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689" r:id="rId2"/>
  </p:sldMasterIdLst>
  <p:notesMasterIdLst>
    <p:notesMasterId r:id="rId101"/>
  </p:notesMasterIdLst>
  <p:handoutMasterIdLst>
    <p:handoutMasterId r:id="rId102"/>
  </p:handoutMasterIdLst>
  <p:sldIdLst>
    <p:sldId id="260" r:id="rId3"/>
    <p:sldId id="565" r:id="rId4"/>
    <p:sldId id="569" r:id="rId5"/>
    <p:sldId id="570" r:id="rId6"/>
    <p:sldId id="571" r:id="rId7"/>
    <p:sldId id="572" r:id="rId8"/>
    <p:sldId id="573" r:id="rId9"/>
    <p:sldId id="574" r:id="rId10"/>
    <p:sldId id="575" r:id="rId11"/>
    <p:sldId id="576" r:id="rId12"/>
    <p:sldId id="649" r:id="rId13"/>
    <p:sldId id="650" r:id="rId14"/>
    <p:sldId id="651" r:id="rId15"/>
    <p:sldId id="652" r:id="rId16"/>
    <p:sldId id="653" r:id="rId17"/>
    <p:sldId id="654" r:id="rId18"/>
    <p:sldId id="655" r:id="rId19"/>
    <p:sldId id="656" r:id="rId20"/>
    <p:sldId id="657" r:id="rId21"/>
    <p:sldId id="658" r:id="rId22"/>
    <p:sldId id="659" r:id="rId23"/>
    <p:sldId id="660" r:id="rId24"/>
    <p:sldId id="661" r:id="rId25"/>
    <p:sldId id="662" r:id="rId26"/>
    <p:sldId id="663" r:id="rId27"/>
    <p:sldId id="664" r:id="rId28"/>
    <p:sldId id="665" r:id="rId29"/>
    <p:sldId id="666" r:id="rId30"/>
    <p:sldId id="667" r:id="rId31"/>
    <p:sldId id="668" r:id="rId32"/>
    <p:sldId id="669" r:id="rId33"/>
    <p:sldId id="542" r:id="rId34"/>
    <p:sldId id="645" r:id="rId35"/>
    <p:sldId id="427" r:id="rId36"/>
    <p:sldId id="493" r:id="rId37"/>
    <p:sldId id="534" r:id="rId38"/>
    <p:sldId id="494" r:id="rId39"/>
    <p:sldId id="495" r:id="rId40"/>
    <p:sldId id="498" r:id="rId41"/>
    <p:sldId id="543" r:id="rId42"/>
    <p:sldId id="647" r:id="rId43"/>
    <p:sldId id="545" r:id="rId44"/>
    <p:sldId id="546" r:id="rId45"/>
    <p:sldId id="547" r:id="rId46"/>
    <p:sldId id="548" r:id="rId47"/>
    <p:sldId id="549" r:id="rId48"/>
    <p:sldId id="431" r:id="rId49"/>
    <p:sldId id="648" r:id="rId50"/>
    <p:sldId id="507" r:id="rId51"/>
    <p:sldId id="508" r:id="rId52"/>
    <p:sldId id="509" r:id="rId53"/>
    <p:sldId id="510" r:id="rId54"/>
    <p:sldId id="511" r:id="rId55"/>
    <p:sldId id="550" r:id="rId56"/>
    <p:sldId id="551" r:id="rId57"/>
    <p:sldId id="512" r:id="rId58"/>
    <p:sldId id="513" r:id="rId59"/>
    <p:sldId id="552" r:id="rId60"/>
    <p:sldId id="514" r:id="rId61"/>
    <p:sldId id="515" r:id="rId62"/>
    <p:sldId id="516" r:id="rId63"/>
    <p:sldId id="553" r:id="rId64"/>
    <p:sldId id="518" r:id="rId65"/>
    <p:sldId id="519" r:id="rId66"/>
    <p:sldId id="535" r:id="rId67"/>
    <p:sldId id="435" r:id="rId68"/>
    <p:sldId id="526" r:id="rId69"/>
    <p:sldId id="419" r:id="rId70"/>
    <p:sldId id="614" r:id="rId71"/>
    <p:sldId id="615" r:id="rId72"/>
    <p:sldId id="616" r:id="rId73"/>
    <p:sldId id="617" r:id="rId74"/>
    <p:sldId id="618" r:id="rId75"/>
    <p:sldId id="619" r:id="rId76"/>
    <p:sldId id="620" r:id="rId77"/>
    <p:sldId id="621" r:id="rId78"/>
    <p:sldId id="622" r:id="rId79"/>
    <p:sldId id="623" r:id="rId80"/>
    <p:sldId id="624" r:id="rId81"/>
    <p:sldId id="625" r:id="rId82"/>
    <p:sldId id="626" r:id="rId83"/>
    <p:sldId id="627" r:id="rId84"/>
    <p:sldId id="628" r:id="rId85"/>
    <p:sldId id="629" r:id="rId86"/>
    <p:sldId id="630" r:id="rId87"/>
    <p:sldId id="631" r:id="rId88"/>
    <p:sldId id="632" r:id="rId89"/>
    <p:sldId id="633" r:id="rId90"/>
    <p:sldId id="635" r:id="rId91"/>
    <p:sldId id="636" r:id="rId92"/>
    <p:sldId id="637" r:id="rId93"/>
    <p:sldId id="638" r:id="rId94"/>
    <p:sldId id="639" r:id="rId95"/>
    <p:sldId id="640" r:id="rId96"/>
    <p:sldId id="641" r:id="rId97"/>
    <p:sldId id="642" r:id="rId98"/>
    <p:sldId id="643" r:id="rId99"/>
    <p:sldId id="644" r:id="rId100"/>
  </p:sldIdLst>
  <p:sldSz cx="9144000" cy="6858000" type="screen4x3"/>
  <p:notesSz cx="6797675" cy="9926638"/>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yj" initials="c"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0000"/>
    <a:srgbClr val="66FF33"/>
    <a:srgbClr val="FF66FF"/>
    <a:srgbClr val="FF9966"/>
    <a:srgbClr val="3399FF"/>
    <a:srgbClr val="000066"/>
    <a:srgbClr val="800000"/>
    <a:srgbClr val="FFFFCC"/>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89981" autoAdjust="0"/>
  </p:normalViewPr>
  <p:slideViewPr>
    <p:cSldViewPr>
      <p:cViewPr varScale="1">
        <p:scale>
          <a:sx n="70" d="100"/>
          <a:sy n="70" d="100"/>
        </p:scale>
        <p:origin x="1048" y="5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 d="1"/>
        <a:sy n="1" d="1"/>
      </p:scale>
      <p:origin x="0" y="0"/>
    </p:cViewPr>
  </p:notesTextViewPr>
  <p:sorterViewPr>
    <p:cViewPr>
      <p:scale>
        <a:sx n="100" d="100"/>
        <a:sy n="100" d="100"/>
      </p:scale>
      <p:origin x="0" y="0"/>
    </p:cViewPr>
  </p:sorterViewPr>
  <p:notesViewPr>
    <p:cSldViewPr>
      <p:cViewPr>
        <p:scale>
          <a:sx n="100" d="100"/>
          <a:sy n="100" d="100"/>
        </p:scale>
        <p:origin x="-1692" y="2832"/>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handoutMaster" Target="handoutMasters/handout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_rels/viewProps.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slide" Target="slides/slide12.xml"/><Relationship Id="rId1" Type="http://schemas.openxmlformats.org/officeDocument/2006/relationships/slide" Target="slides/slide11.xml"/><Relationship Id="rId4"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FDA374-8828-4EF0-B9B0-F3215717D78A}" type="doc">
      <dgm:prSet loTypeId="urn:microsoft.com/office/officeart/2005/8/layout/hierarchy1" loCatId="hierarchy" qsTypeId="urn:microsoft.com/office/officeart/2005/8/quickstyle/simple3" qsCatId="simple" csTypeId="urn:microsoft.com/office/officeart/2005/8/colors/accent4_2" csCatId="accent4" phldr="1"/>
      <dgm:spPr/>
      <dgm:t>
        <a:bodyPr/>
        <a:lstStyle/>
        <a:p>
          <a:endParaRPr lang="en-US"/>
        </a:p>
      </dgm:t>
    </dgm:pt>
    <dgm:pt modelId="{EFC10295-7EE8-40CE-89EF-2879B774705B}">
      <dgm:prSet phldrT="[Text]"/>
      <dgm:spPr/>
      <dgm:t>
        <a:bodyPr/>
        <a:lstStyle/>
        <a:p>
          <a:r>
            <a:rPr lang="en-US" dirty="0" smtClean="0"/>
            <a:t>PLD</a:t>
          </a:r>
          <a:endParaRPr lang="en-US" dirty="0"/>
        </a:p>
      </dgm:t>
    </dgm:pt>
    <dgm:pt modelId="{989D3EE8-2F22-4B01-9AB7-D9759C75A592}" type="parTrans" cxnId="{21717EC4-1670-4196-8FE7-90355B3CDFA9}">
      <dgm:prSet/>
      <dgm:spPr/>
      <dgm:t>
        <a:bodyPr/>
        <a:lstStyle/>
        <a:p>
          <a:endParaRPr lang="en-US"/>
        </a:p>
      </dgm:t>
    </dgm:pt>
    <dgm:pt modelId="{3D1FA924-08D1-4AD9-9A41-AB4682D9A9C5}" type="sibTrans" cxnId="{21717EC4-1670-4196-8FE7-90355B3CDFA9}">
      <dgm:prSet/>
      <dgm:spPr/>
      <dgm:t>
        <a:bodyPr/>
        <a:lstStyle/>
        <a:p>
          <a:endParaRPr lang="en-US"/>
        </a:p>
      </dgm:t>
    </dgm:pt>
    <dgm:pt modelId="{D74580F7-AA01-4C58-80A5-F10E053927DF}">
      <dgm:prSet phldrT="[Text]"/>
      <dgm:spPr/>
      <dgm:t>
        <a:bodyPr/>
        <a:lstStyle/>
        <a:p>
          <a:r>
            <a:rPr lang="en-US" dirty="0" smtClean="0"/>
            <a:t>SPLD </a:t>
          </a:r>
          <a:endParaRPr lang="en-US" dirty="0"/>
        </a:p>
      </dgm:t>
    </dgm:pt>
    <dgm:pt modelId="{2E5251CD-6EB1-4D4C-9A09-9BCB99201BCF}" type="parTrans" cxnId="{83DEF5CB-2CE8-40BE-BD6B-EE3DD381EBEA}">
      <dgm:prSet/>
      <dgm:spPr/>
      <dgm:t>
        <a:bodyPr/>
        <a:lstStyle/>
        <a:p>
          <a:endParaRPr lang="en-US"/>
        </a:p>
      </dgm:t>
    </dgm:pt>
    <dgm:pt modelId="{CDB63313-ED20-458F-8CF4-1A6E1F354C52}" type="sibTrans" cxnId="{83DEF5CB-2CE8-40BE-BD6B-EE3DD381EBEA}">
      <dgm:prSet/>
      <dgm:spPr/>
      <dgm:t>
        <a:bodyPr/>
        <a:lstStyle/>
        <a:p>
          <a:endParaRPr lang="en-US"/>
        </a:p>
      </dgm:t>
    </dgm:pt>
    <dgm:pt modelId="{A690B10A-2438-495B-B671-1C622E271C01}">
      <dgm:prSet phldrT="[Text]"/>
      <dgm:spPr/>
      <dgm:t>
        <a:bodyPr/>
        <a:lstStyle/>
        <a:p>
          <a:r>
            <a:rPr lang="en-US" dirty="0" smtClean="0"/>
            <a:t>PAL</a:t>
          </a:r>
          <a:endParaRPr lang="en-US" dirty="0"/>
        </a:p>
      </dgm:t>
    </dgm:pt>
    <dgm:pt modelId="{3FB2539A-DC8E-4255-9FFD-5E43B0B7C3F3}" type="parTrans" cxnId="{4B18FDBE-654A-4B65-9D19-CB331627BF3E}">
      <dgm:prSet/>
      <dgm:spPr/>
      <dgm:t>
        <a:bodyPr/>
        <a:lstStyle/>
        <a:p>
          <a:endParaRPr lang="en-US"/>
        </a:p>
      </dgm:t>
    </dgm:pt>
    <dgm:pt modelId="{FC7415B4-3FD3-4A04-AC6F-E1375D733511}" type="sibTrans" cxnId="{4B18FDBE-654A-4B65-9D19-CB331627BF3E}">
      <dgm:prSet/>
      <dgm:spPr/>
      <dgm:t>
        <a:bodyPr/>
        <a:lstStyle/>
        <a:p>
          <a:endParaRPr lang="en-US"/>
        </a:p>
      </dgm:t>
    </dgm:pt>
    <dgm:pt modelId="{E9B0C488-143A-4EA2-A92E-45FEAB44AE2F}">
      <dgm:prSet phldrT="[Text]"/>
      <dgm:spPr/>
      <dgm:t>
        <a:bodyPr/>
        <a:lstStyle/>
        <a:p>
          <a:r>
            <a:rPr lang="en-US" dirty="0" smtClean="0"/>
            <a:t>GAL</a:t>
          </a:r>
          <a:endParaRPr lang="en-US" dirty="0"/>
        </a:p>
      </dgm:t>
    </dgm:pt>
    <dgm:pt modelId="{0B55DAE7-8407-4864-8007-4AF6CD0BC0B3}" type="parTrans" cxnId="{7ACAD779-7BA1-49D5-848E-19E065099834}">
      <dgm:prSet/>
      <dgm:spPr/>
      <dgm:t>
        <a:bodyPr/>
        <a:lstStyle/>
        <a:p>
          <a:endParaRPr lang="en-US"/>
        </a:p>
      </dgm:t>
    </dgm:pt>
    <dgm:pt modelId="{8E112148-252B-45D8-BF08-62A93021CC5F}" type="sibTrans" cxnId="{7ACAD779-7BA1-49D5-848E-19E065099834}">
      <dgm:prSet/>
      <dgm:spPr/>
      <dgm:t>
        <a:bodyPr/>
        <a:lstStyle/>
        <a:p>
          <a:endParaRPr lang="en-US"/>
        </a:p>
      </dgm:t>
    </dgm:pt>
    <dgm:pt modelId="{E7C967C1-7315-46CD-8EF8-C1C75916E703}">
      <dgm:prSet phldrT="[Text]"/>
      <dgm:spPr/>
      <dgm:t>
        <a:bodyPr/>
        <a:lstStyle/>
        <a:p>
          <a:r>
            <a:rPr lang="en-US" dirty="0" smtClean="0"/>
            <a:t>HCPLD</a:t>
          </a:r>
          <a:endParaRPr lang="en-US" dirty="0"/>
        </a:p>
      </dgm:t>
    </dgm:pt>
    <dgm:pt modelId="{1D76D76B-8607-4543-AC6D-D18586143AA6}" type="parTrans" cxnId="{2BA7882F-9C45-41CD-897D-E25B05D5D815}">
      <dgm:prSet/>
      <dgm:spPr/>
      <dgm:t>
        <a:bodyPr/>
        <a:lstStyle/>
        <a:p>
          <a:endParaRPr lang="en-US"/>
        </a:p>
      </dgm:t>
    </dgm:pt>
    <dgm:pt modelId="{356013A0-2A14-4D2B-80DB-D4B639CC62F9}" type="sibTrans" cxnId="{2BA7882F-9C45-41CD-897D-E25B05D5D815}">
      <dgm:prSet/>
      <dgm:spPr/>
      <dgm:t>
        <a:bodyPr/>
        <a:lstStyle/>
        <a:p>
          <a:endParaRPr lang="en-US"/>
        </a:p>
      </dgm:t>
    </dgm:pt>
    <dgm:pt modelId="{5CAA06EB-C7BD-4D7D-A7B4-88CC2E231B47}">
      <dgm:prSet phldrT="[Text]"/>
      <dgm:spPr/>
      <dgm:t>
        <a:bodyPr/>
        <a:lstStyle/>
        <a:p>
          <a:r>
            <a:rPr lang="en-US" dirty="0" smtClean="0"/>
            <a:t>CPLD</a:t>
          </a:r>
          <a:endParaRPr lang="en-US" dirty="0"/>
        </a:p>
      </dgm:t>
    </dgm:pt>
    <dgm:pt modelId="{22B75ECA-1CDC-4575-A9C7-13EAFEBE7009}" type="parTrans" cxnId="{398E9E63-AC3A-401A-B6D1-BB81AE25B2D7}">
      <dgm:prSet/>
      <dgm:spPr/>
      <dgm:t>
        <a:bodyPr/>
        <a:lstStyle/>
        <a:p>
          <a:endParaRPr lang="en-US"/>
        </a:p>
      </dgm:t>
    </dgm:pt>
    <dgm:pt modelId="{94CBA932-E595-4A6D-871B-1D256AFCC85A}" type="sibTrans" cxnId="{398E9E63-AC3A-401A-B6D1-BB81AE25B2D7}">
      <dgm:prSet/>
      <dgm:spPr/>
      <dgm:t>
        <a:bodyPr/>
        <a:lstStyle/>
        <a:p>
          <a:endParaRPr lang="en-US"/>
        </a:p>
      </dgm:t>
    </dgm:pt>
    <dgm:pt modelId="{1D0C9807-5F4D-4537-B5E9-C0345DC4EE1A}">
      <dgm:prSet phldrT="[Text]"/>
      <dgm:spPr/>
      <dgm:t>
        <a:bodyPr/>
        <a:lstStyle/>
        <a:p>
          <a:r>
            <a:rPr lang="en-US" dirty="0" smtClean="0"/>
            <a:t>ROM</a:t>
          </a:r>
          <a:endParaRPr lang="en-US" dirty="0"/>
        </a:p>
      </dgm:t>
    </dgm:pt>
    <dgm:pt modelId="{380989F6-A601-435E-8705-DB7344246DF6}" type="parTrans" cxnId="{2788E443-2239-4C5A-84C2-2626F7E9AC6C}">
      <dgm:prSet/>
      <dgm:spPr/>
      <dgm:t>
        <a:bodyPr/>
        <a:lstStyle/>
        <a:p>
          <a:endParaRPr lang="en-US"/>
        </a:p>
      </dgm:t>
    </dgm:pt>
    <dgm:pt modelId="{081A9C58-C64E-41BB-8D38-09F60E14EA8A}" type="sibTrans" cxnId="{2788E443-2239-4C5A-84C2-2626F7E9AC6C}">
      <dgm:prSet/>
      <dgm:spPr/>
      <dgm:t>
        <a:bodyPr/>
        <a:lstStyle/>
        <a:p>
          <a:endParaRPr lang="en-US"/>
        </a:p>
      </dgm:t>
    </dgm:pt>
    <dgm:pt modelId="{C35DEAEA-320A-4464-9E6F-CCBC32DCE4FD}">
      <dgm:prSet phldrT="[Text]"/>
      <dgm:spPr/>
      <dgm:t>
        <a:bodyPr/>
        <a:lstStyle/>
        <a:p>
          <a:r>
            <a:rPr lang="en-US" dirty="0" smtClean="0"/>
            <a:t>PLA</a:t>
          </a:r>
          <a:endParaRPr lang="en-US" dirty="0"/>
        </a:p>
      </dgm:t>
    </dgm:pt>
    <dgm:pt modelId="{35A9463C-6A5C-482E-B6AF-5FD08CFB882F}" type="parTrans" cxnId="{DF68A460-FF41-4074-9564-6D7A9FD73ED5}">
      <dgm:prSet/>
      <dgm:spPr/>
      <dgm:t>
        <a:bodyPr/>
        <a:lstStyle/>
        <a:p>
          <a:endParaRPr lang="en-US"/>
        </a:p>
      </dgm:t>
    </dgm:pt>
    <dgm:pt modelId="{5D15212D-6687-447B-9C4B-74FDC7F17BD3}" type="sibTrans" cxnId="{DF68A460-FF41-4074-9564-6D7A9FD73ED5}">
      <dgm:prSet/>
      <dgm:spPr/>
      <dgm:t>
        <a:bodyPr/>
        <a:lstStyle/>
        <a:p>
          <a:endParaRPr lang="en-US"/>
        </a:p>
      </dgm:t>
    </dgm:pt>
    <dgm:pt modelId="{B1D84EDF-3D04-4235-A4C9-D272468A800D}">
      <dgm:prSet phldrT="[Text]"/>
      <dgm:spPr/>
      <dgm:t>
        <a:bodyPr/>
        <a:lstStyle/>
        <a:p>
          <a:r>
            <a:rPr lang="en-US" dirty="0" smtClean="0"/>
            <a:t>FPGA</a:t>
          </a:r>
          <a:endParaRPr lang="en-US" dirty="0"/>
        </a:p>
      </dgm:t>
    </dgm:pt>
    <dgm:pt modelId="{C8CD5A25-2822-41D8-862E-2E93C0535BB0}" type="parTrans" cxnId="{339D9AC3-D9B5-473B-8D5E-A8F8BAC941E4}">
      <dgm:prSet/>
      <dgm:spPr/>
      <dgm:t>
        <a:bodyPr/>
        <a:lstStyle/>
        <a:p>
          <a:endParaRPr lang="en-US"/>
        </a:p>
      </dgm:t>
    </dgm:pt>
    <dgm:pt modelId="{90A22BB2-C341-40BE-B399-B130442512D6}" type="sibTrans" cxnId="{339D9AC3-D9B5-473B-8D5E-A8F8BAC941E4}">
      <dgm:prSet/>
      <dgm:spPr/>
      <dgm:t>
        <a:bodyPr/>
        <a:lstStyle/>
        <a:p>
          <a:endParaRPr lang="en-US"/>
        </a:p>
      </dgm:t>
    </dgm:pt>
    <dgm:pt modelId="{0894F826-694D-4120-B8D2-D1725B5DABA9}" type="pres">
      <dgm:prSet presAssocID="{C9FDA374-8828-4EF0-B9B0-F3215717D78A}" presName="hierChild1" presStyleCnt="0">
        <dgm:presLayoutVars>
          <dgm:chPref val="1"/>
          <dgm:dir/>
          <dgm:animOne val="branch"/>
          <dgm:animLvl val="lvl"/>
          <dgm:resizeHandles/>
        </dgm:presLayoutVars>
      </dgm:prSet>
      <dgm:spPr/>
      <dgm:t>
        <a:bodyPr/>
        <a:lstStyle/>
        <a:p>
          <a:endParaRPr lang="en-US"/>
        </a:p>
      </dgm:t>
    </dgm:pt>
    <dgm:pt modelId="{5C83C6DA-8E7D-4E54-958F-90A15C6DD69B}" type="pres">
      <dgm:prSet presAssocID="{EFC10295-7EE8-40CE-89EF-2879B774705B}" presName="hierRoot1" presStyleCnt="0"/>
      <dgm:spPr/>
    </dgm:pt>
    <dgm:pt modelId="{1D791784-60AA-47D7-A5AE-5F15C95F8F6B}" type="pres">
      <dgm:prSet presAssocID="{EFC10295-7EE8-40CE-89EF-2879B774705B}" presName="composite" presStyleCnt="0"/>
      <dgm:spPr/>
    </dgm:pt>
    <dgm:pt modelId="{7462A198-ACA8-4298-88CE-6CFB54DF8BEE}" type="pres">
      <dgm:prSet presAssocID="{EFC10295-7EE8-40CE-89EF-2879B774705B}" presName="background" presStyleLbl="node0" presStyleIdx="0" presStyleCnt="1"/>
      <dgm:spPr/>
    </dgm:pt>
    <dgm:pt modelId="{6EED2522-7502-4016-BA5E-A14560E0B7C8}" type="pres">
      <dgm:prSet presAssocID="{EFC10295-7EE8-40CE-89EF-2879B774705B}" presName="text" presStyleLbl="fgAcc0" presStyleIdx="0" presStyleCnt="1">
        <dgm:presLayoutVars>
          <dgm:chPref val="3"/>
        </dgm:presLayoutVars>
      </dgm:prSet>
      <dgm:spPr/>
      <dgm:t>
        <a:bodyPr/>
        <a:lstStyle/>
        <a:p>
          <a:endParaRPr lang="en-US"/>
        </a:p>
      </dgm:t>
    </dgm:pt>
    <dgm:pt modelId="{57C9D100-CCA6-4998-8400-46A636ABAED5}" type="pres">
      <dgm:prSet presAssocID="{EFC10295-7EE8-40CE-89EF-2879B774705B}" presName="hierChild2" presStyleCnt="0"/>
      <dgm:spPr/>
    </dgm:pt>
    <dgm:pt modelId="{526A80F8-92A1-4ADB-B20B-D1C5C034240E}" type="pres">
      <dgm:prSet presAssocID="{2E5251CD-6EB1-4D4C-9A09-9BCB99201BCF}" presName="Name10" presStyleLbl="parChTrans1D2" presStyleIdx="0" presStyleCnt="2"/>
      <dgm:spPr/>
      <dgm:t>
        <a:bodyPr/>
        <a:lstStyle/>
        <a:p>
          <a:endParaRPr lang="en-US"/>
        </a:p>
      </dgm:t>
    </dgm:pt>
    <dgm:pt modelId="{EF688F65-1437-4CDF-9C73-FE298C6BFCF1}" type="pres">
      <dgm:prSet presAssocID="{D74580F7-AA01-4C58-80A5-F10E053927DF}" presName="hierRoot2" presStyleCnt="0"/>
      <dgm:spPr/>
    </dgm:pt>
    <dgm:pt modelId="{91AD82EE-AB26-44CF-B2DD-696574E3C039}" type="pres">
      <dgm:prSet presAssocID="{D74580F7-AA01-4C58-80A5-F10E053927DF}" presName="composite2" presStyleCnt="0"/>
      <dgm:spPr/>
    </dgm:pt>
    <dgm:pt modelId="{9EBC0BAB-BE29-4EDB-BD8C-1B81A846E95E}" type="pres">
      <dgm:prSet presAssocID="{D74580F7-AA01-4C58-80A5-F10E053927DF}" presName="background2" presStyleLbl="node2" presStyleIdx="0" presStyleCnt="2"/>
      <dgm:spPr/>
    </dgm:pt>
    <dgm:pt modelId="{FBE4B7F5-BDA0-4AB0-8A2D-8A2F7B59247A}" type="pres">
      <dgm:prSet presAssocID="{D74580F7-AA01-4C58-80A5-F10E053927DF}" presName="text2" presStyleLbl="fgAcc2" presStyleIdx="0" presStyleCnt="2">
        <dgm:presLayoutVars>
          <dgm:chPref val="3"/>
        </dgm:presLayoutVars>
      </dgm:prSet>
      <dgm:spPr/>
      <dgm:t>
        <a:bodyPr/>
        <a:lstStyle/>
        <a:p>
          <a:endParaRPr lang="en-US"/>
        </a:p>
      </dgm:t>
    </dgm:pt>
    <dgm:pt modelId="{AE127A19-3A50-4B7E-9FA4-C06774C7F490}" type="pres">
      <dgm:prSet presAssocID="{D74580F7-AA01-4C58-80A5-F10E053927DF}" presName="hierChild3" presStyleCnt="0"/>
      <dgm:spPr/>
    </dgm:pt>
    <dgm:pt modelId="{CB815578-9EE5-41FF-A488-E45AC9A22ACE}" type="pres">
      <dgm:prSet presAssocID="{380989F6-A601-435E-8705-DB7344246DF6}" presName="Name17" presStyleLbl="parChTrans1D3" presStyleIdx="0" presStyleCnt="6"/>
      <dgm:spPr/>
      <dgm:t>
        <a:bodyPr/>
        <a:lstStyle/>
        <a:p>
          <a:endParaRPr lang="en-US"/>
        </a:p>
      </dgm:t>
    </dgm:pt>
    <dgm:pt modelId="{AFB0F352-0BBB-4537-A4D0-B0FFA7FA1E1E}" type="pres">
      <dgm:prSet presAssocID="{1D0C9807-5F4D-4537-B5E9-C0345DC4EE1A}" presName="hierRoot3" presStyleCnt="0"/>
      <dgm:spPr/>
    </dgm:pt>
    <dgm:pt modelId="{F59C2AC3-6DC9-4E70-BF37-A6C5052D167A}" type="pres">
      <dgm:prSet presAssocID="{1D0C9807-5F4D-4537-B5E9-C0345DC4EE1A}" presName="composite3" presStyleCnt="0"/>
      <dgm:spPr/>
    </dgm:pt>
    <dgm:pt modelId="{2BE6F0A9-B987-4683-A3B1-DC7B09145657}" type="pres">
      <dgm:prSet presAssocID="{1D0C9807-5F4D-4537-B5E9-C0345DC4EE1A}" presName="background3" presStyleLbl="node3" presStyleIdx="0" presStyleCnt="6"/>
      <dgm:spPr/>
    </dgm:pt>
    <dgm:pt modelId="{EF09D97A-7650-4B03-9FA4-D39BE6D25E90}" type="pres">
      <dgm:prSet presAssocID="{1D0C9807-5F4D-4537-B5E9-C0345DC4EE1A}" presName="text3" presStyleLbl="fgAcc3" presStyleIdx="0" presStyleCnt="6">
        <dgm:presLayoutVars>
          <dgm:chPref val="3"/>
        </dgm:presLayoutVars>
      </dgm:prSet>
      <dgm:spPr/>
      <dgm:t>
        <a:bodyPr/>
        <a:lstStyle/>
        <a:p>
          <a:endParaRPr lang="en-US"/>
        </a:p>
      </dgm:t>
    </dgm:pt>
    <dgm:pt modelId="{3B939AEA-0AD2-42AC-AC91-EEB0B0EDDD20}" type="pres">
      <dgm:prSet presAssocID="{1D0C9807-5F4D-4537-B5E9-C0345DC4EE1A}" presName="hierChild4" presStyleCnt="0"/>
      <dgm:spPr/>
    </dgm:pt>
    <dgm:pt modelId="{D9AA49E5-B9E7-4FC6-AEA5-FEAFC59837A3}" type="pres">
      <dgm:prSet presAssocID="{35A9463C-6A5C-482E-B6AF-5FD08CFB882F}" presName="Name17" presStyleLbl="parChTrans1D3" presStyleIdx="1" presStyleCnt="6"/>
      <dgm:spPr/>
      <dgm:t>
        <a:bodyPr/>
        <a:lstStyle/>
        <a:p>
          <a:endParaRPr lang="en-US"/>
        </a:p>
      </dgm:t>
    </dgm:pt>
    <dgm:pt modelId="{3F803AFC-AC6B-45FB-B84A-283F3B513936}" type="pres">
      <dgm:prSet presAssocID="{C35DEAEA-320A-4464-9E6F-CCBC32DCE4FD}" presName="hierRoot3" presStyleCnt="0"/>
      <dgm:spPr/>
    </dgm:pt>
    <dgm:pt modelId="{79859F9F-ADFF-4CB1-A8B2-3133642C97B2}" type="pres">
      <dgm:prSet presAssocID="{C35DEAEA-320A-4464-9E6F-CCBC32DCE4FD}" presName="composite3" presStyleCnt="0"/>
      <dgm:spPr/>
    </dgm:pt>
    <dgm:pt modelId="{4B0DACF3-CE72-4831-B394-100DE20DF955}" type="pres">
      <dgm:prSet presAssocID="{C35DEAEA-320A-4464-9E6F-CCBC32DCE4FD}" presName="background3" presStyleLbl="node3" presStyleIdx="1" presStyleCnt="6"/>
      <dgm:spPr/>
    </dgm:pt>
    <dgm:pt modelId="{A5268745-A5F1-47F0-9ED1-78958D39EF35}" type="pres">
      <dgm:prSet presAssocID="{C35DEAEA-320A-4464-9E6F-CCBC32DCE4FD}" presName="text3" presStyleLbl="fgAcc3" presStyleIdx="1" presStyleCnt="6">
        <dgm:presLayoutVars>
          <dgm:chPref val="3"/>
        </dgm:presLayoutVars>
      </dgm:prSet>
      <dgm:spPr/>
      <dgm:t>
        <a:bodyPr/>
        <a:lstStyle/>
        <a:p>
          <a:endParaRPr lang="en-US"/>
        </a:p>
      </dgm:t>
    </dgm:pt>
    <dgm:pt modelId="{7CEFDEEC-CD77-4C9B-AF4F-6F94E5C2B2A6}" type="pres">
      <dgm:prSet presAssocID="{C35DEAEA-320A-4464-9E6F-CCBC32DCE4FD}" presName="hierChild4" presStyleCnt="0"/>
      <dgm:spPr/>
    </dgm:pt>
    <dgm:pt modelId="{BE68366D-7718-4006-806B-502DB49BC098}" type="pres">
      <dgm:prSet presAssocID="{3FB2539A-DC8E-4255-9FFD-5E43B0B7C3F3}" presName="Name17" presStyleLbl="parChTrans1D3" presStyleIdx="2" presStyleCnt="6"/>
      <dgm:spPr/>
      <dgm:t>
        <a:bodyPr/>
        <a:lstStyle/>
        <a:p>
          <a:endParaRPr lang="en-US"/>
        </a:p>
      </dgm:t>
    </dgm:pt>
    <dgm:pt modelId="{DC2B5CD5-AA66-4418-8196-4D9220FB069B}" type="pres">
      <dgm:prSet presAssocID="{A690B10A-2438-495B-B671-1C622E271C01}" presName="hierRoot3" presStyleCnt="0"/>
      <dgm:spPr/>
    </dgm:pt>
    <dgm:pt modelId="{673CC410-4A4F-4276-939B-FC1408B5CBBE}" type="pres">
      <dgm:prSet presAssocID="{A690B10A-2438-495B-B671-1C622E271C01}" presName="composite3" presStyleCnt="0"/>
      <dgm:spPr/>
    </dgm:pt>
    <dgm:pt modelId="{D397C602-C250-4975-848D-EE4C1210C4C8}" type="pres">
      <dgm:prSet presAssocID="{A690B10A-2438-495B-B671-1C622E271C01}" presName="background3" presStyleLbl="node3" presStyleIdx="2" presStyleCnt="6"/>
      <dgm:spPr/>
    </dgm:pt>
    <dgm:pt modelId="{8A5BAFDF-0BB0-426E-A931-E632BB5306FD}" type="pres">
      <dgm:prSet presAssocID="{A690B10A-2438-495B-B671-1C622E271C01}" presName="text3" presStyleLbl="fgAcc3" presStyleIdx="2" presStyleCnt="6">
        <dgm:presLayoutVars>
          <dgm:chPref val="3"/>
        </dgm:presLayoutVars>
      </dgm:prSet>
      <dgm:spPr/>
      <dgm:t>
        <a:bodyPr/>
        <a:lstStyle/>
        <a:p>
          <a:endParaRPr lang="en-US"/>
        </a:p>
      </dgm:t>
    </dgm:pt>
    <dgm:pt modelId="{26B06466-3A7D-4AA0-B7B0-8DAEA86CCBD4}" type="pres">
      <dgm:prSet presAssocID="{A690B10A-2438-495B-B671-1C622E271C01}" presName="hierChild4" presStyleCnt="0"/>
      <dgm:spPr/>
    </dgm:pt>
    <dgm:pt modelId="{173EFBD8-11CB-4562-9784-8FE532AA6650}" type="pres">
      <dgm:prSet presAssocID="{0B55DAE7-8407-4864-8007-4AF6CD0BC0B3}" presName="Name17" presStyleLbl="parChTrans1D3" presStyleIdx="3" presStyleCnt="6"/>
      <dgm:spPr/>
      <dgm:t>
        <a:bodyPr/>
        <a:lstStyle/>
        <a:p>
          <a:endParaRPr lang="en-US"/>
        </a:p>
      </dgm:t>
    </dgm:pt>
    <dgm:pt modelId="{6DF28185-23EB-4450-9E15-F65F2A020742}" type="pres">
      <dgm:prSet presAssocID="{E9B0C488-143A-4EA2-A92E-45FEAB44AE2F}" presName="hierRoot3" presStyleCnt="0"/>
      <dgm:spPr/>
    </dgm:pt>
    <dgm:pt modelId="{492F7571-C01A-4AE9-A2D3-39FAAF1312A7}" type="pres">
      <dgm:prSet presAssocID="{E9B0C488-143A-4EA2-A92E-45FEAB44AE2F}" presName="composite3" presStyleCnt="0"/>
      <dgm:spPr/>
    </dgm:pt>
    <dgm:pt modelId="{D4BE05A4-D4EC-4F3F-B448-F1C82103D849}" type="pres">
      <dgm:prSet presAssocID="{E9B0C488-143A-4EA2-A92E-45FEAB44AE2F}" presName="background3" presStyleLbl="node3" presStyleIdx="3" presStyleCnt="6"/>
      <dgm:spPr/>
    </dgm:pt>
    <dgm:pt modelId="{2D8604F0-5F81-471A-BF18-06EE3F95E1E1}" type="pres">
      <dgm:prSet presAssocID="{E9B0C488-143A-4EA2-A92E-45FEAB44AE2F}" presName="text3" presStyleLbl="fgAcc3" presStyleIdx="3" presStyleCnt="6">
        <dgm:presLayoutVars>
          <dgm:chPref val="3"/>
        </dgm:presLayoutVars>
      </dgm:prSet>
      <dgm:spPr/>
      <dgm:t>
        <a:bodyPr/>
        <a:lstStyle/>
        <a:p>
          <a:endParaRPr lang="en-US"/>
        </a:p>
      </dgm:t>
    </dgm:pt>
    <dgm:pt modelId="{63F596A7-A255-4B46-802E-0E9761C01E11}" type="pres">
      <dgm:prSet presAssocID="{E9B0C488-143A-4EA2-A92E-45FEAB44AE2F}" presName="hierChild4" presStyleCnt="0"/>
      <dgm:spPr/>
    </dgm:pt>
    <dgm:pt modelId="{CF7CAC0B-F2C6-4AC4-AA87-A33EBBE40FB8}" type="pres">
      <dgm:prSet presAssocID="{1D76D76B-8607-4543-AC6D-D18586143AA6}" presName="Name10" presStyleLbl="parChTrans1D2" presStyleIdx="1" presStyleCnt="2"/>
      <dgm:spPr/>
      <dgm:t>
        <a:bodyPr/>
        <a:lstStyle/>
        <a:p>
          <a:endParaRPr lang="en-US"/>
        </a:p>
      </dgm:t>
    </dgm:pt>
    <dgm:pt modelId="{315F7D46-541A-4592-BAE5-E9DDB0F69C58}" type="pres">
      <dgm:prSet presAssocID="{E7C967C1-7315-46CD-8EF8-C1C75916E703}" presName="hierRoot2" presStyleCnt="0"/>
      <dgm:spPr/>
    </dgm:pt>
    <dgm:pt modelId="{8D94EDAC-1EBE-4B08-A26D-4C034A1BD4D5}" type="pres">
      <dgm:prSet presAssocID="{E7C967C1-7315-46CD-8EF8-C1C75916E703}" presName="composite2" presStyleCnt="0"/>
      <dgm:spPr/>
    </dgm:pt>
    <dgm:pt modelId="{A002E676-C631-461F-8455-4F6ADF9500AE}" type="pres">
      <dgm:prSet presAssocID="{E7C967C1-7315-46CD-8EF8-C1C75916E703}" presName="background2" presStyleLbl="node2" presStyleIdx="1" presStyleCnt="2"/>
      <dgm:spPr/>
    </dgm:pt>
    <dgm:pt modelId="{94BCBCEF-92B3-40F6-B76F-BE77308C5BF1}" type="pres">
      <dgm:prSet presAssocID="{E7C967C1-7315-46CD-8EF8-C1C75916E703}" presName="text2" presStyleLbl="fgAcc2" presStyleIdx="1" presStyleCnt="2">
        <dgm:presLayoutVars>
          <dgm:chPref val="3"/>
        </dgm:presLayoutVars>
      </dgm:prSet>
      <dgm:spPr/>
      <dgm:t>
        <a:bodyPr/>
        <a:lstStyle/>
        <a:p>
          <a:endParaRPr lang="en-US"/>
        </a:p>
      </dgm:t>
    </dgm:pt>
    <dgm:pt modelId="{9832C020-BE6D-4836-8D69-87D5655E46A6}" type="pres">
      <dgm:prSet presAssocID="{E7C967C1-7315-46CD-8EF8-C1C75916E703}" presName="hierChild3" presStyleCnt="0"/>
      <dgm:spPr/>
    </dgm:pt>
    <dgm:pt modelId="{8F4789DD-9C40-4A52-90C0-F76BFF6E6E3A}" type="pres">
      <dgm:prSet presAssocID="{22B75ECA-1CDC-4575-A9C7-13EAFEBE7009}" presName="Name17" presStyleLbl="parChTrans1D3" presStyleIdx="4" presStyleCnt="6"/>
      <dgm:spPr/>
      <dgm:t>
        <a:bodyPr/>
        <a:lstStyle/>
        <a:p>
          <a:endParaRPr lang="en-US"/>
        </a:p>
      </dgm:t>
    </dgm:pt>
    <dgm:pt modelId="{2E78271B-2069-4778-8447-F0372310F87D}" type="pres">
      <dgm:prSet presAssocID="{5CAA06EB-C7BD-4D7D-A7B4-88CC2E231B47}" presName="hierRoot3" presStyleCnt="0"/>
      <dgm:spPr/>
    </dgm:pt>
    <dgm:pt modelId="{3BBEA8C2-8654-49BB-9AAA-68C6EEB2177F}" type="pres">
      <dgm:prSet presAssocID="{5CAA06EB-C7BD-4D7D-A7B4-88CC2E231B47}" presName="composite3" presStyleCnt="0"/>
      <dgm:spPr/>
    </dgm:pt>
    <dgm:pt modelId="{87097B1E-184D-4D9D-88AD-5EE02F735E5B}" type="pres">
      <dgm:prSet presAssocID="{5CAA06EB-C7BD-4D7D-A7B4-88CC2E231B47}" presName="background3" presStyleLbl="node3" presStyleIdx="4" presStyleCnt="6"/>
      <dgm:spPr/>
    </dgm:pt>
    <dgm:pt modelId="{E0080E70-9AC4-4189-A88D-6CDDB656FC8F}" type="pres">
      <dgm:prSet presAssocID="{5CAA06EB-C7BD-4D7D-A7B4-88CC2E231B47}" presName="text3" presStyleLbl="fgAcc3" presStyleIdx="4" presStyleCnt="6">
        <dgm:presLayoutVars>
          <dgm:chPref val="3"/>
        </dgm:presLayoutVars>
      </dgm:prSet>
      <dgm:spPr/>
      <dgm:t>
        <a:bodyPr/>
        <a:lstStyle/>
        <a:p>
          <a:endParaRPr lang="en-US"/>
        </a:p>
      </dgm:t>
    </dgm:pt>
    <dgm:pt modelId="{C33B20C3-8691-49C8-B2BF-8F2A43B6E6D7}" type="pres">
      <dgm:prSet presAssocID="{5CAA06EB-C7BD-4D7D-A7B4-88CC2E231B47}" presName="hierChild4" presStyleCnt="0"/>
      <dgm:spPr/>
    </dgm:pt>
    <dgm:pt modelId="{7FB35D10-ED4E-43C3-AF0C-FFEC272DD518}" type="pres">
      <dgm:prSet presAssocID="{C8CD5A25-2822-41D8-862E-2E93C0535BB0}" presName="Name17" presStyleLbl="parChTrans1D3" presStyleIdx="5" presStyleCnt="6"/>
      <dgm:spPr/>
      <dgm:t>
        <a:bodyPr/>
        <a:lstStyle/>
        <a:p>
          <a:endParaRPr lang="en-US"/>
        </a:p>
      </dgm:t>
    </dgm:pt>
    <dgm:pt modelId="{4D8C72FF-2B00-4C98-9A0D-55483C6D3A4B}" type="pres">
      <dgm:prSet presAssocID="{B1D84EDF-3D04-4235-A4C9-D272468A800D}" presName="hierRoot3" presStyleCnt="0"/>
      <dgm:spPr/>
    </dgm:pt>
    <dgm:pt modelId="{8682EC70-69F7-42A2-B449-D2F2036AF90D}" type="pres">
      <dgm:prSet presAssocID="{B1D84EDF-3D04-4235-A4C9-D272468A800D}" presName="composite3" presStyleCnt="0"/>
      <dgm:spPr/>
    </dgm:pt>
    <dgm:pt modelId="{F6611BA2-1D06-4435-88C5-E05EFA1A72D8}" type="pres">
      <dgm:prSet presAssocID="{B1D84EDF-3D04-4235-A4C9-D272468A800D}" presName="background3" presStyleLbl="node3" presStyleIdx="5" presStyleCnt="6"/>
      <dgm:spPr/>
    </dgm:pt>
    <dgm:pt modelId="{2B06CA59-7481-445F-8067-2FDC7971F3FD}" type="pres">
      <dgm:prSet presAssocID="{B1D84EDF-3D04-4235-A4C9-D272468A800D}" presName="text3" presStyleLbl="fgAcc3" presStyleIdx="5" presStyleCnt="6">
        <dgm:presLayoutVars>
          <dgm:chPref val="3"/>
        </dgm:presLayoutVars>
      </dgm:prSet>
      <dgm:spPr/>
      <dgm:t>
        <a:bodyPr/>
        <a:lstStyle/>
        <a:p>
          <a:endParaRPr lang="en-US"/>
        </a:p>
      </dgm:t>
    </dgm:pt>
    <dgm:pt modelId="{7F4E3F03-506F-48C2-AC30-0453C6CE5F3A}" type="pres">
      <dgm:prSet presAssocID="{B1D84EDF-3D04-4235-A4C9-D272468A800D}" presName="hierChild4" presStyleCnt="0"/>
      <dgm:spPr/>
    </dgm:pt>
  </dgm:ptLst>
  <dgm:cxnLst>
    <dgm:cxn modelId="{4C693DFE-9873-4285-A204-2A43A10472E6}" type="presOf" srcId="{3FB2539A-DC8E-4255-9FFD-5E43B0B7C3F3}" destId="{BE68366D-7718-4006-806B-502DB49BC098}" srcOrd="0" destOrd="0" presId="urn:microsoft.com/office/officeart/2005/8/layout/hierarchy1"/>
    <dgm:cxn modelId="{C4E0BC87-B1EF-4332-8F9F-C74224A48454}" type="presOf" srcId="{E7C967C1-7315-46CD-8EF8-C1C75916E703}" destId="{94BCBCEF-92B3-40F6-B76F-BE77308C5BF1}" srcOrd="0" destOrd="0" presId="urn:microsoft.com/office/officeart/2005/8/layout/hierarchy1"/>
    <dgm:cxn modelId="{05BF063E-9988-498F-84A0-A9E1CEAFCE60}" type="presOf" srcId="{22B75ECA-1CDC-4575-A9C7-13EAFEBE7009}" destId="{8F4789DD-9C40-4A52-90C0-F76BFF6E6E3A}" srcOrd="0" destOrd="0" presId="urn:microsoft.com/office/officeart/2005/8/layout/hierarchy1"/>
    <dgm:cxn modelId="{21717EC4-1670-4196-8FE7-90355B3CDFA9}" srcId="{C9FDA374-8828-4EF0-B9B0-F3215717D78A}" destId="{EFC10295-7EE8-40CE-89EF-2879B774705B}" srcOrd="0" destOrd="0" parTransId="{989D3EE8-2F22-4B01-9AB7-D9759C75A592}" sibTransId="{3D1FA924-08D1-4AD9-9A41-AB4682D9A9C5}"/>
    <dgm:cxn modelId="{93A5B902-E7FA-4C5A-80B3-DDFE1D92A017}" type="presOf" srcId="{E9B0C488-143A-4EA2-A92E-45FEAB44AE2F}" destId="{2D8604F0-5F81-471A-BF18-06EE3F95E1E1}" srcOrd="0" destOrd="0" presId="urn:microsoft.com/office/officeart/2005/8/layout/hierarchy1"/>
    <dgm:cxn modelId="{398E9E63-AC3A-401A-B6D1-BB81AE25B2D7}" srcId="{E7C967C1-7315-46CD-8EF8-C1C75916E703}" destId="{5CAA06EB-C7BD-4D7D-A7B4-88CC2E231B47}" srcOrd="0" destOrd="0" parTransId="{22B75ECA-1CDC-4575-A9C7-13EAFEBE7009}" sibTransId="{94CBA932-E595-4A6D-871B-1D256AFCC85A}"/>
    <dgm:cxn modelId="{81DC1FD2-6167-40DE-9597-8A8FC29AB196}" type="presOf" srcId="{D74580F7-AA01-4C58-80A5-F10E053927DF}" destId="{FBE4B7F5-BDA0-4AB0-8A2D-8A2F7B59247A}" srcOrd="0" destOrd="0" presId="urn:microsoft.com/office/officeart/2005/8/layout/hierarchy1"/>
    <dgm:cxn modelId="{04801856-45CB-470F-85B2-49F0BFF41C9D}" type="presOf" srcId="{1D0C9807-5F4D-4537-B5E9-C0345DC4EE1A}" destId="{EF09D97A-7650-4B03-9FA4-D39BE6D25E90}" srcOrd="0" destOrd="0" presId="urn:microsoft.com/office/officeart/2005/8/layout/hierarchy1"/>
    <dgm:cxn modelId="{4B18FDBE-654A-4B65-9D19-CB331627BF3E}" srcId="{D74580F7-AA01-4C58-80A5-F10E053927DF}" destId="{A690B10A-2438-495B-B671-1C622E271C01}" srcOrd="2" destOrd="0" parTransId="{3FB2539A-DC8E-4255-9FFD-5E43B0B7C3F3}" sibTransId="{FC7415B4-3FD3-4A04-AC6F-E1375D733511}"/>
    <dgm:cxn modelId="{3E5ABEDC-64B5-4BE8-A7B2-789C7A4192F2}" type="presOf" srcId="{EFC10295-7EE8-40CE-89EF-2879B774705B}" destId="{6EED2522-7502-4016-BA5E-A14560E0B7C8}" srcOrd="0" destOrd="0" presId="urn:microsoft.com/office/officeart/2005/8/layout/hierarchy1"/>
    <dgm:cxn modelId="{7ACAD779-7BA1-49D5-848E-19E065099834}" srcId="{D74580F7-AA01-4C58-80A5-F10E053927DF}" destId="{E9B0C488-143A-4EA2-A92E-45FEAB44AE2F}" srcOrd="3" destOrd="0" parTransId="{0B55DAE7-8407-4864-8007-4AF6CD0BC0B3}" sibTransId="{8E112148-252B-45D8-BF08-62A93021CC5F}"/>
    <dgm:cxn modelId="{0A64A016-2FE4-48C4-BD42-B6C8274A9090}" type="presOf" srcId="{0B55DAE7-8407-4864-8007-4AF6CD0BC0B3}" destId="{173EFBD8-11CB-4562-9784-8FE532AA6650}" srcOrd="0" destOrd="0" presId="urn:microsoft.com/office/officeart/2005/8/layout/hierarchy1"/>
    <dgm:cxn modelId="{0122C307-013C-47EB-A639-4DB2BAAD54D4}" type="presOf" srcId="{5CAA06EB-C7BD-4D7D-A7B4-88CC2E231B47}" destId="{E0080E70-9AC4-4189-A88D-6CDDB656FC8F}" srcOrd="0" destOrd="0" presId="urn:microsoft.com/office/officeart/2005/8/layout/hierarchy1"/>
    <dgm:cxn modelId="{EE3E4836-1B28-4CEB-A7FE-6BE656F75A0C}" type="presOf" srcId="{2E5251CD-6EB1-4D4C-9A09-9BCB99201BCF}" destId="{526A80F8-92A1-4ADB-B20B-D1C5C034240E}" srcOrd="0" destOrd="0" presId="urn:microsoft.com/office/officeart/2005/8/layout/hierarchy1"/>
    <dgm:cxn modelId="{B4DFBA28-38F3-4CCF-9D8E-D8A42A32908F}" type="presOf" srcId="{C35DEAEA-320A-4464-9E6F-CCBC32DCE4FD}" destId="{A5268745-A5F1-47F0-9ED1-78958D39EF35}" srcOrd="0" destOrd="0" presId="urn:microsoft.com/office/officeart/2005/8/layout/hierarchy1"/>
    <dgm:cxn modelId="{52EA35E9-6972-4B51-96CE-14BC2B083ADC}" type="presOf" srcId="{35A9463C-6A5C-482E-B6AF-5FD08CFB882F}" destId="{D9AA49E5-B9E7-4FC6-AEA5-FEAFC59837A3}" srcOrd="0" destOrd="0" presId="urn:microsoft.com/office/officeart/2005/8/layout/hierarchy1"/>
    <dgm:cxn modelId="{AE313D0D-EE81-4CB4-9933-884D3F421209}" type="presOf" srcId="{C8CD5A25-2822-41D8-862E-2E93C0535BB0}" destId="{7FB35D10-ED4E-43C3-AF0C-FFEC272DD518}" srcOrd="0" destOrd="0" presId="urn:microsoft.com/office/officeart/2005/8/layout/hierarchy1"/>
    <dgm:cxn modelId="{8894EDB5-7605-4604-A1E1-7DFA3F3496DE}" type="presOf" srcId="{C9FDA374-8828-4EF0-B9B0-F3215717D78A}" destId="{0894F826-694D-4120-B8D2-D1725B5DABA9}" srcOrd="0" destOrd="0" presId="urn:microsoft.com/office/officeart/2005/8/layout/hierarchy1"/>
    <dgm:cxn modelId="{83DEF5CB-2CE8-40BE-BD6B-EE3DD381EBEA}" srcId="{EFC10295-7EE8-40CE-89EF-2879B774705B}" destId="{D74580F7-AA01-4C58-80A5-F10E053927DF}" srcOrd="0" destOrd="0" parTransId="{2E5251CD-6EB1-4D4C-9A09-9BCB99201BCF}" sibTransId="{CDB63313-ED20-458F-8CF4-1A6E1F354C52}"/>
    <dgm:cxn modelId="{7F2C97FA-BBB4-40D4-96B2-DE4ED35604DE}" type="presOf" srcId="{1D76D76B-8607-4543-AC6D-D18586143AA6}" destId="{CF7CAC0B-F2C6-4AC4-AA87-A33EBBE40FB8}" srcOrd="0" destOrd="0" presId="urn:microsoft.com/office/officeart/2005/8/layout/hierarchy1"/>
    <dgm:cxn modelId="{39680393-030F-42AD-8790-F46EF6401067}" type="presOf" srcId="{380989F6-A601-435E-8705-DB7344246DF6}" destId="{CB815578-9EE5-41FF-A488-E45AC9A22ACE}" srcOrd="0" destOrd="0" presId="urn:microsoft.com/office/officeart/2005/8/layout/hierarchy1"/>
    <dgm:cxn modelId="{2788E443-2239-4C5A-84C2-2626F7E9AC6C}" srcId="{D74580F7-AA01-4C58-80A5-F10E053927DF}" destId="{1D0C9807-5F4D-4537-B5E9-C0345DC4EE1A}" srcOrd="0" destOrd="0" parTransId="{380989F6-A601-435E-8705-DB7344246DF6}" sibTransId="{081A9C58-C64E-41BB-8D38-09F60E14EA8A}"/>
    <dgm:cxn modelId="{339D9AC3-D9B5-473B-8D5E-A8F8BAC941E4}" srcId="{E7C967C1-7315-46CD-8EF8-C1C75916E703}" destId="{B1D84EDF-3D04-4235-A4C9-D272468A800D}" srcOrd="1" destOrd="0" parTransId="{C8CD5A25-2822-41D8-862E-2E93C0535BB0}" sibTransId="{90A22BB2-C341-40BE-B399-B130442512D6}"/>
    <dgm:cxn modelId="{DF68A460-FF41-4074-9564-6D7A9FD73ED5}" srcId="{D74580F7-AA01-4C58-80A5-F10E053927DF}" destId="{C35DEAEA-320A-4464-9E6F-CCBC32DCE4FD}" srcOrd="1" destOrd="0" parTransId="{35A9463C-6A5C-482E-B6AF-5FD08CFB882F}" sibTransId="{5D15212D-6687-447B-9C4B-74FDC7F17BD3}"/>
    <dgm:cxn modelId="{EED279DD-EE0D-485A-9B96-ADCE1611BBEE}" type="presOf" srcId="{B1D84EDF-3D04-4235-A4C9-D272468A800D}" destId="{2B06CA59-7481-445F-8067-2FDC7971F3FD}" srcOrd="0" destOrd="0" presId="urn:microsoft.com/office/officeart/2005/8/layout/hierarchy1"/>
    <dgm:cxn modelId="{2BA7882F-9C45-41CD-897D-E25B05D5D815}" srcId="{EFC10295-7EE8-40CE-89EF-2879B774705B}" destId="{E7C967C1-7315-46CD-8EF8-C1C75916E703}" srcOrd="1" destOrd="0" parTransId="{1D76D76B-8607-4543-AC6D-D18586143AA6}" sibTransId="{356013A0-2A14-4D2B-80DB-D4B639CC62F9}"/>
    <dgm:cxn modelId="{27B85EDD-AA8C-456B-9CEC-C2DC84B4A968}" type="presOf" srcId="{A690B10A-2438-495B-B671-1C622E271C01}" destId="{8A5BAFDF-0BB0-426E-A931-E632BB5306FD}" srcOrd="0" destOrd="0" presId="urn:microsoft.com/office/officeart/2005/8/layout/hierarchy1"/>
    <dgm:cxn modelId="{3D424ABA-8B18-407C-AE84-223BB00A9C00}" type="presParOf" srcId="{0894F826-694D-4120-B8D2-D1725B5DABA9}" destId="{5C83C6DA-8E7D-4E54-958F-90A15C6DD69B}" srcOrd="0" destOrd="0" presId="urn:microsoft.com/office/officeart/2005/8/layout/hierarchy1"/>
    <dgm:cxn modelId="{D6D0F476-035B-44D0-A51A-4C8836B7E2CB}" type="presParOf" srcId="{5C83C6DA-8E7D-4E54-958F-90A15C6DD69B}" destId="{1D791784-60AA-47D7-A5AE-5F15C95F8F6B}" srcOrd="0" destOrd="0" presId="urn:microsoft.com/office/officeart/2005/8/layout/hierarchy1"/>
    <dgm:cxn modelId="{B85B71CB-4744-4FC7-A16F-94414881DC21}" type="presParOf" srcId="{1D791784-60AA-47D7-A5AE-5F15C95F8F6B}" destId="{7462A198-ACA8-4298-88CE-6CFB54DF8BEE}" srcOrd="0" destOrd="0" presId="urn:microsoft.com/office/officeart/2005/8/layout/hierarchy1"/>
    <dgm:cxn modelId="{4C9C476B-656C-40A2-84AD-74F85C03B21B}" type="presParOf" srcId="{1D791784-60AA-47D7-A5AE-5F15C95F8F6B}" destId="{6EED2522-7502-4016-BA5E-A14560E0B7C8}" srcOrd="1" destOrd="0" presId="urn:microsoft.com/office/officeart/2005/8/layout/hierarchy1"/>
    <dgm:cxn modelId="{4BF4F230-B925-45E2-AB6B-FE1C479E21A9}" type="presParOf" srcId="{5C83C6DA-8E7D-4E54-958F-90A15C6DD69B}" destId="{57C9D100-CCA6-4998-8400-46A636ABAED5}" srcOrd="1" destOrd="0" presId="urn:microsoft.com/office/officeart/2005/8/layout/hierarchy1"/>
    <dgm:cxn modelId="{B957B51B-660A-4B38-A22F-550C59459A12}" type="presParOf" srcId="{57C9D100-CCA6-4998-8400-46A636ABAED5}" destId="{526A80F8-92A1-4ADB-B20B-D1C5C034240E}" srcOrd="0" destOrd="0" presId="urn:microsoft.com/office/officeart/2005/8/layout/hierarchy1"/>
    <dgm:cxn modelId="{FFE5E6E4-7495-4632-A2FD-EFB138E47D3B}" type="presParOf" srcId="{57C9D100-CCA6-4998-8400-46A636ABAED5}" destId="{EF688F65-1437-4CDF-9C73-FE298C6BFCF1}" srcOrd="1" destOrd="0" presId="urn:microsoft.com/office/officeart/2005/8/layout/hierarchy1"/>
    <dgm:cxn modelId="{19F310DF-5703-4796-B11C-AD71FBD36832}" type="presParOf" srcId="{EF688F65-1437-4CDF-9C73-FE298C6BFCF1}" destId="{91AD82EE-AB26-44CF-B2DD-696574E3C039}" srcOrd="0" destOrd="0" presId="urn:microsoft.com/office/officeart/2005/8/layout/hierarchy1"/>
    <dgm:cxn modelId="{5EA0C171-0B90-4209-A8D0-A4315F2A3990}" type="presParOf" srcId="{91AD82EE-AB26-44CF-B2DD-696574E3C039}" destId="{9EBC0BAB-BE29-4EDB-BD8C-1B81A846E95E}" srcOrd="0" destOrd="0" presId="urn:microsoft.com/office/officeart/2005/8/layout/hierarchy1"/>
    <dgm:cxn modelId="{09C42EA3-56B8-4E1A-8E49-47027A72ADF7}" type="presParOf" srcId="{91AD82EE-AB26-44CF-B2DD-696574E3C039}" destId="{FBE4B7F5-BDA0-4AB0-8A2D-8A2F7B59247A}" srcOrd="1" destOrd="0" presId="urn:microsoft.com/office/officeart/2005/8/layout/hierarchy1"/>
    <dgm:cxn modelId="{D554385A-AF32-4756-B818-F41DFD94E9BF}" type="presParOf" srcId="{EF688F65-1437-4CDF-9C73-FE298C6BFCF1}" destId="{AE127A19-3A50-4B7E-9FA4-C06774C7F490}" srcOrd="1" destOrd="0" presId="urn:microsoft.com/office/officeart/2005/8/layout/hierarchy1"/>
    <dgm:cxn modelId="{9A6F2E0C-14C5-474C-A3E3-FADF7D091EAF}" type="presParOf" srcId="{AE127A19-3A50-4B7E-9FA4-C06774C7F490}" destId="{CB815578-9EE5-41FF-A488-E45AC9A22ACE}" srcOrd="0" destOrd="0" presId="urn:microsoft.com/office/officeart/2005/8/layout/hierarchy1"/>
    <dgm:cxn modelId="{67819B0F-2DC6-4EC1-956D-27B3A3844B5E}" type="presParOf" srcId="{AE127A19-3A50-4B7E-9FA4-C06774C7F490}" destId="{AFB0F352-0BBB-4537-A4D0-B0FFA7FA1E1E}" srcOrd="1" destOrd="0" presId="urn:microsoft.com/office/officeart/2005/8/layout/hierarchy1"/>
    <dgm:cxn modelId="{ED489287-43F1-4573-ADE3-5AFC8BBFB299}" type="presParOf" srcId="{AFB0F352-0BBB-4537-A4D0-B0FFA7FA1E1E}" destId="{F59C2AC3-6DC9-4E70-BF37-A6C5052D167A}" srcOrd="0" destOrd="0" presId="urn:microsoft.com/office/officeart/2005/8/layout/hierarchy1"/>
    <dgm:cxn modelId="{C82919D9-3E25-439D-8AD0-312BD26297F3}" type="presParOf" srcId="{F59C2AC3-6DC9-4E70-BF37-A6C5052D167A}" destId="{2BE6F0A9-B987-4683-A3B1-DC7B09145657}" srcOrd="0" destOrd="0" presId="urn:microsoft.com/office/officeart/2005/8/layout/hierarchy1"/>
    <dgm:cxn modelId="{DC03349A-F283-49FB-8BCE-96CD51A94AFA}" type="presParOf" srcId="{F59C2AC3-6DC9-4E70-BF37-A6C5052D167A}" destId="{EF09D97A-7650-4B03-9FA4-D39BE6D25E90}" srcOrd="1" destOrd="0" presId="urn:microsoft.com/office/officeart/2005/8/layout/hierarchy1"/>
    <dgm:cxn modelId="{D3092749-4D7A-4AEA-960D-62D148F9CA96}" type="presParOf" srcId="{AFB0F352-0BBB-4537-A4D0-B0FFA7FA1E1E}" destId="{3B939AEA-0AD2-42AC-AC91-EEB0B0EDDD20}" srcOrd="1" destOrd="0" presId="urn:microsoft.com/office/officeart/2005/8/layout/hierarchy1"/>
    <dgm:cxn modelId="{762AE021-E1B7-428C-A817-5B774AE4FA13}" type="presParOf" srcId="{AE127A19-3A50-4B7E-9FA4-C06774C7F490}" destId="{D9AA49E5-B9E7-4FC6-AEA5-FEAFC59837A3}" srcOrd="2" destOrd="0" presId="urn:microsoft.com/office/officeart/2005/8/layout/hierarchy1"/>
    <dgm:cxn modelId="{861908AD-42A3-4B24-9FDB-C884CC335CF5}" type="presParOf" srcId="{AE127A19-3A50-4B7E-9FA4-C06774C7F490}" destId="{3F803AFC-AC6B-45FB-B84A-283F3B513936}" srcOrd="3" destOrd="0" presId="urn:microsoft.com/office/officeart/2005/8/layout/hierarchy1"/>
    <dgm:cxn modelId="{6BEA3809-D563-4D54-9BFD-C38C10E9F0C8}" type="presParOf" srcId="{3F803AFC-AC6B-45FB-B84A-283F3B513936}" destId="{79859F9F-ADFF-4CB1-A8B2-3133642C97B2}" srcOrd="0" destOrd="0" presId="urn:microsoft.com/office/officeart/2005/8/layout/hierarchy1"/>
    <dgm:cxn modelId="{625A84DC-C0EC-4457-9E90-F15590E1EB94}" type="presParOf" srcId="{79859F9F-ADFF-4CB1-A8B2-3133642C97B2}" destId="{4B0DACF3-CE72-4831-B394-100DE20DF955}" srcOrd="0" destOrd="0" presId="urn:microsoft.com/office/officeart/2005/8/layout/hierarchy1"/>
    <dgm:cxn modelId="{BCD418A2-8DF6-4BAE-89CA-E3D9D608F940}" type="presParOf" srcId="{79859F9F-ADFF-4CB1-A8B2-3133642C97B2}" destId="{A5268745-A5F1-47F0-9ED1-78958D39EF35}" srcOrd="1" destOrd="0" presId="urn:microsoft.com/office/officeart/2005/8/layout/hierarchy1"/>
    <dgm:cxn modelId="{725FE257-F131-44ED-A0FA-323A7244C20F}" type="presParOf" srcId="{3F803AFC-AC6B-45FB-B84A-283F3B513936}" destId="{7CEFDEEC-CD77-4C9B-AF4F-6F94E5C2B2A6}" srcOrd="1" destOrd="0" presId="urn:microsoft.com/office/officeart/2005/8/layout/hierarchy1"/>
    <dgm:cxn modelId="{5DDD7E35-151E-47EE-B28B-5EE90E82485D}" type="presParOf" srcId="{AE127A19-3A50-4B7E-9FA4-C06774C7F490}" destId="{BE68366D-7718-4006-806B-502DB49BC098}" srcOrd="4" destOrd="0" presId="urn:microsoft.com/office/officeart/2005/8/layout/hierarchy1"/>
    <dgm:cxn modelId="{C0EF5EF6-1F3E-4B9F-8119-F9964995AFA2}" type="presParOf" srcId="{AE127A19-3A50-4B7E-9FA4-C06774C7F490}" destId="{DC2B5CD5-AA66-4418-8196-4D9220FB069B}" srcOrd="5" destOrd="0" presId="urn:microsoft.com/office/officeart/2005/8/layout/hierarchy1"/>
    <dgm:cxn modelId="{E15C2DE4-880B-4F97-9FB2-8C9D798CF90D}" type="presParOf" srcId="{DC2B5CD5-AA66-4418-8196-4D9220FB069B}" destId="{673CC410-4A4F-4276-939B-FC1408B5CBBE}" srcOrd="0" destOrd="0" presId="urn:microsoft.com/office/officeart/2005/8/layout/hierarchy1"/>
    <dgm:cxn modelId="{091C0B46-96F5-4EA4-8D0D-49B66D539A07}" type="presParOf" srcId="{673CC410-4A4F-4276-939B-FC1408B5CBBE}" destId="{D397C602-C250-4975-848D-EE4C1210C4C8}" srcOrd="0" destOrd="0" presId="urn:microsoft.com/office/officeart/2005/8/layout/hierarchy1"/>
    <dgm:cxn modelId="{DBA0BB75-F507-4EEE-8223-9F7F745A83DF}" type="presParOf" srcId="{673CC410-4A4F-4276-939B-FC1408B5CBBE}" destId="{8A5BAFDF-0BB0-426E-A931-E632BB5306FD}" srcOrd="1" destOrd="0" presId="urn:microsoft.com/office/officeart/2005/8/layout/hierarchy1"/>
    <dgm:cxn modelId="{021E769E-62C1-434A-9F0A-5A8BBE9AA48F}" type="presParOf" srcId="{DC2B5CD5-AA66-4418-8196-4D9220FB069B}" destId="{26B06466-3A7D-4AA0-B7B0-8DAEA86CCBD4}" srcOrd="1" destOrd="0" presId="urn:microsoft.com/office/officeart/2005/8/layout/hierarchy1"/>
    <dgm:cxn modelId="{25470262-4CD1-45A4-BB2A-6212BCD4AE29}" type="presParOf" srcId="{AE127A19-3A50-4B7E-9FA4-C06774C7F490}" destId="{173EFBD8-11CB-4562-9784-8FE532AA6650}" srcOrd="6" destOrd="0" presId="urn:microsoft.com/office/officeart/2005/8/layout/hierarchy1"/>
    <dgm:cxn modelId="{D0C568FE-86F6-4EDB-B143-099CB3EB903D}" type="presParOf" srcId="{AE127A19-3A50-4B7E-9FA4-C06774C7F490}" destId="{6DF28185-23EB-4450-9E15-F65F2A020742}" srcOrd="7" destOrd="0" presId="urn:microsoft.com/office/officeart/2005/8/layout/hierarchy1"/>
    <dgm:cxn modelId="{82D54F35-8F4F-4F78-90C8-9C931A7F6784}" type="presParOf" srcId="{6DF28185-23EB-4450-9E15-F65F2A020742}" destId="{492F7571-C01A-4AE9-A2D3-39FAAF1312A7}" srcOrd="0" destOrd="0" presId="urn:microsoft.com/office/officeart/2005/8/layout/hierarchy1"/>
    <dgm:cxn modelId="{62AB2B6B-88F4-43C8-B424-2FA3BC55A1AF}" type="presParOf" srcId="{492F7571-C01A-4AE9-A2D3-39FAAF1312A7}" destId="{D4BE05A4-D4EC-4F3F-B448-F1C82103D849}" srcOrd="0" destOrd="0" presId="urn:microsoft.com/office/officeart/2005/8/layout/hierarchy1"/>
    <dgm:cxn modelId="{B043ECEC-4135-4A34-B8F5-30793EC3279E}" type="presParOf" srcId="{492F7571-C01A-4AE9-A2D3-39FAAF1312A7}" destId="{2D8604F0-5F81-471A-BF18-06EE3F95E1E1}" srcOrd="1" destOrd="0" presId="urn:microsoft.com/office/officeart/2005/8/layout/hierarchy1"/>
    <dgm:cxn modelId="{E544B6FC-8591-4FC2-A750-7FA1448C931E}" type="presParOf" srcId="{6DF28185-23EB-4450-9E15-F65F2A020742}" destId="{63F596A7-A255-4B46-802E-0E9761C01E11}" srcOrd="1" destOrd="0" presId="urn:microsoft.com/office/officeart/2005/8/layout/hierarchy1"/>
    <dgm:cxn modelId="{E93657B1-B4D8-492A-B12D-3FA9F2D1E8E7}" type="presParOf" srcId="{57C9D100-CCA6-4998-8400-46A636ABAED5}" destId="{CF7CAC0B-F2C6-4AC4-AA87-A33EBBE40FB8}" srcOrd="2" destOrd="0" presId="urn:microsoft.com/office/officeart/2005/8/layout/hierarchy1"/>
    <dgm:cxn modelId="{A20DF4E6-F495-4BAB-B21C-9C317399E452}" type="presParOf" srcId="{57C9D100-CCA6-4998-8400-46A636ABAED5}" destId="{315F7D46-541A-4592-BAE5-E9DDB0F69C58}" srcOrd="3" destOrd="0" presId="urn:microsoft.com/office/officeart/2005/8/layout/hierarchy1"/>
    <dgm:cxn modelId="{66C0AF3C-D9B0-4BFE-A9BD-4787F9938760}" type="presParOf" srcId="{315F7D46-541A-4592-BAE5-E9DDB0F69C58}" destId="{8D94EDAC-1EBE-4B08-A26D-4C034A1BD4D5}" srcOrd="0" destOrd="0" presId="urn:microsoft.com/office/officeart/2005/8/layout/hierarchy1"/>
    <dgm:cxn modelId="{F0BAFC9A-529E-496B-B873-0D293C4AE796}" type="presParOf" srcId="{8D94EDAC-1EBE-4B08-A26D-4C034A1BD4D5}" destId="{A002E676-C631-461F-8455-4F6ADF9500AE}" srcOrd="0" destOrd="0" presId="urn:microsoft.com/office/officeart/2005/8/layout/hierarchy1"/>
    <dgm:cxn modelId="{61BE5A5C-DD5A-4474-89B1-F40AC1E56639}" type="presParOf" srcId="{8D94EDAC-1EBE-4B08-A26D-4C034A1BD4D5}" destId="{94BCBCEF-92B3-40F6-B76F-BE77308C5BF1}" srcOrd="1" destOrd="0" presId="urn:microsoft.com/office/officeart/2005/8/layout/hierarchy1"/>
    <dgm:cxn modelId="{9FA1312B-875F-4BA7-8460-5D27521F778B}" type="presParOf" srcId="{315F7D46-541A-4592-BAE5-E9DDB0F69C58}" destId="{9832C020-BE6D-4836-8D69-87D5655E46A6}" srcOrd="1" destOrd="0" presId="urn:microsoft.com/office/officeart/2005/8/layout/hierarchy1"/>
    <dgm:cxn modelId="{6CB7FC3E-5AD9-4EAE-BE20-4B1AC105D995}" type="presParOf" srcId="{9832C020-BE6D-4836-8D69-87D5655E46A6}" destId="{8F4789DD-9C40-4A52-90C0-F76BFF6E6E3A}" srcOrd="0" destOrd="0" presId="urn:microsoft.com/office/officeart/2005/8/layout/hierarchy1"/>
    <dgm:cxn modelId="{C4B88C06-9A70-4C4F-89B2-33A91F60D140}" type="presParOf" srcId="{9832C020-BE6D-4836-8D69-87D5655E46A6}" destId="{2E78271B-2069-4778-8447-F0372310F87D}" srcOrd="1" destOrd="0" presId="urn:microsoft.com/office/officeart/2005/8/layout/hierarchy1"/>
    <dgm:cxn modelId="{92A5734B-28B2-4582-AAA1-BA94614684AE}" type="presParOf" srcId="{2E78271B-2069-4778-8447-F0372310F87D}" destId="{3BBEA8C2-8654-49BB-9AAA-68C6EEB2177F}" srcOrd="0" destOrd="0" presId="urn:microsoft.com/office/officeart/2005/8/layout/hierarchy1"/>
    <dgm:cxn modelId="{D3CBCDBD-3465-4A46-9E57-E5A738158595}" type="presParOf" srcId="{3BBEA8C2-8654-49BB-9AAA-68C6EEB2177F}" destId="{87097B1E-184D-4D9D-88AD-5EE02F735E5B}" srcOrd="0" destOrd="0" presId="urn:microsoft.com/office/officeart/2005/8/layout/hierarchy1"/>
    <dgm:cxn modelId="{631D64F7-7351-4CDD-8D21-F7498DA5FC49}" type="presParOf" srcId="{3BBEA8C2-8654-49BB-9AAA-68C6EEB2177F}" destId="{E0080E70-9AC4-4189-A88D-6CDDB656FC8F}" srcOrd="1" destOrd="0" presId="urn:microsoft.com/office/officeart/2005/8/layout/hierarchy1"/>
    <dgm:cxn modelId="{36987E9B-E112-412F-BF26-E97C25BF8494}" type="presParOf" srcId="{2E78271B-2069-4778-8447-F0372310F87D}" destId="{C33B20C3-8691-49C8-B2BF-8F2A43B6E6D7}" srcOrd="1" destOrd="0" presId="urn:microsoft.com/office/officeart/2005/8/layout/hierarchy1"/>
    <dgm:cxn modelId="{5CF7AACF-723A-47FF-8084-BB634C41370C}" type="presParOf" srcId="{9832C020-BE6D-4836-8D69-87D5655E46A6}" destId="{7FB35D10-ED4E-43C3-AF0C-FFEC272DD518}" srcOrd="2" destOrd="0" presId="urn:microsoft.com/office/officeart/2005/8/layout/hierarchy1"/>
    <dgm:cxn modelId="{564BF9CB-0DF3-40EC-97F9-0A6B10C97C4C}" type="presParOf" srcId="{9832C020-BE6D-4836-8D69-87D5655E46A6}" destId="{4D8C72FF-2B00-4C98-9A0D-55483C6D3A4B}" srcOrd="3" destOrd="0" presId="urn:microsoft.com/office/officeart/2005/8/layout/hierarchy1"/>
    <dgm:cxn modelId="{1C0188A4-1955-4BF3-B90C-5E234A8FECF9}" type="presParOf" srcId="{4D8C72FF-2B00-4C98-9A0D-55483C6D3A4B}" destId="{8682EC70-69F7-42A2-B449-D2F2036AF90D}" srcOrd="0" destOrd="0" presId="urn:microsoft.com/office/officeart/2005/8/layout/hierarchy1"/>
    <dgm:cxn modelId="{AECD423D-59E5-4D5A-9B5B-D1E98BCE8B27}" type="presParOf" srcId="{8682EC70-69F7-42A2-B449-D2F2036AF90D}" destId="{F6611BA2-1D06-4435-88C5-E05EFA1A72D8}" srcOrd="0" destOrd="0" presId="urn:microsoft.com/office/officeart/2005/8/layout/hierarchy1"/>
    <dgm:cxn modelId="{E568C98C-D3C2-4A15-AFC2-5ADE5111813E}" type="presParOf" srcId="{8682EC70-69F7-42A2-B449-D2F2036AF90D}" destId="{2B06CA59-7481-445F-8067-2FDC7971F3FD}" srcOrd="1" destOrd="0" presId="urn:microsoft.com/office/officeart/2005/8/layout/hierarchy1"/>
    <dgm:cxn modelId="{3252369C-46C4-4A29-8386-130CCB102D59}" type="presParOf" srcId="{4D8C72FF-2B00-4C98-9A0D-55483C6D3A4B}" destId="{7F4E3F03-506F-48C2-AC30-0453C6CE5F3A}"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35D10-ED4E-43C3-AF0C-FFEC272DD518}">
      <dsp:nvSpPr>
        <dsp:cNvPr id="0" name=""/>
        <dsp:cNvSpPr/>
      </dsp:nvSpPr>
      <dsp:spPr>
        <a:xfrm>
          <a:off x="6836233" y="2945554"/>
          <a:ext cx="696180" cy="331318"/>
        </a:xfrm>
        <a:custGeom>
          <a:avLst/>
          <a:gdLst/>
          <a:ahLst/>
          <a:cxnLst/>
          <a:rect l="0" t="0" r="0" b="0"/>
          <a:pathLst>
            <a:path>
              <a:moveTo>
                <a:pt x="0" y="0"/>
              </a:moveTo>
              <a:lnTo>
                <a:pt x="0" y="225784"/>
              </a:lnTo>
              <a:lnTo>
                <a:pt x="696180" y="225784"/>
              </a:lnTo>
              <a:lnTo>
                <a:pt x="696180" y="33131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4789DD-9C40-4A52-90C0-F76BFF6E6E3A}">
      <dsp:nvSpPr>
        <dsp:cNvPr id="0" name=""/>
        <dsp:cNvSpPr/>
      </dsp:nvSpPr>
      <dsp:spPr>
        <a:xfrm>
          <a:off x="6140053" y="2945554"/>
          <a:ext cx="696180" cy="331318"/>
        </a:xfrm>
        <a:custGeom>
          <a:avLst/>
          <a:gdLst/>
          <a:ahLst/>
          <a:cxnLst/>
          <a:rect l="0" t="0" r="0" b="0"/>
          <a:pathLst>
            <a:path>
              <a:moveTo>
                <a:pt x="696180" y="0"/>
              </a:moveTo>
              <a:lnTo>
                <a:pt x="696180" y="225784"/>
              </a:lnTo>
              <a:lnTo>
                <a:pt x="0" y="225784"/>
              </a:lnTo>
              <a:lnTo>
                <a:pt x="0" y="33131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7CAC0B-F2C6-4AC4-AA87-A33EBBE40FB8}">
      <dsp:nvSpPr>
        <dsp:cNvPr id="0" name=""/>
        <dsp:cNvSpPr/>
      </dsp:nvSpPr>
      <dsp:spPr>
        <a:xfrm>
          <a:off x="4747691" y="1890840"/>
          <a:ext cx="2088542" cy="331318"/>
        </a:xfrm>
        <a:custGeom>
          <a:avLst/>
          <a:gdLst/>
          <a:ahLst/>
          <a:cxnLst/>
          <a:rect l="0" t="0" r="0" b="0"/>
          <a:pathLst>
            <a:path>
              <a:moveTo>
                <a:pt x="0" y="0"/>
              </a:moveTo>
              <a:lnTo>
                <a:pt x="0" y="225784"/>
              </a:lnTo>
              <a:lnTo>
                <a:pt x="2088542" y="225784"/>
              </a:lnTo>
              <a:lnTo>
                <a:pt x="2088542" y="331318"/>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3EFBD8-11CB-4562-9784-8FE532AA6650}">
      <dsp:nvSpPr>
        <dsp:cNvPr id="0" name=""/>
        <dsp:cNvSpPr/>
      </dsp:nvSpPr>
      <dsp:spPr>
        <a:xfrm>
          <a:off x="2659149" y="2945554"/>
          <a:ext cx="2088542" cy="331318"/>
        </a:xfrm>
        <a:custGeom>
          <a:avLst/>
          <a:gdLst/>
          <a:ahLst/>
          <a:cxnLst/>
          <a:rect l="0" t="0" r="0" b="0"/>
          <a:pathLst>
            <a:path>
              <a:moveTo>
                <a:pt x="0" y="0"/>
              </a:moveTo>
              <a:lnTo>
                <a:pt x="0" y="225784"/>
              </a:lnTo>
              <a:lnTo>
                <a:pt x="2088542" y="225784"/>
              </a:lnTo>
              <a:lnTo>
                <a:pt x="2088542" y="33131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68366D-7718-4006-806B-502DB49BC098}">
      <dsp:nvSpPr>
        <dsp:cNvPr id="0" name=""/>
        <dsp:cNvSpPr/>
      </dsp:nvSpPr>
      <dsp:spPr>
        <a:xfrm>
          <a:off x="2659149" y="2945554"/>
          <a:ext cx="696180" cy="331318"/>
        </a:xfrm>
        <a:custGeom>
          <a:avLst/>
          <a:gdLst/>
          <a:ahLst/>
          <a:cxnLst/>
          <a:rect l="0" t="0" r="0" b="0"/>
          <a:pathLst>
            <a:path>
              <a:moveTo>
                <a:pt x="0" y="0"/>
              </a:moveTo>
              <a:lnTo>
                <a:pt x="0" y="225784"/>
              </a:lnTo>
              <a:lnTo>
                <a:pt x="696180" y="225784"/>
              </a:lnTo>
              <a:lnTo>
                <a:pt x="696180" y="33131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AA49E5-B9E7-4FC6-AEA5-FEAFC59837A3}">
      <dsp:nvSpPr>
        <dsp:cNvPr id="0" name=""/>
        <dsp:cNvSpPr/>
      </dsp:nvSpPr>
      <dsp:spPr>
        <a:xfrm>
          <a:off x="1962968" y="2945554"/>
          <a:ext cx="696180" cy="331318"/>
        </a:xfrm>
        <a:custGeom>
          <a:avLst/>
          <a:gdLst/>
          <a:ahLst/>
          <a:cxnLst/>
          <a:rect l="0" t="0" r="0" b="0"/>
          <a:pathLst>
            <a:path>
              <a:moveTo>
                <a:pt x="696180" y="0"/>
              </a:moveTo>
              <a:lnTo>
                <a:pt x="696180" y="225784"/>
              </a:lnTo>
              <a:lnTo>
                <a:pt x="0" y="225784"/>
              </a:lnTo>
              <a:lnTo>
                <a:pt x="0" y="33131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815578-9EE5-41FF-A488-E45AC9A22ACE}">
      <dsp:nvSpPr>
        <dsp:cNvPr id="0" name=""/>
        <dsp:cNvSpPr/>
      </dsp:nvSpPr>
      <dsp:spPr>
        <a:xfrm>
          <a:off x="570607" y="2945554"/>
          <a:ext cx="2088542" cy="331318"/>
        </a:xfrm>
        <a:custGeom>
          <a:avLst/>
          <a:gdLst/>
          <a:ahLst/>
          <a:cxnLst/>
          <a:rect l="0" t="0" r="0" b="0"/>
          <a:pathLst>
            <a:path>
              <a:moveTo>
                <a:pt x="2088542" y="0"/>
              </a:moveTo>
              <a:lnTo>
                <a:pt x="2088542" y="225784"/>
              </a:lnTo>
              <a:lnTo>
                <a:pt x="0" y="225784"/>
              </a:lnTo>
              <a:lnTo>
                <a:pt x="0" y="33131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6A80F8-92A1-4ADB-B20B-D1C5C034240E}">
      <dsp:nvSpPr>
        <dsp:cNvPr id="0" name=""/>
        <dsp:cNvSpPr/>
      </dsp:nvSpPr>
      <dsp:spPr>
        <a:xfrm>
          <a:off x="2659149" y="1890840"/>
          <a:ext cx="2088542" cy="331318"/>
        </a:xfrm>
        <a:custGeom>
          <a:avLst/>
          <a:gdLst/>
          <a:ahLst/>
          <a:cxnLst/>
          <a:rect l="0" t="0" r="0" b="0"/>
          <a:pathLst>
            <a:path>
              <a:moveTo>
                <a:pt x="2088542" y="0"/>
              </a:moveTo>
              <a:lnTo>
                <a:pt x="2088542" y="225784"/>
              </a:lnTo>
              <a:lnTo>
                <a:pt x="0" y="225784"/>
              </a:lnTo>
              <a:lnTo>
                <a:pt x="0" y="331318"/>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62A198-ACA8-4298-88CE-6CFB54DF8BEE}">
      <dsp:nvSpPr>
        <dsp:cNvPr id="0" name=""/>
        <dsp:cNvSpPr/>
      </dsp:nvSpPr>
      <dsp:spPr>
        <a:xfrm>
          <a:off x="4178089" y="1167445"/>
          <a:ext cx="1139204" cy="723395"/>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EED2522-7502-4016-BA5E-A14560E0B7C8}">
      <dsp:nvSpPr>
        <dsp:cNvPr id="0" name=""/>
        <dsp:cNvSpPr/>
      </dsp:nvSpPr>
      <dsp:spPr>
        <a:xfrm>
          <a:off x="4304667" y="1287694"/>
          <a:ext cx="1139204" cy="723395"/>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PLD</a:t>
          </a:r>
          <a:endParaRPr lang="en-US" sz="2300" kern="1200" dirty="0"/>
        </a:p>
      </dsp:txBody>
      <dsp:txXfrm>
        <a:off x="4325855" y="1308882"/>
        <a:ext cx="1096828" cy="681019"/>
      </dsp:txXfrm>
    </dsp:sp>
    <dsp:sp modelId="{9EBC0BAB-BE29-4EDB-BD8C-1B81A846E95E}">
      <dsp:nvSpPr>
        <dsp:cNvPr id="0" name=""/>
        <dsp:cNvSpPr/>
      </dsp:nvSpPr>
      <dsp:spPr>
        <a:xfrm>
          <a:off x="2089546" y="2222159"/>
          <a:ext cx="1139204" cy="723395"/>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BE4B7F5-BDA0-4AB0-8A2D-8A2F7B59247A}">
      <dsp:nvSpPr>
        <dsp:cNvPr id="0" name=""/>
        <dsp:cNvSpPr/>
      </dsp:nvSpPr>
      <dsp:spPr>
        <a:xfrm>
          <a:off x="2216125" y="2342408"/>
          <a:ext cx="1139204" cy="723395"/>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SPLD </a:t>
          </a:r>
          <a:endParaRPr lang="en-US" sz="2300" kern="1200" dirty="0"/>
        </a:p>
      </dsp:txBody>
      <dsp:txXfrm>
        <a:off x="2237313" y="2363596"/>
        <a:ext cx="1096828" cy="681019"/>
      </dsp:txXfrm>
    </dsp:sp>
    <dsp:sp modelId="{2BE6F0A9-B987-4683-A3B1-DC7B09145657}">
      <dsp:nvSpPr>
        <dsp:cNvPr id="0" name=""/>
        <dsp:cNvSpPr/>
      </dsp:nvSpPr>
      <dsp:spPr>
        <a:xfrm>
          <a:off x="1004" y="3276873"/>
          <a:ext cx="1139204" cy="723395"/>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F09D97A-7650-4B03-9FA4-D39BE6D25E90}">
      <dsp:nvSpPr>
        <dsp:cNvPr id="0" name=""/>
        <dsp:cNvSpPr/>
      </dsp:nvSpPr>
      <dsp:spPr>
        <a:xfrm>
          <a:off x="127582" y="3397122"/>
          <a:ext cx="1139204" cy="723395"/>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ROM</a:t>
          </a:r>
          <a:endParaRPr lang="en-US" sz="2300" kern="1200" dirty="0"/>
        </a:p>
      </dsp:txBody>
      <dsp:txXfrm>
        <a:off x="148770" y="3418310"/>
        <a:ext cx="1096828" cy="681019"/>
      </dsp:txXfrm>
    </dsp:sp>
    <dsp:sp modelId="{4B0DACF3-CE72-4831-B394-100DE20DF955}">
      <dsp:nvSpPr>
        <dsp:cNvPr id="0" name=""/>
        <dsp:cNvSpPr/>
      </dsp:nvSpPr>
      <dsp:spPr>
        <a:xfrm>
          <a:off x="1393366" y="3276873"/>
          <a:ext cx="1139204" cy="723395"/>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5268745-A5F1-47F0-9ED1-78958D39EF35}">
      <dsp:nvSpPr>
        <dsp:cNvPr id="0" name=""/>
        <dsp:cNvSpPr/>
      </dsp:nvSpPr>
      <dsp:spPr>
        <a:xfrm>
          <a:off x="1519944" y="3397122"/>
          <a:ext cx="1139204" cy="723395"/>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PLA</a:t>
          </a:r>
          <a:endParaRPr lang="en-US" sz="2300" kern="1200" dirty="0"/>
        </a:p>
      </dsp:txBody>
      <dsp:txXfrm>
        <a:off x="1541132" y="3418310"/>
        <a:ext cx="1096828" cy="681019"/>
      </dsp:txXfrm>
    </dsp:sp>
    <dsp:sp modelId="{D397C602-C250-4975-848D-EE4C1210C4C8}">
      <dsp:nvSpPr>
        <dsp:cNvPr id="0" name=""/>
        <dsp:cNvSpPr/>
      </dsp:nvSpPr>
      <dsp:spPr>
        <a:xfrm>
          <a:off x="2785727" y="3276873"/>
          <a:ext cx="1139204" cy="723395"/>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A5BAFDF-0BB0-426E-A931-E632BB5306FD}">
      <dsp:nvSpPr>
        <dsp:cNvPr id="0" name=""/>
        <dsp:cNvSpPr/>
      </dsp:nvSpPr>
      <dsp:spPr>
        <a:xfrm>
          <a:off x="2912305" y="3397122"/>
          <a:ext cx="1139204" cy="723395"/>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PAL</a:t>
          </a:r>
          <a:endParaRPr lang="en-US" sz="2300" kern="1200" dirty="0"/>
        </a:p>
      </dsp:txBody>
      <dsp:txXfrm>
        <a:off x="2933493" y="3418310"/>
        <a:ext cx="1096828" cy="681019"/>
      </dsp:txXfrm>
    </dsp:sp>
    <dsp:sp modelId="{D4BE05A4-D4EC-4F3F-B448-F1C82103D849}">
      <dsp:nvSpPr>
        <dsp:cNvPr id="0" name=""/>
        <dsp:cNvSpPr/>
      </dsp:nvSpPr>
      <dsp:spPr>
        <a:xfrm>
          <a:off x="4178089" y="3276873"/>
          <a:ext cx="1139204" cy="723395"/>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D8604F0-5F81-471A-BF18-06EE3F95E1E1}">
      <dsp:nvSpPr>
        <dsp:cNvPr id="0" name=""/>
        <dsp:cNvSpPr/>
      </dsp:nvSpPr>
      <dsp:spPr>
        <a:xfrm>
          <a:off x="4304667" y="3397122"/>
          <a:ext cx="1139204" cy="723395"/>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GAL</a:t>
          </a:r>
          <a:endParaRPr lang="en-US" sz="2300" kern="1200" dirty="0"/>
        </a:p>
      </dsp:txBody>
      <dsp:txXfrm>
        <a:off x="4325855" y="3418310"/>
        <a:ext cx="1096828" cy="681019"/>
      </dsp:txXfrm>
    </dsp:sp>
    <dsp:sp modelId="{A002E676-C631-461F-8455-4F6ADF9500AE}">
      <dsp:nvSpPr>
        <dsp:cNvPr id="0" name=""/>
        <dsp:cNvSpPr/>
      </dsp:nvSpPr>
      <dsp:spPr>
        <a:xfrm>
          <a:off x="6266631" y="2222159"/>
          <a:ext cx="1139204" cy="723395"/>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4BCBCEF-92B3-40F6-B76F-BE77308C5BF1}">
      <dsp:nvSpPr>
        <dsp:cNvPr id="0" name=""/>
        <dsp:cNvSpPr/>
      </dsp:nvSpPr>
      <dsp:spPr>
        <a:xfrm>
          <a:off x="6393209" y="2342408"/>
          <a:ext cx="1139204" cy="723395"/>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HCPLD</a:t>
          </a:r>
          <a:endParaRPr lang="en-US" sz="2300" kern="1200" dirty="0"/>
        </a:p>
      </dsp:txBody>
      <dsp:txXfrm>
        <a:off x="6414397" y="2363596"/>
        <a:ext cx="1096828" cy="681019"/>
      </dsp:txXfrm>
    </dsp:sp>
    <dsp:sp modelId="{87097B1E-184D-4D9D-88AD-5EE02F735E5B}">
      <dsp:nvSpPr>
        <dsp:cNvPr id="0" name=""/>
        <dsp:cNvSpPr/>
      </dsp:nvSpPr>
      <dsp:spPr>
        <a:xfrm>
          <a:off x="5570450" y="3276873"/>
          <a:ext cx="1139204" cy="723395"/>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0080E70-9AC4-4189-A88D-6CDDB656FC8F}">
      <dsp:nvSpPr>
        <dsp:cNvPr id="0" name=""/>
        <dsp:cNvSpPr/>
      </dsp:nvSpPr>
      <dsp:spPr>
        <a:xfrm>
          <a:off x="5697029" y="3397122"/>
          <a:ext cx="1139204" cy="723395"/>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CPLD</a:t>
          </a:r>
          <a:endParaRPr lang="en-US" sz="2300" kern="1200" dirty="0"/>
        </a:p>
      </dsp:txBody>
      <dsp:txXfrm>
        <a:off x="5718217" y="3418310"/>
        <a:ext cx="1096828" cy="681019"/>
      </dsp:txXfrm>
    </dsp:sp>
    <dsp:sp modelId="{F6611BA2-1D06-4435-88C5-E05EFA1A72D8}">
      <dsp:nvSpPr>
        <dsp:cNvPr id="0" name=""/>
        <dsp:cNvSpPr/>
      </dsp:nvSpPr>
      <dsp:spPr>
        <a:xfrm>
          <a:off x="6962812" y="3276873"/>
          <a:ext cx="1139204" cy="723395"/>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B06CA59-7481-445F-8067-2FDC7971F3FD}">
      <dsp:nvSpPr>
        <dsp:cNvPr id="0" name=""/>
        <dsp:cNvSpPr/>
      </dsp:nvSpPr>
      <dsp:spPr>
        <a:xfrm>
          <a:off x="7089390" y="3397122"/>
          <a:ext cx="1139204" cy="723395"/>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FPGA</a:t>
          </a:r>
          <a:endParaRPr lang="en-US" sz="2300" kern="1200" dirty="0"/>
        </a:p>
      </dsp:txBody>
      <dsp:txXfrm>
        <a:off x="7110578" y="3418310"/>
        <a:ext cx="1096828" cy="68101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39.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4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9.wmf"/><Relationship Id="rId1" Type="http://schemas.openxmlformats.org/officeDocument/2006/relationships/image" Target="../media/image2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1218"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Calibri" pitchFamily="34" charset="0"/>
                <a:ea typeface="宋体" pitchFamily="2" charset="-122"/>
                <a:cs typeface="+mn-cs"/>
              </a:defRPr>
            </a:lvl1pPr>
          </a:lstStyle>
          <a:p>
            <a:pPr>
              <a:defRPr/>
            </a:pPr>
            <a:endParaRPr lang="zh-CN" altLang="en-US"/>
          </a:p>
        </p:txBody>
      </p:sp>
      <p:sp>
        <p:nvSpPr>
          <p:cNvPr id="521219"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fld id="{979B23BF-03EC-4E9D-A6FA-68DF73318138}" type="datetimeFigureOut">
              <a:rPr lang="zh-CN" altLang="en-US"/>
              <a:pPr/>
              <a:t>2018/11/19</a:t>
            </a:fld>
            <a:endParaRPr lang="en-US" altLang="zh-CN"/>
          </a:p>
        </p:txBody>
      </p:sp>
      <p:sp>
        <p:nvSpPr>
          <p:cNvPr id="521220"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Calibri" pitchFamily="34" charset="0"/>
                <a:ea typeface="宋体" pitchFamily="2" charset="-122"/>
                <a:cs typeface="+mn-cs"/>
              </a:defRPr>
            </a:lvl1pPr>
          </a:lstStyle>
          <a:p>
            <a:pPr>
              <a:defRPr/>
            </a:pPr>
            <a:endParaRPr lang="en-US" altLang="zh-CN"/>
          </a:p>
        </p:txBody>
      </p:sp>
      <p:sp>
        <p:nvSpPr>
          <p:cNvPr id="521221"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fld id="{E66803E0-46B2-4269-B08E-86934989A3F3}" type="slidenum">
              <a:rPr lang="zh-CN" altLang="en-US"/>
              <a:pPr/>
              <a:t>‹#›</a:t>
            </a:fld>
            <a:endParaRPr lang="en-US" altLang="zh-CN"/>
          </a:p>
        </p:txBody>
      </p:sp>
    </p:spTree>
    <p:extLst>
      <p:ext uri="{BB962C8B-B14F-4D97-AF65-F5344CB8AC3E}">
        <p14:creationId xmlns:p14="http://schemas.microsoft.com/office/powerpoint/2010/main" val="2830496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atin typeface="Calibri" pitchFamily="34" charset="0"/>
                <a:ea typeface="宋体" charset="-122"/>
                <a:cs typeface="+mn-cs"/>
              </a:defRPr>
            </a:lvl1pPr>
          </a:lstStyle>
          <a:p>
            <a:pPr>
              <a:defRPr/>
            </a:pPr>
            <a:endParaRPr lang="zh-CN" altLang="en-US"/>
          </a:p>
        </p:txBody>
      </p:sp>
      <p:sp>
        <p:nvSpPr>
          <p:cNvPr id="3" name="日期占位符 2"/>
          <p:cNvSpPr>
            <a:spLocks noGrp="1"/>
          </p:cNvSpPr>
          <p:nvPr>
            <p:ph type="dt" idx="1"/>
          </p:nvPr>
        </p:nvSpPr>
        <p:spPr>
          <a:xfrm>
            <a:off x="3849688" y="0"/>
            <a:ext cx="2946400" cy="496888"/>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E5D23254-FAAC-477C-81ED-F5C9A35077E4}" type="datetimeFigureOut">
              <a:rPr lang="zh-CN" altLang="en-US"/>
              <a:pPr/>
              <a:t>2018/11/19</a:t>
            </a:fld>
            <a:endParaRPr lang="en-US" altLang="zh-CN"/>
          </a:p>
        </p:txBody>
      </p:sp>
      <p:sp>
        <p:nvSpPr>
          <p:cNvPr id="4" name="幻灯片图像占位符 3"/>
          <p:cNvSpPr>
            <a:spLocks noGrp="1" noRot="1" noChangeAspect="1"/>
          </p:cNvSpPr>
          <p:nvPr>
            <p:ph type="sldImg" idx="2"/>
          </p:nvPr>
        </p:nvSpPr>
        <p:spPr>
          <a:xfrm>
            <a:off x="915988" y="744538"/>
            <a:ext cx="4965700" cy="3722687"/>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79450" y="4714875"/>
            <a:ext cx="5438775" cy="4467225"/>
          </a:xfrm>
          <a:prstGeom prst="rect">
            <a:avLst/>
          </a:prstGeom>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 name="页脚占位符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a:defRPr sz="1200">
                <a:latin typeface="Calibri" pitchFamily="34" charset="0"/>
                <a:ea typeface="宋体"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0E163BE-32E2-4A0C-9191-C0BCCE517763}" type="slidenum">
              <a:rPr lang="zh-CN" altLang="en-US"/>
              <a:pPr/>
              <a:t>‹#›</a:t>
            </a:fld>
            <a:endParaRPr lang="en-US" altLang="zh-CN"/>
          </a:p>
        </p:txBody>
      </p:sp>
    </p:spTree>
    <p:extLst>
      <p:ext uri="{BB962C8B-B14F-4D97-AF65-F5344CB8AC3E}">
        <p14:creationId xmlns:p14="http://schemas.microsoft.com/office/powerpoint/2010/main" val="30020941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charset="0"/>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err="1" smtClean="0"/>
              <a:t>ispPLD</a:t>
            </a:r>
            <a:r>
              <a:rPr lang="zh-CN" altLang="en-US" dirty="0" smtClean="0"/>
              <a:t>除了原有的可编程逻辑电路以外，还集成了编程所需高压脉冲产生电路以及编程控制电路</a:t>
            </a:r>
            <a:endParaRPr lang="en-US" altLang="zh-CN" dirty="0" smtClean="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39</a:t>
            </a:fld>
            <a:endParaRPr lang="en-US" altLang="zh-CN"/>
          </a:p>
        </p:txBody>
      </p:sp>
    </p:spTree>
    <p:extLst>
      <p:ext uri="{BB962C8B-B14F-4D97-AF65-F5344CB8AC3E}">
        <p14:creationId xmlns:p14="http://schemas.microsoft.com/office/powerpoint/2010/main" val="199710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85</a:t>
            </a:fld>
            <a:endParaRPr lang="en-US" altLang="zh-CN"/>
          </a:p>
        </p:txBody>
      </p:sp>
    </p:spTree>
    <p:extLst>
      <p:ext uri="{BB962C8B-B14F-4D97-AF65-F5344CB8AC3E}">
        <p14:creationId xmlns:p14="http://schemas.microsoft.com/office/powerpoint/2010/main" val="2382016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93</a:t>
            </a:fld>
            <a:endParaRPr lang="en-US" altLang="zh-CN"/>
          </a:p>
        </p:txBody>
      </p:sp>
    </p:spTree>
    <p:extLst>
      <p:ext uri="{BB962C8B-B14F-4D97-AF65-F5344CB8AC3E}">
        <p14:creationId xmlns:p14="http://schemas.microsoft.com/office/powerpoint/2010/main" val="2257695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94</a:t>
            </a:fld>
            <a:endParaRPr lang="en-US" altLang="zh-CN"/>
          </a:p>
        </p:txBody>
      </p:sp>
    </p:spTree>
    <p:extLst>
      <p:ext uri="{BB962C8B-B14F-4D97-AF65-F5344CB8AC3E}">
        <p14:creationId xmlns:p14="http://schemas.microsoft.com/office/powerpoint/2010/main" val="3982731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95</a:t>
            </a:fld>
            <a:endParaRPr lang="en-US" altLang="zh-CN"/>
          </a:p>
        </p:txBody>
      </p:sp>
    </p:spTree>
    <p:extLst>
      <p:ext uri="{BB962C8B-B14F-4D97-AF65-F5344CB8AC3E}">
        <p14:creationId xmlns:p14="http://schemas.microsoft.com/office/powerpoint/2010/main" val="575578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96</a:t>
            </a:fld>
            <a:endParaRPr lang="en-US" altLang="zh-CN"/>
          </a:p>
        </p:txBody>
      </p:sp>
    </p:spTree>
    <p:extLst>
      <p:ext uri="{BB962C8B-B14F-4D97-AF65-F5344CB8AC3E}">
        <p14:creationId xmlns:p14="http://schemas.microsoft.com/office/powerpoint/2010/main" val="2764916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97</a:t>
            </a:fld>
            <a:endParaRPr lang="en-US" altLang="zh-CN"/>
          </a:p>
        </p:txBody>
      </p:sp>
    </p:spTree>
    <p:extLst>
      <p:ext uri="{BB962C8B-B14F-4D97-AF65-F5344CB8AC3E}">
        <p14:creationId xmlns:p14="http://schemas.microsoft.com/office/powerpoint/2010/main" val="826987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98</a:t>
            </a:fld>
            <a:endParaRPr lang="en-US" altLang="zh-CN"/>
          </a:p>
        </p:txBody>
      </p:sp>
    </p:spTree>
    <p:extLst>
      <p:ext uri="{BB962C8B-B14F-4D97-AF65-F5344CB8AC3E}">
        <p14:creationId xmlns:p14="http://schemas.microsoft.com/office/powerpoint/2010/main" val="2844786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1" kern="1200" dirty="0" smtClean="0">
                <a:solidFill>
                  <a:schemeClr val="tx1"/>
                </a:solidFill>
                <a:latin typeface="+mj-ea"/>
                <a:ea typeface="+mn-ea"/>
                <a:cs typeface="宋体" charset="0"/>
              </a:rPr>
              <a:t>使用</a:t>
            </a:r>
            <a:r>
              <a:rPr kumimoji="1" lang="en-US" altLang="zh-CN" sz="1200" b="1" kern="1200" dirty="0" smtClean="0">
                <a:solidFill>
                  <a:schemeClr val="tx1"/>
                </a:solidFill>
                <a:latin typeface="+mj-ea"/>
                <a:ea typeface="+mn-ea"/>
                <a:cs typeface="宋体" charset="0"/>
              </a:rPr>
              <a:t>FPLA</a:t>
            </a:r>
            <a:r>
              <a:rPr kumimoji="1" lang="zh-CN" altLang="en-US" sz="1200" b="1" kern="1200" dirty="0" smtClean="0">
                <a:solidFill>
                  <a:schemeClr val="tx1"/>
                </a:solidFill>
                <a:latin typeface="+mj-ea"/>
                <a:ea typeface="+mn-ea"/>
                <a:cs typeface="宋体" charset="0"/>
              </a:rPr>
              <a:t>设计组合逻辑电路更为合理</a:t>
            </a:r>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69</a:t>
            </a:fld>
            <a:endParaRPr lang="en-US" altLang="zh-CN"/>
          </a:p>
        </p:txBody>
      </p:sp>
    </p:spTree>
    <p:extLst>
      <p:ext uri="{BB962C8B-B14F-4D97-AF65-F5344CB8AC3E}">
        <p14:creationId xmlns:p14="http://schemas.microsoft.com/office/powerpoint/2010/main" val="3156534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r>
              <a:rPr lang="en-US" altLang="zh-CN" dirty="0" smtClean="0"/>
              <a:t>ROM</a:t>
            </a:r>
            <a:r>
              <a:rPr lang="zh-CN" altLang="en-US" dirty="0" smtClean="0"/>
              <a:t>的与阵列是固定的，</a:t>
            </a:r>
            <a:r>
              <a:rPr lang="en-US" altLang="zh-CN" dirty="0" smtClean="0"/>
              <a:t>FPLA</a:t>
            </a:r>
            <a:r>
              <a:rPr lang="zh-CN" altLang="en-US" dirty="0" smtClean="0"/>
              <a:t>是可编程的</a:t>
            </a:r>
            <a:endParaRPr lang="en-US" altLang="zh-CN" dirty="0" smtClean="0"/>
          </a:p>
          <a:p>
            <a:r>
              <a:rPr lang="en-US" altLang="zh-CN" dirty="0" smtClean="0"/>
              <a:t>ROM</a:t>
            </a:r>
            <a:r>
              <a:rPr lang="zh-CN" altLang="en-US" dirty="0" smtClean="0"/>
              <a:t>的与阵列将输入变量的全部最小项都译出了，器件内部资源利用率不高</a:t>
            </a:r>
            <a:r>
              <a:rPr lang="en-US" altLang="zh-CN" dirty="0" smtClean="0"/>
              <a:t>FPLA</a:t>
            </a:r>
            <a:r>
              <a:rPr lang="zh-CN" altLang="en-US" dirty="0" smtClean="0"/>
              <a:t>与阵列能产生的乘积项要比</a:t>
            </a:r>
            <a:r>
              <a:rPr lang="en-US" altLang="zh-CN" dirty="0" smtClean="0"/>
              <a:t>ROM</a:t>
            </a:r>
            <a:r>
              <a:rPr lang="zh-CN" altLang="en-US" dirty="0" smtClean="0"/>
              <a:t>少得多，但提高了芯片利用率</a:t>
            </a:r>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70</a:t>
            </a:fld>
            <a:endParaRPr lang="en-US" altLang="zh-CN"/>
          </a:p>
        </p:txBody>
      </p:sp>
    </p:spTree>
    <p:extLst>
      <p:ext uri="{BB962C8B-B14F-4D97-AF65-F5344CB8AC3E}">
        <p14:creationId xmlns:p14="http://schemas.microsoft.com/office/powerpoint/2010/main" val="2876437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1" kern="1200" dirty="0" smtClean="0">
                <a:solidFill>
                  <a:schemeClr val="tx1"/>
                </a:solidFill>
                <a:latin typeface="+mj-ea"/>
                <a:ea typeface="+mn-ea"/>
                <a:cs typeface="宋体" charset="0"/>
              </a:rPr>
              <a:t>使用</a:t>
            </a:r>
            <a:r>
              <a:rPr kumimoji="1" lang="en-US" altLang="zh-CN" sz="1200" b="1" kern="1200" dirty="0" smtClean="0">
                <a:solidFill>
                  <a:schemeClr val="tx1"/>
                </a:solidFill>
                <a:latin typeface="+mj-ea"/>
                <a:ea typeface="+mn-ea"/>
                <a:cs typeface="宋体" charset="0"/>
              </a:rPr>
              <a:t>FPLA</a:t>
            </a:r>
            <a:r>
              <a:rPr kumimoji="1" lang="zh-CN" altLang="en-US" sz="1200" b="1" kern="1200" dirty="0" smtClean="0">
                <a:solidFill>
                  <a:schemeClr val="tx1"/>
                </a:solidFill>
                <a:latin typeface="+mj-ea"/>
                <a:ea typeface="+mn-ea"/>
                <a:cs typeface="宋体" charset="0"/>
              </a:rPr>
              <a:t>设计组合逻辑电路更为合理</a:t>
            </a:r>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71</a:t>
            </a:fld>
            <a:endParaRPr lang="en-US" altLang="zh-CN"/>
          </a:p>
        </p:txBody>
      </p:sp>
    </p:spTree>
    <p:extLst>
      <p:ext uri="{BB962C8B-B14F-4D97-AF65-F5344CB8AC3E}">
        <p14:creationId xmlns:p14="http://schemas.microsoft.com/office/powerpoint/2010/main" val="1561192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80</a:t>
            </a:fld>
            <a:endParaRPr lang="en-US" altLang="zh-CN"/>
          </a:p>
        </p:txBody>
      </p:sp>
    </p:spTree>
    <p:extLst>
      <p:ext uri="{BB962C8B-B14F-4D97-AF65-F5344CB8AC3E}">
        <p14:creationId xmlns:p14="http://schemas.microsoft.com/office/powerpoint/2010/main" val="2676423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81</a:t>
            </a:fld>
            <a:endParaRPr lang="en-US" altLang="zh-CN"/>
          </a:p>
        </p:txBody>
      </p:sp>
    </p:spTree>
    <p:extLst>
      <p:ext uri="{BB962C8B-B14F-4D97-AF65-F5344CB8AC3E}">
        <p14:creationId xmlns:p14="http://schemas.microsoft.com/office/powerpoint/2010/main" val="1981038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82</a:t>
            </a:fld>
            <a:endParaRPr lang="en-US" altLang="zh-CN"/>
          </a:p>
        </p:txBody>
      </p:sp>
    </p:spTree>
    <p:extLst>
      <p:ext uri="{BB962C8B-B14F-4D97-AF65-F5344CB8AC3E}">
        <p14:creationId xmlns:p14="http://schemas.microsoft.com/office/powerpoint/2010/main" val="1576832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83</a:t>
            </a:fld>
            <a:endParaRPr lang="en-US" altLang="zh-CN"/>
          </a:p>
        </p:txBody>
      </p:sp>
    </p:spTree>
    <p:extLst>
      <p:ext uri="{BB962C8B-B14F-4D97-AF65-F5344CB8AC3E}">
        <p14:creationId xmlns:p14="http://schemas.microsoft.com/office/powerpoint/2010/main" val="1493885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84</a:t>
            </a:fld>
            <a:endParaRPr lang="en-US" altLang="zh-CN"/>
          </a:p>
        </p:txBody>
      </p:sp>
    </p:spTree>
    <p:extLst>
      <p:ext uri="{BB962C8B-B14F-4D97-AF65-F5344CB8AC3E}">
        <p14:creationId xmlns:p14="http://schemas.microsoft.com/office/powerpoint/2010/main" val="152682587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photo.tlw.cn/7/JPEG/Vol_113/ER004_L.htm" TargetMode="External"/><Relationship Id="rId13" Type="http://schemas.openxmlformats.org/officeDocument/2006/relationships/image" Target="../media/image14.jpeg"/><Relationship Id="rId18" Type="http://schemas.openxmlformats.org/officeDocument/2006/relationships/hyperlink" Target="http://photo.tlw.cn/5/JPEG640/087/151_200/DP151_L.htm" TargetMode="External"/><Relationship Id="rId3" Type="http://schemas.openxmlformats.org/officeDocument/2006/relationships/image" Target="../media/image9.jpeg"/><Relationship Id="rId21" Type="http://schemas.openxmlformats.org/officeDocument/2006/relationships/image" Target="../media/image4.jpeg"/><Relationship Id="rId7" Type="http://schemas.openxmlformats.org/officeDocument/2006/relationships/image" Target="../media/image12.jpeg"/><Relationship Id="rId12" Type="http://schemas.openxmlformats.org/officeDocument/2006/relationships/hyperlink" Target="http://photo.tlw.cn/5/JPEG640/097/001_050/DZ006_L.htm" TargetMode="External"/><Relationship Id="rId17" Type="http://schemas.openxmlformats.org/officeDocument/2006/relationships/image" Target="../media/image5.jpeg"/><Relationship Id="rId2" Type="http://schemas.openxmlformats.org/officeDocument/2006/relationships/hyperlink" Target="http://photo.tlw.cn/7/JPEG/Vol_117/EV163_L.htm" TargetMode="External"/><Relationship Id="rId16" Type="http://schemas.openxmlformats.org/officeDocument/2006/relationships/hyperlink" Target="http://photo.tlw.cn/7/JPEG/Vol_113/ER147_L.htm" TargetMode="External"/><Relationship Id="rId20" Type="http://schemas.openxmlformats.org/officeDocument/2006/relationships/hyperlink" Target="http://photo.tlw.cn/7/JPEG/Vol_117/EV032_L.htm" TargetMode="External"/><Relationship Id="rId1" Type="http://schemas.openxmlformats.org/officeDocument/2006/relationships/slideMaster" Target="../slideMasters/slideMaster1.xml"/><Relationship Id="rId6" Type="http://schemas.openxmlformats.org/officeDocument/2006/relationships/hyperlink" Target="http://photo.tlw.cn/7/JPEG/Vol_126/FE088_L.htm" TargetMode="External"/><Relationship Id="rId11" Type="http://schemas.openxmlformats.org/officeDocument/2006/relationships/image" Target="../media/image13.jpeg"/><Relationship Id="rId5" Type="http://schemas.openxmlformats.org/officeDocument/2006/relationships/image" Target="../media/image11.jpeg"/><Relationship Id="rId15" Type="http://schemas.openxmlformats.org/officeDocument/2006/relationships/image" Target="../media/image3.jpeg"/><Relationship Id="rId10" Type="http://schemas.openxmlformats.org/officeDocument/2006/relationships/hyperlink" Target="http://photo.tlw.cn/5/JPEG640/087/151_200/DP172_L.htm" TargetMode="External"/><Relationship Id="rId19" Type="http://schemas.openxmlformats.org/officeDocument/2006/relationships/image" Target="../media/image6.jpeg"/><Relationship Id="rId4" Type="http://schemas.openxmlformats.org/officeDocument/2006/relationships/image" Target="../media/image10.jpeg"/><Relationship Id="rId9" Type="http://schemas.openxmlformats.org/officeDocument/2006/relationships/image" Target="../media/image2.jpeg"/><Relationship Id="rId14" Type="http://schemas.openxmlformats.org/officeDocument/2006/relationships/hyperlink" Target="http://photo.tlw.cn/2/JPEG640/033/001_050/AH016_L.htm"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photo.tlw.cn/7/JPEG/Vol_113/ER004_L.htm" TargetMode="External"/><Relationship Id="rId13" Type="http://schemas.openxmlformats.org/officeDocument/2006/relationships/image" Target="../media/image14.jpeg"/><Relationship Id="rId18" Type="http://schemas.openxmlformats.org/officeDocument/2006/relationships/hyperlink" Target="http://photo.tlw.cn/5/JPEG640/087/151_200/DP151_L.htm" TargetMode="External"/><Relationship Id="rId3" Type="http://schemas.openxmlformats.org/officeDocument/2006/relationships/image" Target="../media/image9.jpeg"/><Relationship Id="rId21" Type="http://schemas.openxmlformats.org/officeDocument/2006/relationships/image" Target="../media/image4.jpeg"/><Relationship Id="rId7" Type="http://schemas.openxmlformats.org/officeDocument/2006/relationships/image" Target="../media/image12.jpeg"/><Relationship Id="rId12" Type="http://schemas.openxmlformats.org/officeDocument/2006/relationships/hyperlink" Target="http://photo.tlw.cn/5/JPEG640/097/001_050/DZ006_L.htm" TargetMode="External"/><Relationship Id="rId17" Type="http://schemas.openxmlformats.org/officeDocument/2006/relationships/image" Target="../media/image5.jpeg"/><Relationship Id="rId2" Type="http://schemas.openxmlformats.org/officeDocument/2006/relationships/hyperlink" Target="http://photo.tlw.cn/7/JPEG/Vol_117/EV163_L.htm" TargetMode="External"/><Relationship Id="rId16" Type="http://schemas.openxmlformats.org/officeDocument/2006/relationships/hyperlink" Target="http://photo.tlw.cn/7/JPEG/Vol_113/ER147_L.htm" TargetMode="External"/><Relationship Id="rId20" Type="http://schemas.openxmlformats.org/officeDocument/2006/relationships/hyperlink" Target="http://photo.tlw.cn/7/JPEG/Vol_117/EV032_L.htm" TargetMode="External"/><Relationship Id="rId1" Type="http://schemas.openxmlformats.org/officeDocument/2006/relationships/slideMaster" Target="../slideMasters/slideMaster2.xml"/><Relationship Id="rId6" Type="http://schemas.openxmlformats.org/officeDocument/2006/relationships/hyperlink" Target="http://photo.tlw.cn/7/JPEG/Vol_126/FE088_L.htm" TargetMode="External"/><Relationship Id="rId11" Type="http://schemas.openxmlformats.org/officeDocument/2006/relationships/image" Target="../media/image13.jpeg"/><Relationship Id="rId5" Type="http://schemas.openxmlformats.org/officeDocument/2006/relationships/image" Target="../media/image11.jpeg"/><Relationship Id="rId15" Type="http://schemas.openxmlformats.org/officeDocument/2006/relationships/image" Target="../media/image3.jpeg"/><Relationship Id="rId10" Type="http://schemas.openxmlformats.org/officeDocument/2006/relationships/hyperlink" Target="http://photo.tlw.cn/5/JPEG640/087/151_200/DP172_L.htm" TargetMode="External"/><Relationship Id="rId19" Type="http://schemas.openxmlformats.org/officeDocument/2006/relationships/image" Target="../media/image6.jpeg"/><Relationship Id="rId4" Type="http://schemas.openxmlformats.org/officeDocument/2006/relationships/image" Target="../media/image10.jpeg"/><Relationship Id="rId9" Type="http://schemas.openxmlformats.org/officeDocument/2006/relationships/image" Target="../media/image2.jpeg"/><Relationship Id="rId14" Type="http://schemas.openxmlformats.org/officeDocument/2006/relationships/hyperlink" Target="http://photo.tlw.cn/2/JPEG640/033/001_050/AH016_L.htm"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 descr="EV163_T">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445125"/>
            <a:ext cx="8636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上标题"/>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60350"/>
            <a:ext cx="91440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CAS_logo"/>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463" y="-26988"/>
            <a:ext cx="3059112" cy="936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FE088_T">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67175" y="5437188"/>
            <a:ext cx="165735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ER004_T">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24525" y="5437188"/>
            <a:ext cx="86518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DP172_T">
            <a:hlinkClick r:id="rId10"/>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88125" y="5437188"/>
            <a:ext cx="8636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DZ006_T">
            <a:hlinkClick r:id="rId12"/>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280400" y="5437188"/>
            <a:ext cx="8636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AH016_T">
            <a:hlinkClick r:id="rId14"/>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692275" y="5437188"/>
            <a:ext cx="15113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ER147_T">
            <a:hlinkClick r:id="rId16"/>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27088" y="5437188"/>
            <a:ext cx="865187"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DP151_T">
            <a:hlinkClick r:id="rId18"/>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03575" y="5437188"/>
            <a:ext cx="8636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EV032_T">
            <a:hlinkClick r:id="rId20"/>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451725" y="5437188"/>
            <a:ext cx="8636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a:spLocks noChangeArrowheads="1"/>
          </p:cNvSpPr>
          <p:nvPr/>
        </p:nvSpPr>
        <p:spPr bwMode="auto">
          <a:xfrm>
            <a:off x="0" y="6570663"/>
            <a:ext cx="9144000" cy="287337"/>
          </a:xfrm>
          <a:prstGeom prst="rect">
            <a:avLst/>
          </a:prstGeom>
          <a:gradFill rotWithShape="1">
            <a:gsLst>
              <a:gs pos="0">
                <a:schemeClr val="bg1"/>
              </a:gs>
              <a:gs pos="100000">
                <a:srgbClr val="BCD4E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4" name="Rectangle 0"/>
          <p:cNvSpPr>
            <a:spLocks noChangeArrowheads="1"/>
          </p:cNvSpPr>
          <p:nvPr/>
        </p:nvSpPr>
        <p:spPr bwMode="auto">
          <a:xfrm>
            <a:off x="1187450" y="979488"/>
            <a:ext cx="7956550" cy="720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Tree>
    <p:extLst>
      <p:ext uri="{BB962C8B-B14F-4D97-AF65-F5344CB8AC3E}">
        <p14:creationId xmlns:p14="http://schemas.microsoft.com/office/powerpoint/2010/main" val="3871026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44220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47401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0"/>
          <p:cNvGrpSpPr>
            <a:grpSpLocks/>
          </p:cNvGrpSpPr>
          <p:nvPr/>
        </p:nvGrpSpPr>
        <p:grpSpPr bwMode="auto">
          <a:xfrm>
            <a:off x="0" y="-26988"/>
            <a:ext cx="9144000" cy="6884988"/>
            <a:chOff x="0" y="-17"/>
            <a:chExt cx="5760" cy="4337"/>
          </a:xfrm>
        </p:grpSpPr>
        <p:pic>
          <p:nvPicPr>
            <p:cNvPr id="3" name="Picture 1" descr="EV163_T">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3430"/>
              <a:ext cx="544"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上标题"/>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164"/>
              <a:ext cx="5760"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CAS_logo"/>
            <p:cNvPicPr>
              <a:picLocks noChangeAspect="1" noChangeArrowheads="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 y="-17"/>
              <a:ext cx="1927"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FE088_T">
              <a:hlinkClick r:id="rId6"/>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562" y="3425"/>
              <a:ext cx="1044"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ER004_T">
              <a:hlinkClick r:id="rId8"/>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3606" y="3425"/>
              <a:ext cx="545"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DP172_T">
              <a:hlinkClick r:id="rId10"/>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4150" y="3425"/>
              <a:ext cx="544"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DZ006_T">
              <a:hlinkClick r:id="rId12"/>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5216" y="3425"/>
              <a:ext cx="544"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AH016_T">
              <a:hlinkClick r:id="rId14"/>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66" y="3425"/>
              <a:ext cx="952"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descr="ER147_T">
              <a:hlinkClick r:id="rId16"/>
            </p:cNvPr>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521" y="3425"/>
              <a:ext cx="545"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DP151_T">
              <a:hlinkClick r:id="rId18"/>
            </p:cNvPr>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2018" y="3425"/>
              <a:ext cx="544"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descr="EV032_T">
              <a:hlinkClick r:id="rId20"/>
            </p:cNvPr>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4694" y="3425"/>
              <a:ext cx="544"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2"/>
            <p:cNvSpPr>
              <a:spLocks noChangeArrowheads="1"/>
            </p:cNvSpPr>
            <p:nvPr userDrawn="1"/>
          </p:nvSpPr>
          <p:spPr bwMode="auto">
            <a:xfrm>
              <a:off x="0" y="4139"/>
              <a:ext cx="5760" cy="181"/>
            </a:xfrm>
            <a:prstGeom prst="rect">
              <a:avLst/>
            </a:prstGeom>
            <a:gradFill rotWithShape="1">
              <a:gsLst>
                <a:gs pos="0">
                  <a:schemeClr val="bg1"/>
                </a:gs>
                <a:gs pos="100000">
                  <a:srgbClr val="BCD4E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grpSp>
      <p:sp>
        <p:nvSpPr>
          <p:cNvPr id="15" name="Rectangle 0"/>
          <p:cNvSpPr>
            <a:spLocks noChangeArrowheads="1"/>
          </p:cNvSpPr>
          <p:nvPr/>
        </p:nvSpPr>
        <p:spPr bwMode="auto">
          <a:xfrm>
            <a:off x="1187450" y="979488"/>
            <a:ext cx="7956550" cy="720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Tree>
    <p:extLst>
      <p:ext uri="{BB962C8B-B14F-4D97-AF65-F5344CB8AC3E}">
        <p14:creationId xmlns:p14="http://schemas.microsoft.com/office/powerpoint/2010/main" val="115854172"/>
      </p:ext>
    </p:extLst>
  </p:cSld>
  <p:clrMapOvr>
    <a:masterClrMapping/>
  </p:clrMapOvr>
  <p:transition>
    <p:pull dir="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4" y="548680"/>
            <a:ext cx="8229600" cy="1143000"/>
          </a:xfrm>
          <a:prstGeom prst="rect">
            <a:avLst/>
          </a:prstGeo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67544" y="1772816"/>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78488637"/>
      </p:ext>
    </p:extLst>
  </p:cSld>
  <p:clrMapOvr>
    <a:masterClrMapping/>
  </p:clrMapOvr>
  <p:transition>
    <p:pull dir="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005593645"/>
      </p:ext>
    </p:extLst>
  </p:cSld>
  <p:clrMapOvr>
    <a:masterClrMapping/>
  </p:clrMapOvr>
  <p:transition>
    <p:pull dir="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30172781"/>
      </p:ext>
    </p:extLst>
  </p:cSld>
  <p:clrMapOvr>
    <a:masterClrMapping/>
  </p:clrMapOvr>
  <p:transition>
    <p:pull dir="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6575392"/>
      </p:ext>
    </p:extLst>
  </p:cSld>
  <p:clrMapOvr>
    <a:masterClrMapping/>
  </p:clrMapOvr>
  <p:transition>
    <p:pull dir="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06167603"/>
      </p:ext>
    </p:extLst>
  </p:cSld>
  <p:clrMapOvr>
    <a:masterClrMapping/>
  </p:clrMapOvr>
  <p:transition>
    <p:pull dir="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6640527"/>
      </p:ext>
    </p:extLst>
  </p:cSld>
  <p:clrMapOvr>
    <a:masterClrMapping/>
  </p:clrMapOvr>
  <p:transition>
    <p:pull dir="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339042227"/>
      </p:ext>
    </p:extLst>
  </p:cSld>
  <p:clrMapOvr>
    <a:masterClrMapping/>
  </p:clrMapOvr>
  <p:transition>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4" y="620688"/>
            <a:ext cx="8229600" cy="792088"/>
          </a:xfrm>
          <a:prstGeom prst="rect">
            <a:avLst/>
          </a:prstGeom>
        </p:spPr>
        <p:txBody>
          <a:bodyPr/>
          <a:lstStyle>
            <a:lvl1pPr>
              <a:defRPr sz="4000" b="1" baseline="0">
                <a:solidFill>
                  <a:schemeClr val="accent6">
                    <a:lumMod val="50000"/>
                  </a:schemeClr>
                </a:solidFill>
                <a:latin typeface="Times New Roman" pitchFamily="18" charset="0"/>
                <a:ea typeface="+mj-ea"/>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67544" y="1268760"/>
            <a:ext cx="8229600" cy="4569371"/>
          </a:xfrm>
          <a:prstGeom prst="rect">
            <a:avLst/>
          </a:prstGeom>
        </p:spPr>
        <p:txBody>
          <a:bodyPr/>
          <a:lstStyle>
            <a:lvl1pPr>
              <a:lnSpc>
                <a:spcPct val="110000"/>
              </a:lnSpc>
              <a:defRPr baseline="0">
                <a:latin typeface="Times New Roman" pitchFamily="18" charset="0"/>
                <a:ea typeface="+mj-ea"/>
              </a:defRPr>
            </a:lvl1pPr>
            <a:lvl2pPr>
              <a:lnSpc>
                <a:spcPct val="110000"/>
              </a:lnSpc>
              <a:defRPr baseline="0">
                <a:latin typeface="Times New Roman" pitchFamily="18" charset="0"/>
                <a:ea typeface="+mj-ea"/>
              </a:defRPr>
            </a:lvl2pPr>
            <a:lvl3pPr>
              <a:lnSpc>
                <a:spcPct val="110000"/>
              </a:lnSpc>
              <a:defRPr baseline="0">
                <a:latin typeface="Times New Roman" pitchFamily="18" charset="0"/>
                <a:ea typeface="+mj-ea"/>
              </a:defRPr>
            </a:lvl3pPr>
            <a:lvl4pPr>
              <a:lnSpc>
                <a:spcPct val="110000"/>
              </a:lnSpc>
              <a:defRPr baseline="0">
                <a:latin typeface="Times New Roman" pitchFamily="18" charset="0"/>
                <a:ea typeface="+mj-ea"/>
              </a:defRPr>
            </a:lvl4pPr>
            <a:lvl5pPr>
              <a:lnSpc>
                <a:spcPct val="110000"/>
              </a:lnSpc>
              <a:defRPr baseline="0">
                <a:latin typeface="Times New Roman" pitchFamily="18" charset="0"/>
                <a:ea typeface="+mj-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3165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614668222"/>
      </p:ext>
    </p:extLst>
  </p:cSld>
  <p:clrMapOvr>
    <a:masterClrMapping/>
  </p:clrMapOvr>
  <p:transition>
    <p:pull dir="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27841520"/>
      </p:ext>
    </p:extLst>
  </p:cSld>
  <p:clrMapOvr>
    <a:masterClrMapping/>
  </p:clrMapOvr>
  <p:transition>
    <p:pull dir="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55623869"/>
      </p:ext>
    </p:extLst>
  </p:cSld>
  <p:clrMapOvr>
    <a:masterClrMapping/>
  </p:clrMapOvr>
  <p:transition>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2636912"/>
            <a:ext cx="7772400" cy="1362075"/>
          </a:xfrm>
          <a:prstGeom prst="rect">
            <a:avLst/>
          </a:prstGeom>
        </p:spPr>
        <p:txBody>
          <a:bodyPr anchor="t"/>
          <a:lstStyle>
            <a:lvl1pPr algn="ctr">
              <a:defRPr sz="4800" b="1" cap="all" baseline="0"/>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938285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4" y="62068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844824"/>
            <a:ext cx="4038600" cy="4281339"/>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44824"/>
            <a:ext cx="4038600" cy="4281339"/>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88150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67544" y="62068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844824"/>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457200" y="2484586"/>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844824"/>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484586"/>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12735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67544" y="62068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18450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118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033022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949784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hyperlink" Target="http://photo.tlw.cn/2/JPEG640/033/001_050/AH016_L.htm" TargetMode="External"/><Relationship Id="rId26" Type="http://schemas.openxmlformats.org/officeDocument/2006/relationships/image" Target="../media/image7.jpeg"/><Relationship Id="rId3" Type="http://schemas.openxmlformats.org/officeDocument/2006/relationships/slideLayout" Target="../slideLayouts/slideLayout3.xml"/><Relationship Id="rId21" Type="http://schemas.openxmlformats.org/officeDocument/2006/relationships/image" Target="../media/image4.jpe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jpeg"/><Relationship Id="rId25" Type="http://schemas.openxmlformats.org/officeDocument/2006/relationships/image" Target="../media/image6.jpeg"/><Relationship Id="rId2" Type="http://schemas.openxmlformats.org/officeDocument/2006/relationships/slideLayout" Target="../slideLayouts/slideLayout2.xml"/><Relationship Id="rId16" Type="http://schemas.openxmlformats.org/officeDocument/2006/relationships/hyperlink" Target="http://photo.tlw.cn/7/JPEG/Vol_113/ER004_L.htm" TargetMode="External"/><Relationship Id="rId20" Type="http://schemas.openxmlformats.org/officeDocument/2006/relationships/hyperlink" Target="http://photo.tlw.cn/7/JPEG/Vol_117/EV032_L.htm"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hyperlink" Target="http://photo.tlw.cn/5/JPEG640/087/151_200/DP151_L.htm" TargetMode="External"/><Relationship Id="rId5" Type="http://schemas.openxmlformats.org/officeDocument/2006/relationships/slideLayout" Target="../slideLayouts/slideLayout5.xml"/><Relationship Id="rId15" Type="http://schemas.openxmlformats.org/officeDocument/2006/relationships/image" Target="../media/image1.png"/><Relationship Id="rId23" Type="http://schemas.openxmlformats.org/officeDocument/2006/relationships/image" Target="../media/image5.jpeg"/><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 Id="rId22" Type="http://schemas.openxmlformats.org/officeDocument/2006/relationships/hyperlink" Target="http://photo.tlw.cn/7/JPEG/Vol_113/ER147_L.htm" TargetMode="External"/><Relationship Id="rId27" Type="http://schemas.openxmlformats.org/officeDocument/2006/relationships/image" Target="../media/image8.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2.vml"/><Relationship Id="rId18" Type="http://schemas.openxmlformats.org/officeDocument/2006/relationships/hyperlink" Target="http://photo.tlw.cn/2/JPEG640/033/001_050/AH016_L.htm" TargetMode="External"/><Relationship Id="rId26" Type="http://schemas.openxmlformats.org/officeDocument/2006/relationships/image" Target="../media/image7.jpeg"/><Relationship Id="rId3" Type="http://schemas.openxmlformats.org/officeDocument/2006/relationships/slideLayout" Target="../slideLayouts/slideLayout14.xml"/><Relationship Id="rId21" Type="http://schemas.openxmlformats.org/officeDocument/2006/relationships/image" Target="../media/image4.jpeg"/><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2.jpeg"/><Relationship Id="rId25" Type="http://schemas.openxmlformats.org/officeDocument/2006/relationships/image" Target="../media/image6.jpeg"/><Relationship Id="rId2" Type="http://schemas.openxmlformats.org/officeDocument/2006/relationships/slideLayout" Target="../slideLayouts/slideLayout13.xml"/><Relationship Id="rId16" Type="http://schemas.openxmlformats.org/officeDocument/2006/relationships/hyperlink" Target="http://photo.tlw.cn/7/JPEG/Vol_113/ER004_L.htm" TargetMode="External"/><Relationship Id="rId20" Type="http://schemas.openxmlformats.org/officeDocument/2006/relationships/hyperlink" Target="http://photo.tlw.cn/7/JPEG/Vol_117/EV032_L.htm" TargetMode="Externa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hyperlink" Target="http://photo.tlw.cn/5/JPEG640/087/151_200/DP151_L.htm" TargetMode="External"/><Relationship Id="rId5" Type="http://schemas.openxmlformats.org/officeDocument/2006/relationships/slideLayout" Target="../slideLayouts/slideLayout16.xml"/><Relationship Id="rId15" Type="http://schemas.openxmlformats.org/officeDocument/2006/relationships/image" Target="../media/image1.png"/><Relationship Id="rId23" Type="http://schemas.openxmlformats.org/officeDocument/2006/relationships/image" Target="../media/image5.jpeg"/><Relationship Id="rId10" Type="http://schemas.openxmlformats.org/officeDocument/2006/relationships/slideLayout" Target="../slideLayouts/slideLayout21.xml"/><Relationship Id="rId19" Type="http://schemas.openxmlformats.org/officeDocument/2006/relationships/image" Target="../media/image3.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2.bin"/><Relationship Id="rId22" Type="http://schemas.openxmlformats.org/officeDocument/2006/relationships/hyperlink" Target="http://photo.tlw.cn/7/JPEG/Vol_113/ER147_L.htm" TargetMode="External"/><Relationship Id="rId27" Type="http://schemas.openxmlformats.org/officeDocument/2006/relationships/image" Target="../media/image8.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8"/>
          <p:cNvSpPr>
            <a:spLocks noChangeArrowheads="1"/>
          </p:cNvSpPr>
          <p:nvPr/>
        </p:nvSpPr>
        <p:spPr bwMode="auto">
          <a:xfrm>
            <a:off x="2122488" y="0"/>
            <a:ext cx="3241675" cy="539750"/>
          </a:xfrm>
          <a:prstGeom prst="rect">
            <a:avLst/>
          </a:prstGeom>
          <a:gradFill rotWithShape="1">
            <a:gsLst>
              <a:gs pos="0">
                <a:srgbClr val="FFFFFF">
                  <a:alpha val="48000"/>
                </a:srgbClr>
              </a:gs>
              <a:gs pos="100000">
                <a:srgbClr val="0066FF">
                  <a:alpha val="75000"/>
                </a:srgbClr>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zh-CN">
              <a:solidFill>
                <a:schemeClr val="accent2"/>
              </a:solidFill>
              <a:latin typeface="华文隶书" pitchFamily="2" charset="-122"/>
              <a:ea typeface="华文隶书" pitchFamily="2" charset="-122"/>
            </a:endParaRPr>
          </a:p>
        </p:txBody>
      </p:sp>
      <p:graphicFrame>
        <p:nvGraphicFramePr>
          <p:cNvPr id="1027" name="Object 39"/>
          <p:cNvGraphicFramePr>
            <a:graphicFrameLocks noChangeAspect="1"/>
          </p:cNvGraphicFramePr>
          <p:nvPr/>
        </p:nvGraphicFramePr>
        <p:xfrm>
          <a:off x="144463" y="66675"/>
          <a:ext cx="1981200" cy="554038"/>
        </p:xfrm>
        <a:graphic>
          <a:graphicData uri="http://schemas.openxmlformats.org/presentationml/2006/ole">
            <mc:AlternateContent xmlns:mc="http://schemas.openxmlformats.org/markup-compatibility/2006">
              <mc:Choice xmlns:v="urn:schemas-microsoft-com:vml" Requires="v">
                <p:oleObj spid="_x0000_s1392" name="Image" r:id="rId14" imgW="11881398" imgH="3303918" progId="">
                  <p:embed/>
                </p:oleObj>
              </mc:Choice>
              <mc:Fallback>
                <p:oleObj name="Image" r:id="rId14" imgW="11881398" imgH="3303918" progId="">
                  <p:embed/>
                  <p:pic>
                    <p:nvPicPr>
                      <p:cNvPr id="0" name="Picture 34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4463" y="66675"/>
                        <a:ext cx="1981200" cy="55403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80333" name="Text Box 45"/>
          <p:cNvSpPr txBox="1">
            <a:spLocks noChangeArrowheads="1"/>
          </p:cNvSpPr>
          <p:nvPr/>
        </p:nvSpPr>
        <p:spPr bwMode="auto">
          <a:xfrm>
            <a:off x="323850" y="6538913"/>
            <a:ext cx="431800" cy="274637"/>
          </a:xfrm>
          <a:prstGeom prst="rect">
            <a:avLst/>
          </a:prstGeom>
          <a:noFill/>
          <a:ln w="9525">
            <a:noFill/>
            <a:miter lim="800000"/>
            <a:headEnd/>
            <a:tailEnd/>
          </a:ln>
          <a:effectLst/>
        </p:spPr>
        <p:txBody>
          <a:bodyPr>
            <a:spAutoFit/>
          </a:bodyPr>
          <a:lstStyle>
            <a:lvl1pPr>
              <a:defRPr kumimoji="1" sz="2400">
                <a:solidFill>
                  <a:schemeClr val="tx1"/>
                </a:solidFill>
                <a:latin typeface="Calibri" pitchFamily="34" charset="0"/>
                <a:ea typeface="宋体" pitchFamily="2" charset="-122"/>
              </a:defRPr>
            </a:lvl1pPr>
            <a:lvl2pPr marL="742950" indent="-285750">
              <a:defRPr kumimoji="1" sz="2400">
                <a:solidFill>
                  <a:schemeClr val="tx1"/>
                </a:solidFill>
                <a:latin typeface="Calibri" pitchFamily="34" charset="0"/>
                <a:ea typeface="宋体" pitchFamily="2" charset="-122"/>
              </a:defRPr>
            </a:lvl2pPr>
            <a:lvl3pPr marL="1143000" indent="-228600">
              <a:defRPr kumimoji="1" sz="2400">
                <a:solidFill>
                  <a:schemeClr val="tx1"/>
                </a:solidFill>
                <a:latin typeface="Calibri" pitchFamily="34" charset="0"/>
                <a:ea typeface="宋体" pitchFamily="2" charset="-122"/>
              </a:defRPr>
            </a:lvl3pPr>
            <a:lvl4pPr marL="1600200" indent="-228600">
              <a:defRPr kumimoji="1" sz="2400">
                <a:solidFill>
                  <a:schemeClr val="tx1"/>
                </a:solidFill>
                <a:latin typeface="Calibri" pitchFamily="34" charset="0"/>
                <a:ea typeface="宋体" pitchFamily="2" charset="-122"/>
              </a:defRPr>
            </a:lvl4pPr>
            <a:lvl5pPr marL="2057400" indent="-228600">
              <a:defRPr kumimoji="1" sz="2400">
                <a:solidFill>
                  <a:schemeClr val="tx1"/>
                </a:solidFill>
                <a:latin typeface="Calibri" pitchFamily="34" charset="0"/>
                <a:ea typeface="宋体" pitchFamily="2" charset="-122"/>
              </a:defRPr>
            </a:lvl5pPr>
            <a:lvl6pPr marL="2514600" indent="-228600" fontAlgn="base">
              <a:spcBef>
                <a:spcPct val="0"/>
              </a:spcBef>
              <a:spcAft>
                <a:spcPct val="0"/>
              </a:spcAft>
              <a:defRPr kumimoji="1" sz="2400">
                <a:solidFill>
                  <a:schemeClr val="tx1"/>
                </a:solidFill>
                <a:latin typeface="Calibri" pitchFamily="34" charset="0"/>
                <a:ea typeface="宋体" pitchFamily="2" charset="-122"/>
              </a:defRPr>
            </a:lvl6pPr>
            <a:lvl7pPr marL="2971800" indent="-228600" fontAlgn="base">
              <a:spcBef>
                <a:spcPct val="0"/>
              </a:spcBef>
              <a:spcAft>
                <a:spcPct val="0"/>
              </a:spcAft>
              <a:defRPr kumimoji="1" sz="2400">
                <a:solidFill>
                  <a:schemeClr val="tx1"/>
                </a:solidFill>
                <a:latin typeface="Calibri" pitchFamily="34" charset="0"/>
                <a:ea typeface="宋体" pitchFamily="2" charset="-122"/>
              </a:defRPr>
            </a:lvl7pPr>
            <a:lvl8pPr marL="3429000" indent="-228600" fontAlgn="base">
              <a:spcBef>
                <a:spcPct val="0"/>
              </a:spcBef>
              <a:spcAft>
                <a:spcPct val="0"/>
              </a:spcAft>
              <a:defRPr kumimoji="1" sz="2400">
                <a:solidFill>
                  <a:schemeClr val="tx1"/>
                </a:solidFill>
                <a:latin typeface="Calibri" pitchFamily="34" charset="0"/>
                <a:ea typeface="宋体" pitchFamily="2" charset="-122"/>
              </a:defRPr>
            </a:lvl8pPr>
            <a:lvl9pPr marL="3886200" indent="-228600" fontAlgn="base">
              <a:spcBef>
                <a:spcPct val="0"/>
              </a:spcBef>
              <a:spcAft>
                <a:spcPct val="0"/>
              </a:spcAft>
              <a:defRPr kumimoji="1" sz="2400">
                <a:solidFill>
                  <a:schemeClr val="tx1"/>
                </a:solidFill>
                <a:latin typeface="Calibri" pitchFamily="34" charset="0"/>
                <a:ea typeface="宋体" pitchFamily="2" charset="-122"/>
              </a:defRPr>
            </a:lvl9pPr>
          </a:lstStyle>
          <a:p>
            <a:pPr>
              <a:spcBef>
                <a:spcPct val="50000"/>
              </a:spcBef>
            </a:pPr>
            <a:fld id="{653BC012-0DAF-4B88-8AEA-275F58C3AAE7}" type="slidenum">
              <a:rPr kumimoji="0" lang="en-US" altLang="zh-CN" sz="1200">
                <a:solidFill>
                  <a:schemeClr val="accent2"/>
                </a:solidFill>
              </a:rPr>
              <a:pPr>
                <a:spcBef>
                  <a:spcPct val="50000"/>
                </a:spcBef>
              </a:pPr>
              <a:t>‹#›</a:t>
            </a:fld>
            <a:endParaRPr kumimoji="0" lang="en-US" altLang="zh-CN" sz="1200">
              <a:solidFill>
                <a:schemeClr val="accent2"/>
              </a:solidFill>
            </a:endParaRPr>
          </a:p>
        </p:txBody>
      </p:sp>
      <p:pic>
        <p:nvPicPr>
          <p:cNvPr id="1030" name="Picture 46" descr="ER004_T">
            <a:hlinkClick r:id="rId16"/>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246688" y="0"/>
            <a:ext cx="4048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47" descr="AH016_T">
            <a:hlinkClick r:id="rId18"/>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445250" y="0"/>
            <a:ext cx="719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48" descr="EV032_T">
            <a:hlinkClick r:id="rId20"/>
          </p:cNvPr>
          <p:cNvPicPr preferRelativeResize="0">
            <a:picLocks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038850" y="0"/>
            <a:ext cx="4111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51" descr="ER147_T">
            <a:hlinkClick r:id="rId22"/>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51500" y="0"/>
            <a:ext cx="4048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52" descr="DP151_T">
            <a:hlinkClick r:id="rId24"/>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119938" y="0"/>
            <a:ext cx="4048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031" descr="gseabor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524750" y="0"/>
            <a:ext cx="7191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032" descr="optics1"/>
          <p:cNvPicPr preferRelativeResize="0">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237538" y="0"/>
            <a:ext cx="90646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38"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宋体" charset="0"/>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38"/>
          <p:cNvSpPr>
            <a:spLocks noChangeArrowheads="1"/>
          </p:cNvSpPr>
          <p:nvPr/>
        </p:nvSpPr>
        <p:spPr bwMode="auto">
          <a:xfrm>
            <a:off x="2122488" y="0"/>
            <a:ext cx="3241675" cy="539750"/>
          </a:xfrm>
          <a:prstGeom prst="rect">
            <a:avLst/>
          </a:prstGeom>
          <a:gradFill rotWithShape="1">
            <a:gsLst>
              <a:gs pos="0">
                <a:srgbClr val="FFFFFF">
                  <a:alpha val="48000"/>
                </a:srgbClr>
              </a:gs>
              <a:gs pos="100000">
                <a:srgbClr val="0066FF">
                  <a:alpha val="75000"/>
                </a:srgbClr>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zh-CN">
              <a:solidFill>
                <a:srgbClr val="3333CC"/>
              </a:solidFill>
              <a:latin typeface="华文隶书" pitchFamily="2" charset="-122"/>
              <a:ea typeface="华文隶书" pitchFamily="2" charset="-122"/>
            </a:endParaRPr>
          </a:p>
        </p:txBody>
      </p:sp>
      <p:grpSp>
        <p:nvGrpSpPr>
          <p:cNvPr id="4099" name="Group 4"/>
          <p:cNvGrpSpPr>
            <a:grpSpLocks/>
          </p:cNvGrpSpPr>
          <p:nvPr/>
        </p:nvGrpSpPr>
        <p:grpSpPr bwMode="auto">
          <a:xfrm>
            <a:off x="468313" y="1916113"/>
            <a:ext cx="8458200" cy="4572000"/>
            <a:chOff x="144" y="480"/>
            <a:chExt cx="5424" cy="3840"/>
          </a:xfrm>
        </p:grpSpPr>
        <p:sp>
          <p:nvSpPr>
            <p:cNvPr id="4110" name="Rectangle 5"/>
            <p:cNvSpPr>
              <a:spLocks noChangeArrowheads="1"/>
            </p:cNvSpPr>
            <p:nvPr/>
          </p:nvSpPr>
          <p:spPr bwMode="auto">
            <a:xfrm>
              <a:off x="5520" y="480"/>
              <a:ext cx="48" cy="3840"/>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11" name="Rectangle 6"/>
            <p:cNvSpPr>
              <a:spLocks noChangeArrowheads="1"/>
            </p:cNvSpPr>
            <p:nvPr/>
          </p:nvSpPr>
          <p:spPr bwMode="auto">
            <a:xfrm>
              <a:off x="5328" y="768"/>
              <a:ext cx="48" cy="3552"/>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12" name="Rectangle 7"/>
            <p:cNvSpPr>
              <a:spLocks noChangeArrowheads="1"/>
            </p:cNvSpPr>
            <p:nvPr/>
          </p:nvSpPr>
          <p:spPr bwMode="auto">
            <a:xfrm>
              <a:off x="5136" y="1056"/>
              <a:ext cx="48" cy="3264"/>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13" name="Rectangle 8"/>
            <p:cNvSpPr>
              <a:spLocks noChangeArrowheads="1"/>
            </p:cNvSpPr>
            <p:nvPr/>
          </p:nvSpPr>
          <p:spPr bwMode="auto">
            <a:xfrm>
              <a:off x="4944" y="1296"/>
              <a:ext cx="48" cy="3024"/>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14" name="Rectangle 9"/>
            <p:cNvSpPr>
              <a:spLocks noChangeArrowheads="1"/>
            </p:cNvSpPr>
            <p:nvPr/>
          </p:nvSpPr>
          <p:spPr bwMode="auto">
            <a:xfrm>
              <a:off x="4752" y="1536"/>
              <a:ext cx="54" cy="2784"/>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15" name="Rectangle 10"/>
            <p:cNvSpPr>
              <a:spLocks noChangeArrowheads="1"/>
            </p:cNvSpPr>
            <p:nvPr/>
          </p:nvSpPr>
          <p:spPr bwMode="auto">
            <a:xfrm>
              <a:off x="4560" y="1584"/>
              <a:ext cx="48" cy="2736"/>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16" name="Rectangle 11"/>
            <p:cNvSpPr>
              <a:spLocks noChangeArrowheads="1"/>
            </p:cNvSpPr>
            <p:nvPr/>
          </p:nvSpPr>
          <p:spPr bwMode="auto">
            <a:xfrm>
              <a:off x="4368" y="1680"/>
              <a:ext cx="48" cy="2640"/>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17" name="Rectangle 12"/>
            <p:cNvSpPr>
              <a:spLocks noChangeArrowheads="1"/>
            </p:cNvSpPr>
            <p:nvPr/>
          </p:nvSpPr>
          <p:spPr bwMode="auto">
            <a:xfrm>
              <a:off x="4176" y="1920"/>
              <a:ext cx="48" cy="2400"/>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18" name="Rectangle 13"/>
            <p:cNvSpPr>
              <a:spLocks noChangeArrowheads="1"/>
            </p:cNvSpPr>
            <p:nvPr/>
          </p:nvSpPr>
          <p:spPr bwMode="auto">
            <a:xfrm>
              <a:off x="3984" y="2112"/>
              <a:ext cx="48" cy="2208"/>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19" name="Rectangle 14"/>
            <p:cNvSpPr>
              <a:spLocks noChangeArrowheads="1"/>
            </p:cNvSpPr>
            <p:nvPr/>
          </p:nvSpPr>
          <p:spPr bwMode="auto">
            <a:xfrm>
              <a:off x="3792" y="2256"/>
              <a:ext cx="53" cy="2064"/>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20" name="Rectangle 15"/>
            <p:cNvSpPr>
              <a:spLocks noChangeArrowheads="1"/>
            </p:cNvSpPr>
            <p:nvPr/>
          </p:nvSpPr>
          <p:spPr bwMode="auto">
            <a:xfrm>
              <a:off x="3600" y="2448"/>
              <a:ext cx="48" cy="1872"/>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21" name="Rectangle 16"/>
            <p:cNvSpPr>
              <a:spLocks noChangeArrowheads="1"/>
            </p:cNvSpPr>
            <p:nvPr/>
          </p:nvSpPr>
          <p:spPr bwMode="auto">
            <a:xfrm>
              <a:off x="3408" y="2592"/>
              <a:ext cx="48" cy="1728"/>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22" name="Rectangle 17"/>
            <p:cNvSpPr>
              <a:spLocks noChangeArrowheads="1"/>
            </p:cNvSpPr>
            <p:nvPr/>
          </p:nvSpPr>
          <p:spPr bwMode="auto">
            <a:xfrm>
              <a:off x="3216" y="2736"/>
              <a:ext cx="48" cy="1584"/>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23" name="Rectangle 18"/>
            <p:cNvSpPr>
              <a:spLocks noChangeArrowheads="1"/>
            </p:cNvSpPr>
            <p:nvPr/>
          </p:nvSpPr>
          <p:spPr bwMode="auto">
            <a:xfrm>
              <a:off x="3024" y="2880"/>
              <a:ext cx="48" cy="1440"/>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24" name="Rectangle 19"/>
            <p:cNvSpPr>
              <a:spLocks noChangeArrowheads="1"/>
            </p:cNvSpPr>
            <p:nvPr/>
          </p:nvSpPr>
          <p:spPr bwMode="auto">
            <a:xfrm>
              <a:off x="2832" y="2976"/>
              <a:ext cx="53" cy="1344"/>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25" name="Rectangle 20"/>
            <p:cNvSpPr>
              <a:spLocks noChangeArrowheads="1"/>
            </p:cNvSpPr>
            <p:nvPr/>
          </p:nvSpPr>
          <p:spPr bwMode="auto">
            <a:xfrm>
              <a:off x="2640" y="3072"/>
              <a:ext cx="48" cy="1248"/>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26" name="Rectangle 21"/>
            <p:cNvSpPr>
              <a:spLocks noChangeArrowheads="1"/>
            </p:cNvSpPr>
            <p:nvPr/>
          </p:nvSpPr>
          <p:spPr bwMode="auto">
            <a:xfrm>
              <a:off x="2448" y="3168"/>
              <a:ext cx="48" cy="1152"/>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27" name="Rectangle 22"/>
            <p:cNvSpPr>
              <a:spLocks noChangeArrowheads="1"/>
            </p:cNvSpPr>
            <p:nvPr/>
          </p:nvSpPr>
          <p:spPr bwMode="auto">
            <a:xfrm>
              <a:off x="2256" y="3264"/>
              <a:ext cx="48" cy="1056"/>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28" name="Rectangle 23"/>
            <p:cNvSpPr>
              <a:spLocks noChangeArrowheads="1"/>
            </p:cNvSpPr>
            <p:nvPr/>
          </p:nvSpPr>
          <p:spPr bwMode="auto">
            <a:xfrm>
              <a:off x="2064" y="3360"/>
              <a:ext cx="48" cy="960"/>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29" name="Rectangle 24"/>
            <p:cNvSpPr>
              <a:spLocks noChangeArrowheads="1"/>
            </p:cNvSpPr>
            <p:nvPr/>
          </p:nvSpPr>
          <p:spPr bwMode="auto">
            <a:xfrm>
              <a:off x="1872" y="3408"/>
              <a:ext cx="52" cy="912"/>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30" name="Rectangle 25"/>
            <p:cNvSpPr>
              <a:spLocks noChangeArrowheads="1"/>
            </p:cNvSpPr>
            <p:nvPr/>
          </p:nvSpPr>
          <p:spPr bwMode="auto">
            <a:xfrm>
              <a:off x="1680" y="3504"/>
              <a:ext cx="48" cy="816"/>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31" name="Rectangle 26"/>
            <p:cNvSpPr>
              <a:spLocks noChangeArrowheads="1"/>
            </p:cNvSpPr>
            <p:nvPr/>
          </p:nvSpPr>
          <p:spPr bwMode="auto">
            <a:xfrm>
              <a:off x="1488" y="3600"/>
              <a:ext cx="48" cy="720"/>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32" name="Rectangle 27"/>
            <p:cNvSpPr>
              <a:spLocks noChangeArrowheads="1"/>
            </p:cNvSpPr>
            <p:nvPr/>
          </p:nvSpPr>
          <p:spPr bwMode="auto">
            <a:xfrm>
              <a:off x="1296" y="3648"/>
              <a:ext cx="48" cy="672"/>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33" name="Rectangle 28"/>
            <p:cNvSpPr>
              <a:spLocks noChangeArrowheads="1"/>
            </p:cNvSpPr>
            <p:nvPr/>
          </p:nvSpPr>
          <p:spPr bwMode="auto">
            <a:xfrm>
              <a:off x="1104" y="3744"/>
              <a:ext cx="48" cy="572"/>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34" name="Rectangle 29"/>
            <p:cNvSpPr>
              <a:spLocks noChangeArrowheads="1"/>
            </p:cNvSpPr>
            <p:nvPr/>
          </p:nvSpPr>
          <p:spPr bwMode="auto">
            <a:xfrm>
              <a:off x="912" y="3744"/>
              <a:ext cx="52" cy="572"/>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35" name="Rectangle 30"/>
            <p:cNvSpPr>
              <a:spLocks noChangeArrowheads="1"/>
            </p:cNvSpPr>
            <p:nvPr/>
          </p:nvSpPr>
          <p:spPr bwMode="auto">
            <a:xfrm>
              <a:off x="720" y="3792"/>
              <a:ext cx="48" cy="524"/>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36" name="Rectangle 31"/>
            <p:cNvSpPr>
              <a:spLocks noChangeArrowheads="1"/>
            </p:cNvSpPr>
            <p:nvPr/>
          </p:nvSpPr>
          <p:spPr bwMode="auto">
            <a:xfrm flipH="1">
              <a:off x="528" y="3840"/>
              <a:ext cx="48" cy="476"/>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37" name="Rectangle 32"/>
            <p:cNvSpPr>
              <a:spLocks noChangeArrowheads="1"/>
            </p:cNvSpPr>
            <p:nvPr/>
          </p:nvSpPr>
          <p:spPr bwMode="auto">
            <a:xfrm flipH="1">
              <a:off x="336" y="3888"/>
              <a:ext cx="48" cy="428"/>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780321" name="Rectangle 33"/>
            <p:cNvSpPr>
              <a:spLocks noChangeArrowheads="1"/>
            </p:cNvSpPr>
            <p:nvPr/>
          </p:nvSpPr>
          <p:spPr bwMode="auto">
            <a:xfrm flipH="1">
              <a:off x="144" y="3888"/>
              <a:ext cx="48" cy="428"/>
            </a:xfrm>
            <a:prstGeom prst="rect">
              <a:avLst/>
            </a:prstGeom>
            <a:gradFill rotWithShape="0">
              <a:gsLst>
                <a:gs pos="0">
                  <a:srgbClr val="CCECFF">
                    <a:gamma/>
                    <a:tint val="0"/>
                    <a:invGamma/>
                  </a:srgbClr>
                </a:gs>
                <a:gs pos="100000">
                  <a:srgbClr val="CCECFF"/>
                </a:gs>
              </a:gsLst>
              <a:lin ang="5400000" scaled="1"/>
            </a:gradFill>
            <a:ln w="9525">
              <a:noFill/>
              <a:miter lim="800000"/>
              <a:headEnd/>
              <a:tailEnd/>
            </a:ln>
            <a:effectLst/>
          </p:spPr>
          <p:txBody>
            <a:bodyPr wrap="none" anchor="ctr"/>
            <a:lstStyle/>
            <a:p>
              <a:pPr algn="ctr">
                <a:defRPr/>
              </a:pPr>
              <a:endParaRPr lang="zh-CN" altLang="zh-CN">
                <a:solidFill>
                  <a:srgbClr val="FFCC00"/>
                </a:solidFill>
                <a:effectLst>
                  <a:outerShdw blurRad="38100" dist="38100" dir="2700000" algn="tl">
                    <a:srgbClr val="000000"/>
                  </a:outerShdw>
                </a:effectLst>
              </a:endParaRPr>
            </a:p>
          </p:txBody>
        </p:sp>
      </p:grpSp>
      <p:graphicFrame>
        <p:nvGraphicFramePr>
          <p:cNvPr id="4100" name="Object 39"/>
          <p:cNvGraphicFramePr>
            <a:graphicFrameLocks noChangeAspect="1"/>
          </p:cNvGraphicFramePr>
          <p:nvPr/>
        </p:nvGraphicFramePr>
        <p:xfrm>
          <a:off x="144463" y="66675"/>
          <a:ext cx="1981200" cy="554038"/>
        </p:xfrm>
        <a:graphic>
          <a:graphicData uri="http://schemas.openxmlformats.org/presentationml/2006/ole">
            <mc:AlternateContent xmlns:mc="http://schemas.openxmlformats.org/markup-compatibility/2006">
              <mc:Choice xmlns:v="urn:schemas-microsoft-com:vml" Requires="v">
                <p:oleObj spid="_x0000_s4494" name="Image" r:id="rId14" imgW="11881398" imgH="3303918" progId="">
                  <p:embed/>
                </p:oleObj>
              </mc:Choice>
              <mc:Fallback>
                <p:oleObj name="Image" r:id="rId14" imgW="11881398" imgH="3303918" progId="">
                  <p:embed/>
                  <p:pic>
                    <p:nvPicPr>
                      <p:cNvPr id="0" name="Picture 37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4463" y="66675"/>
                        <a:ext cx="1981200" cy="55403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101" name="Line 42"/>
          <p:cNvSpPr>
            <a:spLocks noChangeShapeType="1"/>
          </p:cNvSpPr>
          <p:nvPr/>
        </p:nvSpPr>
        <p:spPr bwMode="auto">
          <a:xfrm>
            <a:off x="323850" y="6524625"/>
            <a:ext cx="8640763" cy="0"/>
          </a:xfrm>
          <a:prstGeom prst="line">
            <a:avLst/>
          </a:prstGeom>
          <a:noFill/>
          <a:ln w="38100">
            <a:pattFill prst="smCheck">
              <a:fgClr>
                <a:srgbClr val="FF3300"/>
              </a:fgClr>
              <a:bgClr>
                <a:srgbClr val="FFFF00"/>
              </a:bgClr>
            </a:patt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0333" name="Text Box 45"/>
          <p:cNvSpPr txBox="1">
            <a:spLocks noChangeArrowheads="1"/>
          </p:cNvSpPr>
          <p:nvPr/>
        </p:nvSpPr>
        <p:spPr bwMode="auto">
          <a:xfrm>
            <a:off x="323850" y="6538913"/>
            <a:ext cx="431800" cy="274637"/>
          </a:xfrm>
          <a:prstGeom prst="rect">
            <a:avLst/>
          </a:prstGeom>
          <a:noFill/>
          <a:ln w="9525">
            <a:noFill/>
            <a:miter lim="800000"/>
            <a:headEnd/>
            <a:tailEnd/>
          </a:ln>
          <a:effectLst/>
        </p:spPr>
        <p:txBody>
          <a:bodyPr>
            <a:spAutoFit/>
          </a:bodyPr>
          <a:lstStyle>
            <a:lvl1pPr>
              <a:defRPr kumimoji="1" sz="2400">
                <a:solidFill>
                  <a:schemeClr val="tx1"/>
                </a:solidFill>
                <a:latin typeface="Calibri" pitchFamily="34" charset="0"/>
                <a:ea typeface="宋体" pitchFamily="2" charset="-122"/>
              </a:defRPr>
            </a:lvl1pPr>
            <a:lvl2pPr marL="742950" indent="-285750">
              <a:defRPr kumimoji="1" sz="2400">
                <a:solidFill>
                  <a:schemeClr val="tx1"/>
                </a:solidFill>
                <a:latin typeface="Calibri" pitchFamily="34" charset="0"/>
                <a:ea typeface="宋体" pitchFamily="2" charset="-122"/>
              </a:defRPr>
            </a:lvl2pPr>
            <a:lvl3pPr marL="1143000" indent="-228600">
              <a:defRPr kumimoji="1" sz="2400">
                <a:solidFill>
                  <a:schemeClr val="tx1"/>
                </a:solidFill>
                <a:latin typeface="Calibri" pitchFamily="34" charset="0"/>
                <a:ea typeface="宋体" pitchFamily="2" charset="-122"/>
              </a:defRPr>
            </a:lvl3pPr>
            <a:lvl4pPr marL="1600200" indent="-228600">
              <a:defRPr kumimoji="1" sz="2400">
                <a:solidFill>
                  <a:schemeClr val="tx1"/>
                </a:solidFill>
                <a:latin typeface="Calibri" pitchFamily="34" charset="0"/>
                <a:ea typeface="宋体" pitchFamily="2" charset="-122"/>
              </a:defRPr>
            </a:lvl4pPr>
            <a:lvl5pPr marL="2057400" indent="-228600">
              <a:defRPr kumimoji="1" sz="2400">
                <a:solidFill>
                  <a:schemeClr val="tx1"/>
                </a:solidFill>
                <a:latin typeface="Calibri" pitchFamily="34" charset="0"/>
                <a:ea typeface="宋体" pitchFamily="2" charset="-122"/>
              </a:defRPr>
            </a:lvl5pPr>
            <a:lvl6pPr marL="2514600" indent="-228600" fontAlgn="base">
              <a:spcBef>
                <a:spcPct val="0"/>
              </a:spcBef>
              <a:spcAft>
                <a:spcPct val="0"/>
              </a:spcAft>
              <a:defRPr kumimoji="1" sz="2400">
                <a:solidFill>
                  <a:schemeClr val="tx1"/>
                </a:solidFill>
                <a:latin typeface="Calibri" pitchFamily="34" charset="0"/>
                <a:ea typeface="宋体" pitchFamily="2" charset="-122"/>
              </a:defRPr>
            </a:lvl6pPr>
            <a:lvl7pPr marL="2971800" indent="-228600" fontAlgn="base">
              <a:spcBef>
                <a:spcPct val="0"/>
              </a:spcBef>
              <a:spcAft>
                <a:spcPct val="0"/>
              </a:spcAft>
              <a:defRPr kumimoji="1" sz="2400">
                <a:solidFill>
                  <a:schemeClr val="tx1"/>
                </a:solidFill>
                <a:latin typeface="Calibri" pitchFamily="34" charset="0"/>
                <a:ea typeface="宋体" pitchFamily="2" charset="-122"/>
              </a:defRPr>
            </a:lvl7pPr>
            <a:lvl8pPr marL="3429000" indent="-228600" fontAlgn="base">
              <a:spcBef>
                <a:spcPct val="0"/>
              </a:spcBef>
              <a:spcAft>
                <a:spcPct val="0"/>
              </a:spcAft>
              <a:defRPr kumimoji="1" sz="2400">
                <a:solidFill>
                  <a:schemeClr val="tx1"/>
                </a:solidFill>
                <a:latin typeface="Calibri" pitchFamily="34" charset="0"/>
                <a:ea typeface="宋体" pitchFamily="2" charset="-122"/>
              </a:defRPr>
            </a:lvl8pPr>
            <a:lvl9pPr marL="3886200" indent="-228600" fontAlgn="base">
              <a:spcBef>
                <a:spcPct val="0"/>
              </a:spcBef>
              <a:spcAft>
                <a:spcPct val="0"/>
              </a:spcAft>
              <a:defRPr kumimoji="1" sz="2400">
                <a:solidFill>
                  <a:schemeClr val="tx1"/>
                </a:solidFill>
                <a:latin typeface="Calibri" pitchFamily="34" charset="0"/>
                <a:ea typeface="宋体" pitchFamily="2" charset="-122"/>
              </a:defRPr>
            </a:lvl9pPr>
          </a:lstStyle>
          <a:p>
            <a:pPr>
              <a:spcBef>
                <a:spcPct val="50000"/>
              </a:spcBef>
            </a:pPr>
            <a:fld id="{DE72B69E-8D9B-4CB0-A286-49924ECBB2B9}" type="slidenum">
              <a:rPr kumimoji="0" lang="en-US" altLang="zh-CN" sz="1200">
                <a:solidFill>
                  <a:srgbClr val="3333CC"/>
                </a:solidFill>
              </a:rPr>
              <a:pPr>
                <a:spcBef>
                  <a:spcPct val="50000"/>
                </a:spcBef>
              </a:pPr>
              <a:t>‹#›</a:t>
            </a:fld>
            <a:endParaRPr kumimoji="0" lang="en-US" altLang="zh-CN" sz="1200">
              <a:solidFill>
                <a:srgbClr val="3333CC"/>
              </a:solidFill>
            </a:endParaRPr>
          </a:p>
        </p:txBody>
      </p:sp>
      <p:pic>
        <p:nvPicPr>
          <p:cNvPr id="4103" name="Picture 46" descr="ER004_T">
            <a:hlinkClick r:id="rId16"/>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246688" y="0"/>
            <a:ext cx="4048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47" descr="AH016_T">
            <a:hlinkClick r:id="rId18"/>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445250" y="0"/>
            <a:ext cx="719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48" descr="EV032_T">
            <a:hlinkClick r:id="rId20"/>
          </p:cNvPr>
          <p:cNvPicPr preferRelativeResize="0">
            <a:picLocks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038850" y="0"/>
            <a:ext cx="4111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51" descr="ER147_T">
            <a:hlinkClick r:id="rId22"/>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51500" y="0"/>
            <a:ext cx="4048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52" descr="DP151_T">
            <a:hlinkClick r:id="rId24"/>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119938" y="0"/>
            <a:ext cx="4048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Picture 1031" descr="gseabor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524750" y="0"/>
            <a:ext cx="7191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9" name="Picture 1032" descr="optics1"/>
          <p:cNvPicPr preferRelativeResize="0">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237538" y="0"/>
            <a:ext cx="90646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40"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Lst>
  <p:transition>
    <p:pull dir="ru"/>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宋体" charset="0"/>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11.bin"/><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21.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3.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25.wmf"/><Relationship Id="rId4" Type="http://schemas.openxmlformats.org/officeDocument/2006/relationships/image" Target="../media/image22.wmf"/><Relationship Id="rId9" Type="http://schemas.openxmlformats.org/officeDocument/2006/relationships/oleObject" Target="../embeddings/oleObject9.bin"/><Relationship Id="rId14" Type="http://schemas.openxmlformats.org/officeDocument/2006/relationships/oleObject" Target="../embeddings/oleObject1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6.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29.wmf"/><Relationship Id="rId5" Type="http://schemas.openxmlformats.org/officeDocument/2006/relationships/oleObject" Target="../embeddings/oleObject16.bin"/><Relationship Id="rId4" Type="http://schemas.openxmlformats.org/officeDocument/2006/relationships/image" Target="../media/image28.wmf"/><Relationship Id="rId9" Type="http://schemas.openxmlformats.org/officeDocument/2006/relationships/oleObject" Target="../embeddings/oleObject18.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30.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1.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35.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PLD/ch6-1.pps#-1,1,&#27809;&#26377;&#24187;&#28783;&#29255;&#26631;&#39064;"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PLD/ch6-1.pps#-1,1,&#27809;&#26377;&#24187;&#28783;&#29255;&#26631;&#39064;" TargetMode="External"/><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38.wmf"/></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PLD/2.1.ppt" TargetMode="External"/><Relationship Id="rId7" Type="http://schemas.openxmlformats.org/officeDocument/2006/relationships/image" Target="../media/image21.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26.bin"/><Relationship Id="rId5" Type="http://schemas.openxmlformats.org/officeDocument/2006/relationships/image" Target="../media/image39.wmf"/><Relationship Id="rId4" Type="http://schemas.openxmlformats.org/officeDocument/2006/relationships/oleObject" Target="../embeddings/oleObject25.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21.wmf"/><Relationship Id="rId5" Type="http://schemas.openxmlformats.org/officeDocument/2006/relationships/oleObject" Target="../embeddings/oleObject28.bin"/><Relationship Id="rId4" Type="http://schemas.openxmlformats.org/officeDocument/2006/relationships/image" Target="../media/image40.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51.emf"/></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PLD/2.1.ppt" TargetMode="External"/><Relationship Id="rId7" Type="http://schemas.openxmlformats.org/officeDocument/2006/relationships/diagramColors" Target="../diagrams/colors1.xml"/><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61.wmf"/><Relationship Id="rId5" Type="http://schemas.openxmlformats.org/officeDocument/2006/relationships/oleObject" Target="../embeddings/oleObject31.bin"/><Relationship Id="rId4" Type="http://schemas.openxmlformats.org/officeDocument/2006/relationships/image" Target="../media/image60.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63.png"/><Relationship Id="rId4" Type="http://schemas.openxmlformats.org/officeDocument/2006/relationships/image" Target="../media/image62.emf"/></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8.wmf"/></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76.wmf"/><Relationship Id="rId4" Type="http://schemas.openxmlformats.org/officeDocument/2006/relationships/oleObject" Target="../embeddings/oleObject33.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1.wmf"/><Relationship Id="rId5" Type="http://schemas.openxmlformats.org/officeDocument/2006/relationships/oleObject" Target="../embeddings/oleObject5.bin"/><Relationship Id="rId4" Type="http://schemas.openxmlformats.org/officeDocument/2006/relationships/image" Target="../media/image20.wmf"/></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20.png"/></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457200" y="1700808"/>
            <a:ext cx="8229600" cy="1440160"/>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sz="9600" dirty="0" smtClean="0">
                <a:solidFill>
                  <a:srgbClr val="0070C0"/>
                </a:solidFill>
              </a:rPr>
              <a:t>数字电路</a:t>
            </a:r>
            <a:endParaRPr lang="zh-CN" altLang="en-US" sz="9600" dirty="0">
              <a:solidFill>
                <a:srgbClr val="0070C0"/>
              </a:solidFill>
            </a:endParaRPr>
          </a:p>
        </p:txBody>
      </p:sp>
      <p:sp>
        <p:nvSpPr>
          <p:cNvPr id="4" name="标题 1"/>
          <p:cNvSpPr>
            <a:spLocks noGrp="1"/>
          </p:cNvSpPr>
          <p:nvPr/>
        </p:nvSpPr>
        <p:spPr>
          <a:xfrm>
            <a:off x="619944" y="3869432"/>
            <a:ext cx="8229600" cy="1368152"/>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sz="2800" dirty="0" smtClean="0">
                <a:solidFill>
                  <a:schemeClr val="tx1"/>
                </a:solidFill>
              </a:rPr>
              <a:t>中国科学院计算技术研究所</a:t>
            </a:r>
            <a:endParaRPr lang="en-US" altLang="zh-CN" sz="2800" dirty="0" smtClean="0">
              <a:solidFill>
                <a:schemeClr val="tx1"/>
              </a:solidFill>
            </a:endParaRPr>
          </a:p>
          <a:p>
            <a:r>
              <a:rPr lang="zh-CN" altLang="en-US" sz="2800" dirty="0">
                <a:solidFill>
                  <a:schemeClr val="tx1"/>
                </a:solidFill>
              </a:rPr>
              <a:t>范东睿</a:t>
            </a:r>
            <a:endParaRPr lang="en-US" altLang="zh-CN" sz="2800" dirty="0" smtClean="0">
              <a:solidFill>
                <a:schemeClr val="tx1"/>
              </a:solidFill>
            </a:endParaRPr>
          </a:p>
          <a:p>
            <a:r>
              <a:rPr lang="en-US" altLang="zh-CN" sz="2800" dirty="0" smtClean="0">
                <a:solidFill>
                  <a:schemeClr val="tx1"/>
                </a:solidFill>
              </a:rPr>
              <a:t>fandr@ict.ac.cn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5" name="Rectangle 2"/>
          <p:cNvSpPr>
            <a:spLocks noChangeArrowheads="1"/>
          </p:cNvSpPr>
          <p:nvPr/>
        </p:nvSpPr>
        <p:spPr bwMode="auto">
          <a:xfrm>
            <a:off x="0" y="2151063"/>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62500" name="Object 4"/>
          <p:cNvGraphicFramePr>
            <a:graphicFrameLocks noChangeAspect="1"/>
          </p:cNvGraphicFramePr>
          <p:nvPr/>
        </p:nvGraphicFramePr>
        <p:xfrm>
          <a:off x="1403350" y="1700213"/>
          <a:ext cx="3005138" cy="1476375"/>
        </p:xfrm>
        <a:graphic>
          <a:graphicData uri="http://schemas.openxmlformats.org/presentationml/2006/ole">
            <mc:AlternateContent xmlns:mc="http://schemas.openxmlformats.org/markup-compatibility/2006">
              <mc:Choice xmlns:v="urn:schemas-microsoft-com:vml" Requires="v">
                <p:oleObj spid="_x0000_s66711" name="图片" r:id="rId3" imgW="1104840" imgH="542880" progId="Word.Picture.8">
                  <p:embed/>
                </p:oleObj>
              </mc:Choice>
              <mc:Fallback>
                <p:oleObj name="图片" r:id="rId3" imgW="1104840" imgH="542880"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700213"/>
                        <a:ext cx="3005138" cy="1476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2501" name="Object 5"/>
          <p:cNvGraphicFramePr>
            <a:graphicFrameLocks noChangeAspect="1"/>
          </p:cNvGraphicFramePr>
          <p:nvPr/>
        </p:nvGraphicFramePr>
        <p:xfrm>
          <a:off x="4572000" y="1628775"/>
          <a:ext cx="3241675" cy="1392238"/>
        </p:xfrm>
        <a:graphic>
          <a:graphicData uri="http://schemas.openxmlformats.org/presentationml/2006/ole">
            <mc:AlternateContent xmlns:mc="http://schemas.openxmlformats.org/markup-compatibility/2006">
              <mc:Choice xmlns:v="urn:schemas-microsoft-com:vml" Requires="v">
                <p:oleObj spid="_x0000_s66712" name="图片" r:id="rId5" imgW="1285920" imgH="552600" progId="Word.Picture.8">
                  <p:embed/>
                </p:oleObj>
              </mc:Choice>
              <mc:Fallback>
                <p:oleObj name="图片" r:id="rId5" imgW="1285920" imgH="552600" progId="Word.Picture.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628775"/>
                        <a:ext cx="3241675" cy="1392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6"/>
          <p:cNvGrpSpPr>
            <a:grpSpLocks/>
          </p:cNvGrpSpPr>
          <p:nvPr/>
        </p:nvGrpSpPr>
        <p:grpSpPr bwMode="auto">
          <a:xfrm>
            <a:off x="4962544" y="4005263"/>
            <a:ext cx="2395538" cy="2184400"/>
            <a:chOff x="4014" y="2614"/>
            <a:chExt cx="1509" cy="1376"/>
          </a:xfrm>
        </p:grpSpPr>
        <p:graphicFrame>
          <p:nvGraphicFramePr>
            <p:cNvPr id="6154" name="Object 7"/>
            <p:cNvGraphicFramePr>
              <a:graphicFrameLocks noChangeAspect="1"/>
            </p:cNvGraphicFramePr>
            <p:nvPr/>
          </p:nvGraphicFramePr>
          <p:xfrm>
            <a:off x="4014" y="2614"/>
            <a:ext cx="1351" cy="1042"/>
          </p:xfrm>
          <a:graphic>
            <a:graphicData uri="http://schemas.openxmlformats.org/presentationml/2006/ole">
              <mc:AlternateContent xmlns:mc="http://schemas.openxmlformats.org/markup-compatibility/2006">
                <mc:Choice xmlns:v="urn:schemas-microsoft-com:vml" Requires="v">
                  <p:oleObj spid="_x0000_s66713" name="图片" r:id="rId7" imgW="1000080" imgH="771480" progId="Word.Picture.8">
                    <p:embed/>
                  </p:oleObj>
                </mc:Choice>
                <mc:Fallback>
                  <p:oleObj name="图片" r:id="rId7" imgW="1000080" imgH="771480" progId="Word.Picture.8">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4" y="2614"/>
                          <a:ext cx="1351" cy="10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62" name="Rectangle 8"/>
            <p:cNvSpPr>
              <a:spLocks noChangeArrowheads="1"/>
            </p:cNvSpPr>
            <p:nvPr/>
          </p:nvSpPr>
          <p:spPr bwMode="auto">
            <a:xfrm>
              <a:off x="4056" y="3702"/>
              <a:ext cx="1467" cy="288"/>
            </a:xfrm>
            <a:prstGeom prst="rect">
              <a:avLst/>
            </a:prstGeom>
            <a:noFill/>
            <a:ln w="9525">
              <a:noFill/>
              <a:miter lim="800000"/>
              <a:headEnd/>
              <a:tailEnd/>
            </a:ln>
          </p:spPr>
          <p:txBody>
            <a:bodyPr wrap="none" anchor="ctr">
              <a:spAutoFit/>
            </a:bodyPr>
            <a:lstStyle/>
            <a:p>
              <a:pPr algn="ctr"/>
              <a:r>
                <a:rPr kumimoji="1" lang="zh-CN" altLang="en-US" sz="2400" b="1">
                  <a:solidFill>
                    <a:srgbClr val="000066"/>
                  </a:solidFill>
                  <a:latin typeface="楷体_GB2312" pitchFamily="49" charset="-122"/>
                  <a:ea typeface="楷体_GB2312" pitchFamily="49" charset="-122"/>
                </a:rPr>
                <a:t>三态输出缓冲器</a:t>
              </a:r>
            </a:p>
          </p:txBody>
        </p:sp>
      </p:grpSp>
      <p:sp>
        <p:nvSpPr>
          <p:cNvPr id="362505" name="Rectangle 9"/>
          <p:cNvSpPr>
            <a:spLocks noChangeArrowheads="1"/>
          </p:cNvSpPr>
          <p:nvPr/>
        </p:nvSpPr>
        <p:spPr bwMode="auto">
          <a:xfrm>
            <a:off x="2987675" y="3357563"/>
            <a:ext cx="2789238" cy="457200"/>
          </a:xfrm>
          <a:prstGeom prst="rect">
            <a:avLst/>
          </a:prstGeom>
          <a:noFill/>
          <a:ln w="9525">
            <a:noFill/>
            <a:miter lim="800000"/>
            <a:headEnd/>
            <a:tailEnd/>
          </a:ln>
        </p:spPr>
        <p:txBody>
          <a:bodyPr wrap="none">
            <a:spAutoFit/>
          </a:bodyPr>
          <a:lstStyle/>
          <a:p>
            <a:r>
              <a:rPr kumimoji="1" lang="zh-CN" altLang="en-US" sz="2400" b="1">
                <a:solidFill>
                  <a:srgbClr val="000066"/>
                </a:solidFill>
                <a:latin typeface="楷体_GB2312" pitchFamily="49" charset="-122"/>
                <a:ea typeface="楷体_GB2312" pitchFamily="49" charset="-122"/>
              </a:rPr>
              <a:t>输出恒等于</a:t>
            </a:r>
            <a:r>
              <a:rPr kumimoji="1" lang="en-US" altLang="zh-CN" sz="2400" b="1">
                <a:solidFill>
                  <a:srgbClr val="000066"/>
                </a:solidFill>
                <a:latin typeface="楷体_GB2312" pitchFamily="49" charset="-122"/>
                <a:ea typeface="楷体_GB2312" pitchFamily="49" charset="-122"/>
              </a:rPr>
              <a:t>0</a:t>
            </a:r>
            <a:r>
              <a:rPr kumimoji="1" lang="zh-CN" altLang="en-US" sz="2400" b="1">
                <a:solidFill>
                  <a:srgbClr val="000066"/>
                </a:solidFill>
                <a:latin typeface="楷体_GB2312" pitchFamily="49" charset="-122"/>
                <a:ea typeface="楷体_GB2312" pitchFamily="49" charset="-122"/>
              </a:rPr>
              <a:t>的与门</a:t>
            </a:r>
          </a:p>
        </p:txBody>
      </p:sp>
      <p:grpSp>
        <p:nvGrpSpPr>
          <p:cNvPr id="3" name="Group 11"/>
          <p:cNvGrpSpPr>
            <a:grpSpLocks/>
          </p:cNvGrpSpPr>
          <p:nvPr/>
        </p:nvGrpSpPr>
        <p:grpSpPr bwMode="auto">
          <a:xfrm>
            <a:off x="1763711" y="4143380"/>
            <a:ext cx="2447925" cy="1825625"/>
            <a:chOff x="2200" y="2795"/>
            <a:chExt cx="1542" cy="1150"/>
          </a:xfrm>
        </p:grpSpPr>
        <p:graphicFrame>
          <p:nvGraphicFramePr>
            <p:cNvPr id="6153" name="Object 12"/>
            <p:cNvGraphicFramePr>
              <a:graphicFrameLocks noChangeAspect="1"/>
            </p:cNvGraphicFramePr>
            <p:nvPr/>
          </p:nvGraphicFramePr>
          <p:xfrm>
            <a:off x="2200" y="2795"/>
            <a:ext cx="1542" cy="620"/>
          </p:xfrm>
          <a:graphic>
            <a:graphicData uri="http://schemas.openxmlformats.org/presentationml/2006/ole">
              <mc:AlternateContent xmlns:mc="http://schemas.openxmlformats.org/markup-compatibility/2006">
                <mc:Choice xmlns:v="urn:schemas-microsoft-com:vml" Requires="v">
                  <p:oleObj spid="_x0000_s66714" name="图片" r:id="rId9" imgW="952560" imgH="343080" progId="Word.Picture.8">
                    <p:embed/>
                  </p:oleObj>
                </mc:Choice>
                <mc:Fallback>
                  <p:oleObj name="图片" r:id="rId9" imgW="952560" imgH="343080" progId="Word.Picture.8">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0" y="2795"/>
                          <a:ext cx="1542" cy="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61" name="Rectangle 13"/>
            <p:cNvSpPr>
              <a:spLocks noChangeArrowheads="1"/>
            </p:cNvSpPr>
            <p:nvPr/>
          </p:nvSpPr>
          <p:spPr bwMode="auto">
            <a:xfrm>
              <a:off x="2426" y="3657"/>
              <a:ext cx="1081" cy="288"/>
            </a:xfrm>
            <a:prstGeom prst="rect">
              <a:avLst/>
            </a:prstGeom>
            <a:noFill/>
            <a:ln w="9525">
              <a:noFill/>
              <a:miter lim="800000"/>
              <a:headEnd/>
              <a:tailEnd/>
            </a:ln>
          </p:spPr>
          <p:txBody>
            <a:bodyPr wrap="none">
              <a:spAutoFit/>
            </a:bodyPr>
            <a:lstStyle/>
            <a:p>
              <a:r>
                <a:rPr kumimoji="1" lang="zh-CN" altLang="en-US" sz="2400" b="1" dirty="0">
                  <a:solidFill>
                    <a:srgbClr val="000066"/>
                  </a:solidFill>
                  <a:latin typeface="楷体_GB2312" pitchFamily="49" charset="-122"/>
                  <a:ea typeface="楷体_GB2312" pitchFamily="49" charset="-122"/>
                </a:rPr>
                <a:t>输入缓冲器</a:t>
              </a:r>
            </a:p>
          </p:txBody>
        </p:sp>
      </p:grpSp>
      <p:graphicFrame>
        <p:nvGraphicFramePr>
          <p:cNvPr id="362510" name="Object 14"/>
          <p:cNvGraphicFramePr>
            <a:graphicFrameLocks noChangeAspect="1"/>
          </p:cNvGraphicFramePr>
          <p:nvPr/>
        </p:nvGraphicFramePr>
        <p:xfrm>
          <a:off x="611188" y="1700213"/>
          <a:ext cx="8064500" cy="2232025"/>
        </p:xfrm>
        <a:graphic>
          <a:graphicData uri="http://schemas.openxmlformats.org/presentationml/2006/ole">
            <mc:AlternateContent xmlns:mc="http://schemas.openxmlformats.org/markup-compatibility/2006">
              <mc:Choice xmlns:v="urn:schemas-microsoft-com:vml" Requires="v">
                <p:oleObj spid="_x0000_s66715" name="图片" r:id="rId11" imgW="2743200" imgH="1828800" progId="Word.Picture.8">
                  <p:embed/>
                </p:oleObj>
              </mc:Choice>
              <mc:Fallback>
                <p:oleObj name="图片" r:id="rId11" imgW="2743200" imgH="1828800" progId="Word.Picture.8">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188" y="1700213"/>
                        <a:ext cx="8064500" cy="2232025"/>
                      </a:xfrm>
                      <a:prstGeom prst="rect">
                        <a:avLst/>
                      </a:prstGeom>
                      <a:noFill/>
                      <a:ln w="19050">
                        <a:solidFill>
                          <a:srgbClr val="FF33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2512" name="Object 16"/>
          <p:cNvGraphicFramePr>
            <a:graphicFrameLocks noChangeAspect="1"/>
          </p:cNvGraphicFramePr>
          <p:nvPr/>
        </p:nvGraphicFramePr>
        <p:xfrm>
          <a:off x="1620835" y="4000504"/>
          <a:ext cx="2665413" cy="2087562"/>
        </p:xfrm>
        <a:graphic>
          <a:graphicData uri="http://schemas.openxmlformats.org/presentationml/2006/ole">
            <mc:AlternateContent xmlns:mc="http://schemas.openxmlformats.org/markup-compatibility/2006">
              <mc:Choice xmlns:v="urn:schemas-microsoft-com:vml" Requires="v">
                <p:oleObj spid="_x0000_s66716" name="图片" r:id="rId13" imgW="2743200" imgH="1828800" progId="Word.Picture.8">
                  <p:embed/>
                </p:oleObj>
              </mc:Choice>
              <mc:Fallback>
                <p:oleObj name="图片" r:id="rId13" imgW="2743200" imgH="1828800" progId="Word.Picture.8">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0835" y="4000504"/>
                        <a:ext cx="2665413" cy="2087562"/>
                      </a:xfrm>
                      <a:prstGeom prst="rect">
                        <a:avLst/>
                      </a:prstGeom>
                      <a:noFill/>
                      <a:ln w="19050">
                        <a:solidFill>
                          <a:srgbClr val="FF33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2513" name="Object 17"/>
          <p:cNvGraphicFramePr>
            <a:graphicFrameLocks noChangeAspect="1"/>
          </p:cNvGraphicFramePr>
          <p:nvPr/>
        </p:nvGraphicFramePr>
        <p:xfrm>
          <a:off x="4927619" y="4005263"/>
          <a:ext cx="2411413" cy="2087562"/>
        </p:xfrm>
        <a:graphic>
          <a:graphicData uri="http://schemas.openxmlformats.org/presentationml/2006/ole">
            <mc:AlternateContent xmlns:mc="http://schemas.openxmlformats.org/markup-compatibility/2006">
              <mc:Choice xmlns:v="urn:schemas-microsoft-com:vml" Requires="v">
                <p:oleObj spid="_x0000_s66717" name="图片" r:id="rId14" imgW="2743200" imgH="1828800" progId="Word.Picture.8">
                  <p:embed/>
                </p:oleObj>
              </mc:Choice>
              <mc:Fallback>
                <p:oleObj name="图片" r:id="rId14" imgW="2743200" imgH="1828800" progId="Word.Picture.8">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7619" y="4005263"/>
                        <a:ext cx="2411413" cy="2087562"/>
                      </a:xfrm>
                      <a:prstGeom prst="rect">
                        <a:avLst/>
                      </a:prstGeom>
                      <a:noFill/>
                      <a:ln w="19050">
                        <a:solidFill>
                          <a:srgbClr val="FF33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2514" name="Text Box 18"/>
          <p:cNvSpPr txBox="1">
            <a:spLocks noChangeArrowheads="1"/>
          </p:cNvSpPr>
          <p:nvPr/>
        </p:nvSpPr>
        <p:spPr bwMode="auto">
          <a:xfrm>
            <a:off x="4356100" y="2276475"/>
            <a:ext cx="1079500" cy="457200"/>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66"/>
                </a:solidFill>
                <a:latin typeface="楷体_GB2312" pitchFamily="49" charset="-122"/>
                <a:ea typeface="楷体_GB2312" pitchFamily="49" charset="-122"/>
              </a:rPr>
              <a:t>简化</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2500"/>
                                        </p:tgtEl>
                                        <p:attrNameLst>
                                          <p:attrName>style.visibility</p:attrName>
                                        </p:attrNameLst>
                                      </p:cBhvr>
                                      <p:to>
                                        <p:strVal val="visible"/>
                                      </p:to>
                                    </p:set>
                                    <p:animEffect transition="in" filter="wipe(left)">
                                      <p:cBhvr>
                                        <p:cTn id="7" dur="500"/>
                                        <p:tgtEl>
                                          <p:spTgt spid="36250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62505"/>
                                        </p:tgtEl>
                                        <p:attrNameLst>
                                          <p:attrName>style.visibility</p:attrName>
                                        </p:attrNameLst>
                                      </p:cBhvr>
                                      <p:to>
                                        <p:strVal val="visible"/>
                                      </p:to>
                                    </p:set>
                                    <p:animEffect transition="in" filter="strips(downRight)">
                                      <p:cBhvr>
                                        <p:cTn id="12" dur="500"/>
                                        <p:tgtEl>
                                          <p:spTgt spid="36250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62510"/>
                                        </p:tgtEl>
                                        <p:attrNameLst>
                                          <p:attrName>style.visibility</p:attrName>
                                        </p:attrNameLst>
                                      </p:cBhvr>
                                      <p:to>
                                        <p:strVal val="visible"/>
                                      </p:to>
                                    </p:set>
                                    <p:animEffect transition="in" filter="box(in)">
                                      <p:cBhvr>
                                        <p:cTn id="17" dur="500"/>
                                        <p:tgtEl>
                                          <p:spTgt spid="3625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62501"/>
                                        </p:tgtEl>
                                        <p:attrNameLst>
                                          <p:attrName>style.visibility</p:attrName>
                                        </p:attrNameLst>
                                      </p:cBhvr>
                                      <p:to>
                                        <p:strVal val="visible"/>
                                      </p:to>
                                    </p:set>
                                    <p:animEffect transition="in" filter="wipe(left)">
                                      <p:cBhvr>
                                        <p:cTn id="22" dur="500"/>
                                        <p:tgtEl>
                                          <p:spTgt spid="36250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62512"/>
                                        </p:tgtEl>
                                        <p:attrNameLst>
                                          <p:attrName>style.visibility</p:attrName>
                                        </p:attrNameLst>
                                      </p:cBhvr>
                                      <p:to>
                                        <p:strVal val="visible"/>
                                      </p:to>
                                    </p:set>
                                    <p:animEffect transition="in" filter="box(in)">
                                      <p:cBhvr>
                                        <p:cTn id="32" dur="500"/>
                                        <p:tgtEl>
                                          <p:spTgt spid="3625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62513"/>
                                        </p:tgtEl>
                                        <p:attrNameLst>
                                          <p:attrName>style.visibility</p:attrName>
                                        </p:attrNameLst>
                                      </p:cBhvr>
                                      <p:to>
                                        <p:strVal val="visible"/>
                                      </p:to>
                                    </p:set>
                                    <p:animEffect transition="in" filter="box(in)">
                                      <p:cBhvr>
                                        <p:cTn id="42" dur="500"/>
                                        <p:tgtEl>
                                          <p:spTgt spid="3625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62514"/>
                                        </p:tgtEl>
                                        <p:attrNameLst>
                                          <p:attrName>style.visibility</p:attrName>
                                        </p:attrNameLst>
                                      </p:cBhvr>
                                      <p:to>
                                        <p:strVal val="visible"/>
                                      </p:to>
                                    </p:set>
                                    <p:animEffect transition="in" filter="wipe(left)">
                                      <p:cBhvr>
                                        <p:cTn id="47" dur="500"/>
                                        <p:tgtEl>
                                          <p:spTgt spid="362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505" grpId="0"/>
      <p:bldP spid="362514"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9090" name="Rectangle 2"/>
          <p:cNvSpPr>
            <a:spLocks noGrp="1" noChangeArrowheads="1"/>
          </p:cNvSpPr>
          <p:nvPr>
            <p:ph type="body" idx="1"/>
          </p:nvPr>
        </p:nvSpPr>
        <p:spPr>
          <a:xfrm>
            <a:off x="533400" y="2786058"/>
            <a:ext cx="8610600" cy="1838308"/>
          </a:xfrm>
        </p:spPr>
        <p:txBody>
          <a:bodyPr/>
          <a:lstStyle/>
          <a:p>
            <a:pPr eaLnBrk="1" hangingPunct="1">
              <a:lnSpc>
                <a:spcPct val="150000"/>
              </a:lnSpc>
              <a:buFont typeface="Wingdings" pitchFamily="2" charset="2"/>
              <a:buNone/>
            </a:pPr>
            <a:r>
              <a:rPr lang="zh-CN" altLang="en-US" sz="2400" dirty="0" smtClean="0"/>
              <a:t>         用熔丝作为开关元件，这些开关元件平时（</a:t>
            </a:r>
            <a:r>
              <a:rPr lang="zh-CN" altLang="en-US" sz="2400" dirty="0" smtClean="0">
                <a:solidFill>
                  <a:srgbClr val="FF0000"/>
                </a:solidFill>
              </a:rPr>
              <a:t>在未编程</a:t>
            </a:r>
            <a:r>
              <a:rPr lang="zh-CN" altLang="en-US" sz="2400" dirty="0" smtClean="0"/>
              <a:t>时）   处于</a:t>
            </a:r>
            <a:r>
              <a:rPr lang="zh-CN" altLang="en-US" sz="2400" dirty="0" smtClean="0">
                <a:solidFill>
                  <a:srgbClr val="FF0000"/>
                </a:solidFill>
              </a:rPr>
              <a:t>连通</a:t>
            </a:r>
            <a:r>
              <a:rPr lang="zh-CN" altLang="en-US" sz="2400" dirty="0" smtClean="0"/>
              <a:t>状态，</a:t>
            </a:r>
            <a:r>
              <a:rPr lang="zh-CN" altLang="en-US" sz="2400" dirty="0" smtClean="0">
                <a:solidFill>
                  <a:srgbClr val="FF0000"/>
                </a:solidFill>
              </a:rPr>
              <a:t>加电编程时</a:t>
            </a:r>
            <a:r>
              <a:rPr lang="zh-CN" altLang="en-US" sz="2400" dirty="0" smtClean="0"/>
              <a:t>，在不需要连接处将熔丝</a:t>
            </a:r>
            <a:r>
              <a:rPr lang="zh-CN" altLang="en-US" sz="2400" dirty="0" smtClean="0">
                <a:solidFill>
                  <a:srgbClr val="FF0000"/>
                </a:solidFill>
              </a:rPr>
              <a:t>熔断</a:t>
            </a:r>
            <a:r>
              <a:rPr lang="zh-CN" altLang="en-US" sz="2400" dirty="0" smtClean="0"/>
              <a:t>，保留在器件内的熔丝模式决定相应器件的逻辑功能。</a:t>
            </a:r>
            <a:endParaRPr lang="zh-CN" altLang="en-US" sz="2400" dirty="0" smtClean="0">
              <a:latin typeface="" charset="0"/>
            </a:endParaRPr>
          </a:p>
          <a:p>
            <a:pPr eaLnBrk="1" hangingPunct="1">
              <a:lnSpc>
                <a:spcPct val="105000"/>
              </a:lnSpc>
              <a:buFont typeface="Wingdings" pitchFamily="2" charset="2"/>
              <a:buNone/>
            </a:pPr>
            <a:r>
              <a:rPr lang="zh-CN" altLang="en-US" sz="2800" b="1" dirty="0" smtClean="0">
                <a:solidFill>
                  <a:schemeClr val="hlink"/>
                </a:solidFill>
              </a:rPr>
              <a:t>   </a:t>
            </a:r>
            <a:endParaRPr lang="zh-CN" altLang="en-US" sz="2800" dirty="0" smtClean="0"/>
          </a:p>
        </p:txBody>
      </p:sp>
      <p:sp>
        <p:nvSpPr>
          <p:cNvPr id="7" name="内容占位符 3"/>
          <p:cNvSpPr txBox="1">
            <a:spLocks/>
          </p:cNvSpPr>
          <p:nvPr/>
        </p:nvSpPr>
        <p:spPr>
          <a:xfrm>
            <a:off x="485804" y="2143116"/>
            <a:ext cx="8229600" cy="928694"/>
          </a:xfrm>
          <a:prstGeom prst="rect">
            <a:avLst/>
          </a:prstGeom>
        </p:spPr>
        <p:txBody>
          <a:bodyPr/>
          <a:lstStyle/>
          <a:p>
            <a:pPr marL="742950" marR="0" lvl="1" indent="-285750" algn="l" defTabSz="914400" rtl="0" eaLnBrk="0" fontAlgn="base" latinLnBrk="0" hangingPunct="0">
              <a:lnSpc>
                <a:spcPct val="110000"/>
              </a:lnSpc>
              <a:spcBef>
                <a:spcPct val="20000"/>
              </a:spcBef>
              <a:spcAft>
                <a:spcPct val="0"/>
              </a:spcAft>
              <a:buClrTx/>
              <a:buSzTx/>
              <a:buFont typeface="Wingdings" pitchFamily="2" charset="2"/>
              <a:buChar char="ü"/>
              <a:tabLst/>
              <a:defRPr/>
            </a:pPr>
            <a:r>
              <a:rPr kumimoji="1" lang="zh-CN" altLang="en-US" sz="2800" b="0" i="0" u="none" strike="noStrike" kern="0" cap="none" spc="0" normalizeH="0" baseline="0" noProof="0" dirty="0" smtClean="0">
                <a:ln>
                  <a:noFill/>
                </a:ln>
                <a:solidFill>
                  <a:schemeClr val="tx1"/>
                </a:solidFill>
                <a:effectLst/>
                <a:uLnTx/>
                <a:uFillTx/>
                <a:latin typeface="Times New Roman" pitchFamily="18" charset="0"/>
                <a:ea typeface="+mj-ea"/>
              </a:rPr>
              <a:t>熔丝</a:t>
            </a:r>
            <a:r>
              <a:rPr kumimoji="1" lang="en-US" altLang="zh-CN" sz="2800" b="0" i="0" u="none" strike="noStrike" kern="0" cap="none" spc="0" normalizeH="0" baseline="0" noProof="0" dirty="0" smtClean="0">
                <a:ln>
                  <a:noFill/>
                </a:ln>
                <a:solidFill>
                  <a:schemeClr val="tx1"/>
                </a:solidFill>
                <a:effectLst/>
                <a:uLnTx/>
                <a:uFillTx/>
                <a:latin typeface="Times New Roman" pitchFamily="18" charset="0"/>
                <a:ea typeface="+mj-ea"/>
              </a:rPr>
              <a:t>(Fuse)</a:t>
            </a:r>
            <a:r>
              <a:rPr kumimoji="1" lang="zh-CN" altLang="en-US" sz="2800" b="0" i="0" u="none" strike="noStrike" kern="0" cap="none" spc="0" normalizeH="0" baseline="0" noProof="0" dirty="0" smtClean="0">
                <a:ln>
                  <a:noFill/>
                </a:ln>
                <a:solidFill>
                  <a:schemeClr val="tx1"/>
                </a:solidFill>
                <a:effectLst/>
                <a:uLnTx/>
                <a:uFillTx/>
                <a:latin typeface="Times New Roman" pitchFamily="18" charset="0"/>
                <a:ea typeface="+mj-ea"/>
              </a:rPr>
              <a:t> 编程技术</a:t>
            </a:r>
            <a:endParaRPr kumimoji="1" lang="en-US" altLang="zh-CN" sz="2800" b="0" i="0" u="none" strike="noStrike" kern="0" cap="none" spc="0" normalizeH="0" baseline="0" noProof="0" dirty="0" smtClean="0">
              <a:ln>
                <a:noFill/>
              </a:ln>
              <a:solidFill>
                <a:schemeClr val="tx1"/>
              </a:solidFill>
              <a:effectLst/>
              <a:uLnTx/>
              <a:uFillTx/>
              <a:latin typeface="Times New Roman" pitchFamily="18" charset="0"/>
              <a:ea typeface="+mj-ea"/>
            </a:endParaRPr>
          </a:p>
          <a:p>
            <a:pPr marL="742950" marR="0" lvl="1" indent="-285750" algn="l" defTabSz="914400" rtl="0" eaLnBrk="0" fontAlgn="base" latinLnBrk="0" hangingPunct="0">
              <a:lnSpc>
                <a:spcPct val="110000"/>
              </a:lnSpc>
              <a:spcBef>
                <a:spcPct val="20000"/>
              </a:spcBef>
              <a:spcAft>
                <a:spcPct val="0"/>
              </a:spcAft>
              <a:buClrTx/>
              <a:buSzTx/>
              <a:buFontTx/>
              <a:buNone/>
              <a:tabLst/>
              <a:defRPr/>
            </a:pPr>
            <a:r>
              <a:rPr kumimoji="1" lang="zh-CN" altLang="en-US" sz="2400" b="0" i="0" u="none" strike="noStrike" kern="0" cap="none" spc="0" normalizeH="0" baseline="0" noProof="0" dirty="0" smtClean="0">
                <a:ln>
                  <a:noFill/>
                </a:ln>
                <a:solidFill>
                  <a:schemeClr val="tx1"/>
                </a:solidFill>
                <a:effectLst/>
                <a:uLnTx/>
                <a:uFillTx/>
                <a:latin typeface="Times New Roman" pitchFamily="18" charset="0"/>
                <a:ea typeface="+mj-ea"/>
              </a:rPr>
              <a:t>   </a:t>
            </a:r>
            <a:endParaRPr kumimoji="1" lang="en-US" altLang="zh-CN" sz="1000" b="0" i="0" u="none" strike="noStrike" kern="0" cap="none" spc="0" normalizeH="0" baseline="0" noProof="0" dirty="0" smtClean="0">
              <a:ln>
                <a:noFill/>
              </a:ln>
              <a:solidFill>
                <a:schemeClr val="tx1"/>
              </a:solidFill>
              <a:effectLst/>
              <a:uLnTx/>
              <a:uFillTx/>
              <a:latin typeface="Times New Roman" pitchFamily="18" charset="0"/>
              <a:ea typeface="+mj-ea"/>
            </a:endParaRPr>
          </a:p>
          <a:p>
            <a:pPr marL="742950" marR="0" lvl="1" indent="-285750" algn="l" defTabSz="914400" rtl="0" eaLnBrk="0" fontAlgn="base" latinLnBrk="0" hangingPunct="0">
              <a:lnSpc>
                <a:spcPct val="110000"/>
              </a:lnSpc>
              <a:spcBef>
                <a:spcPct val="20000"/>
              </a:spcBef>
              <a:spcAft>
                <a:spcPct val="0"/>
              </a:spcAft>
              <a:buClrTx/>
              <a:buSzTx/>
              <a:buFontTx/>
              <a:buNone/>
              <a:tabLst/>
              <a:defRPr/>
            </a:pPr>
            <a:endParaRPr kumimoji="1" lang="en-US" altLang="zh-CN" sz="2800" b="0" i="0" u="none" strike="noStrike" kern="0" cap="none" spc="0" normalizeH="0" baseline="0" noProof="0" dirty="0" smtClean="0">
              <a:ln>
                <a:noFill/>
              </a:ln>
              <a:solidFill>
                <a:schemeClr val="tx1"/>
              </a:solidFill>
              <a:effectLst/>
              <a:uLnTx/>
              <a:uFillTx/>
              <a:latin typeface="Times New Roman" pitchFamily="18" charset="0"/>
              <a:ea typeface="+mj-ea"/>
            </a:endParaRPr>
          </a:p>
        </p:txBody>
      </p:sp>
      <p:sp>
        <p:nvSpPr>
          <p:cNvPr id="8" name="内容占位符 3"/>
          <p:cNvSpPr txBox="1">
            <a:spLocks/>
          </p:cNvSpPr>
          <p:nvPr/>
        </p:nvSpPr>
        <p:spPr>
          <a:xfrm>
            <a:off x="2285984" y="642918"/>
            <a:ext cx="4429156" cy="785818"/>
          </a:xfrm>
          <a:prstGeom prst="rect">
            <a:avLst/>
          </a:prstGeom>
        </p:spPr>
        <p:txBody>
          <a:bodyPr/>
          <a:lstStyle/>
          <a:p>
            <a:pPr marL="342900" marR="0" lvl="0" indent="-342900" algn="ctr" defTabSz="914400" rtl="0" eaLnBrk="0" fontAlgn="base" latinLnBrk="0" hangingPunct="0">
              <a:lnSpc>
                <a:spcPct val="110000"/>
              </a:lnSpc>
              <a:spcBef>
                <a:spcPct val="20000"/>
              </a:spcBef>
              <a:spcAft>
                <a:spcPct val="0"/>
              </a:spcAft>
              <a:buClrTx/>
              <a:buSzTx/>
              <a:tabLst/>
              <a:defRPr/>
            </a:pPr>
            <a:r>
              <a:rPr kumimoji="1" lang="zh-CN" altLang="en-US" sz="3200" b="1" i="0" u="none" strike="noStrike" kern="0" cap="none" spc="0" normalizeH="0" baseline="0" noProof="0" dirty="0" smtClean="0">
                <a:ln>
                  <a:noFill/>
                </a:ln>
                <a:solidFill>
                  <a:schemeClr val="tx1"/>
                </a:solidFill>
                <a:effectLst/>
                <a:uLnTx/>
                <a:uFillTx/>
                <a:latin typeface="Times New Roman" pitchFamily="18" charset="0"/>
                <a:ea typeface="+mj-ea"/>
                <a:cs typeface="宋体" charset="0"/>
              </a:rPr>
              <a:t>编程技术</a:t>
            </a:r>
            <a:endParaRPr kumimoji="1" lang="en-US" altLang="zh-CN" sz="3200" b="1" i="0" u="none" strike="noStrike" kern="0" cap="none" spc="0" normalizeH="0" baseline="0" noProof="0" dirty="0" smtClean="0">
              <a:ln>
                <a:noFill/>
              </a:ln>
              <a:solidFill>
                <a:schemeClr val="tx1"/>
              </a:solidFill>
              <a:effectLst/>
              <a:uLnTx/>
              <a:uFillTx/>
              <a:latin typeface="Times New Roman" pitchFamily="18" charset="0"/>
              <a:ea typeface="+mj-ea"/>
              <a:cs typeface="宋体" charset="0"/>
            </a:endParaRPr>
          </a:p>
          <a:p>
            <a:pPr marL="742950" marR="0" lvl="1" indent="-285750" algn="ctr" defTabSz="914400" rtl="0" eaLnBrk="0" fontAlgn="base" latinLnBrk="0" hangingPunct="0">
              <a:lnSpc>
                <a:spcPct val="110000"/>
              </a:lnSpc>
              <a:spcBef>
                <a:spcPct val="20000"/>
              </a:spcBef>
              <a:spcAft>
                <a:spcPct val="0"/>
              </a:spcAft>
              <a:buClrTx/>
              <a:buSzTx/>
              <a:buFontTx/>
              <a:buNone/>
              <a:tabLst/>
              <a:defRPr/>
            </a:pPr>
            <a:r>
              <a:rPr kumimoji="1" lang="zh-CN" altLang="en-US" sz="3200" b="1" i="0" u="none" strike="noStrike" kern="0" cap="none" spc="0" normalizeH="0" baseline="0" noProof="0" dirty="0" smtClean="0">
                <a:ln>
                  <a:noFill/>
                </a:ln>
                <a:solidFill>
                  <a:schemeClr val="tx1"/>
                </a:solidFill>
                <a:effectLst/>
                <a:uLnTx/>
                <a:uFillTx/>
                <a:latin typeface="Times New Roman" pitchFamily="18" charset="0"/>
                <a:ea typeface="+mj-ea"/>
              </a:rPr>
              <a:t>   </a:t>
            </a:r>
            <a:endParaRPr kumimoji="1" lang="en-US" altLang="zh-CN" sz="3200" b="1" i="0" u="none" strike="noStrike" kern="0" cap="none" spc="0" normalizeH="0" baseline="0" noProof="0" dirty="0" smtClean="0">
              <a:ln>
                <a:noFill/>
              </a:ln>
              <a:solidFill>
                <a:schemeClr val="tx1"/>
              </a:solidFill>
              <a:effectLst/>
              <a:uLnTx/>
              <a:uFillTx/>
              <a:latin typeface="Times New Roman" pitchFamily="18" charset="0"/>
              <a:ea typeface="+mj-ea"/>
            </a:endParaRPr>
          </a:p>
          <a:p>
            <a:pPr marL="742950" marR="0" lvl="1" indent="-285750" algn="ctr" defTabSz="914400" rtl="0" eaLnBrk="0" fontAlgn="base" latinLnBrk="0" hangingPunct="0">
              <a:lnSpc>
                <a:spcPct val="110000"/>
              </a:lnSpc>
              <a:spcBef>
                <a:spcPct val="20000"/>
              </a:spcBef>
              <a:spcAft>
                <a:spcPct val="0"/>
              </a:spcAft>
              <a:buClrTx/>
              <a:buSzTx/>
              <a:buFontTx/>
              <a:buNone/>
              <a:tabLst/>
              <a:defRPr/>
            </a:pPr>
            <a:endParaRPr kumimoji="1" lang="en-US" altLang="zh-CN" sz="3200" b="1" i="0" u="none" strike="noStrike" kern="0" cap="none" spc="0" normalizeH="0" baseline="0" noProof="0" dirty="0" smtClean="0">
              <a:ln>
                <a:noFill/>
              </a:ln>
              <a:solidFill>
                <a:schemeClr val="tx1"/>
              </a:solidFill>
              <a:effectLst/>
              <a:uLnTx/>
              <a:uFillTx/>
              <a:latin typeface="Times New Roman" pitchFamily="18" charset="0"/>
              <a:ea typeface="+mj-ea"/>
            </a:endParaRPr>
          </a:p>
        </p:txBody>
      </p:sp>
      <p:sp>
        <p:nvSpPr>
          <p:cNvPr id="9" name="Rectangle 2"/>
          <p:cNvSpPr>
            <a:spLocks noGrp="1" noChangeArrowheads="1"/>
          </p:cNvSpPr>
          <p:nvPr>
            <p:ph type="title"/>
          </p:nvPr>
        </p:nvSpPr>
        <p:spPr>
          <a:xfrm>
            <a:off x="0" y="1428736"/>
            <a:ext cx="7272366" cy="668319"/>
          </a:xfrm>
        </p:spPr>
        <p:txBody>
          <a:bodyPr/>
          <a:lstStyle/>
          <a:p>
            <a:pPr algn="l" eaLnBrk="1" hangingPunct="1"/>
            <a:r>
              <a:rPr lang="zh-CN" altLang="en-US" sz="2800" b="1" dirty="0" smtClean="0">
                <a:latin typeface="Times New Roman" pitchFamily="18" charset="0"/>
              </a:rPr>
              <a:t>（</a:t>
            </a:r>
            <a:r>
              <a:rPr lang="en-US" altLang="zh-CN" sz="2800" b="1" dirty="0" smtClean="0">
                <a:latin typeface="Times New Roman" pitchFamily="18" charset="0"/>
              </a:rPr>
              <a:t>1</a:t>
            </a:r>
            <a:r>
              <a:rPr lang="zh-CN" altLang="en-US" sz="2800" b="1" dirty="0" smtClean="0">
                <a:latin typeface="Times New Roman" pitchFamily="18" charset="0"/>
              </a:rPr>
              <a:t>）</a:t>
            </a:r>
            <a:r>
              <a:rPr lang="zh-CN" altLang="en-US" sz="2800" dirty="0" smtClean="0"/>
              <a:t>熔丝</a:t>
            </a:r>
            <a:r>
              <a:rPr lang="en-US" altLang="zh-CN" sz="2800" dirty="0" smtClean="0"/>
              <a:t>(Fuse)</a:t>
            </a:r>
            <a:r>
              <a:rPr lang="zh-CN" altLang="en-US" sz="2800" dirty="0" smtClean="0"/>
              <a:t>和反熔丝编程技术</a:t>
            </a:r>
            <a:endParaRPr lang="zh-CN" altLang="en-US" sz="2800" b="1" dirty="0" smtClean="0">
              <a:latin typeface="Times New Roman" pitchFamily="18" charset="0"/>
            </a:endParaRPr>
          </a:p>
        </p:txBody>
      </p:sp>
    </p:spTree>
    <p:extLst>
      <p:ext uri="{BB962C8B-B14F-4D97-AF65-F5344CB8AC3E}">
        <p14:creationId xmlns:p14="http://schemas.microsoft.com/office/powerpoint/2010/main" val="34946883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9090">
                                            <p:txEl>
                                              <p:pRg st="0" end="0"/>
                                            </p:txEl>
                                          </p:spTgt>
                                        </p:tgtEl>
                                        <p:attrNameLst>
                                          <p:attrName>style.visibility</p:attrName>
                                        </p:attrNameLst>
                                      </p:cBhvr>
                                      <p:to>
                                        <p:strVal val="visible"/>
                                      </p:to>
                                    </p:set>
                                    <p:animEffect transition="in" filter="fade">
                                      <p:cBhvr>
                                        <p:cTn id="7" dur="500"/>
                                        <p:tgtEl>
                                          <p:spTgt spid="7290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9090">
                                            <p:txEl>
                                              <p:pRg st="1" end="1"/>
                                            </p:txEl>
                                          </p:spTgt>
                                        </p:tgtEl>
                                        <p:attrNameLst>
                                          <p:attrName>style.visibility</p:attrName>
                                        </p:attrNameLst>
                                      </p:cBhvr>
                                      <p:to>
                                        <p:strVal val="visible"/>
                                      </p:to>
                                    </p:set>
                                    <p:animEffect transition="in" filter="fade">
                                      <p:cBhvr>
                                        <p:cTn id="12" dur="500"/>
                                        <p:tgtEl>
                                          <p:spTgt spid="72909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090"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9090" name="Rectangle 2"/>
          <p:cNvSpPr>
            <a:spLocks noGrp="1" noChangeArrowheads="1"/>
          </p:cNvSpPr>
          <p:nvPr>
            <p:ph type="body" idx="1"/>
          </p:nvPr>
        </p:nvSpPr>
        <p:spPr>
          <a:xfrm>
            <a:off x="533400" y="1857364"/>
            <a:ext cx="8610600" cy="3124192"/>
          </a:xfrm>
        </p:spPr>
        <p:txBody>
          <a:bodyPr/>
          <a:lstStyle/>
          <a:p>
            <a:pPr eaLnBrk="1" hangingPunct="1">
              <a:lnSpc>
                <a:spcPct val="150000"/>
              </a:lnSpc>
              <a:buFont typeface="Wingdings" pitchFamily="2" charset="2"/>
              <a:buNone/>
            </a:pPr>
            <a:r>
              <a:rPr lang="zh-CN" altLang="en-US" sz="2400" dirty="0" smtClean="0"/>
              <a:t>        用逆熔丝作为开关元件</a:t>
            </a:r>
            <a:r>
              <a:rPr lang="en-US" altLang="zh-CN" sz="2400" dirty="0" smtClean="0"/>
              <a:t>,</a:t>
            </a:r>
            <a:r>
              <a:rPr lang="zh-CN" altLang="en-US" sz="2400" dirty="0" smtClean="0"/>
              <a:t>这些开关元件在</a:t>
            </a:r>
            <a:r>
              <a:rPr lang="zh-CN" altLang="en-US" sz="2400" dirty="0" smtClean="0">
                <a:solidFill>
                  <a:srgbClr val="FF0000"/>
                </a:solidFill>
              </a:rPr>
              <a:t>未编程</a:t>
            </a:r>
            <a:r>
              <a:rPr lang="zh-CN" altLang="en-US" sz="2400" dirty="0" smtClean="0"/>
              <a:t>时处于</a:t>
            </a:r>
            <a:endParaRPr lang="en-US" altLang="zh-CN" sz="2400" dirty="0" smtClean="0"/>
          </a:p>
          <a:p>
            <a:pPr eaLnBrk="1" hangingPunct="1">
              <a:lnSpc>
                <a:spcPct val="150000"/>
              </a:lnSpc>
              <a:buFont typeface="Wingdings" pitchFamily="2" charset="2"/>
              <a:buNone/>
            </a:pPr>
            <a:r>
              <a:rPr lang="en-US" altLang="zh-CN" sz="2400" dirty="0" smtClean="0">
                <a:solidFill>
                  <a:srgbClr val="FF0000"/>
                </a:solidFill>
              </a:rPr>
              <a:t>        </a:t>
            </a:r>
            <a:r>
              <a:rPr lang="zh-CN" altLang="en-US" sz="2400" dirty="0" smtClean="0">
                <a:solidFill>
                  <a:srgbClr val="FF0000"/>
                </a:solidFill>
              </a:rPr>
              <a:t>开路</a:t>
            </a:r>
            <a:r>
              <a:rPr lang="zh-CN" altLang="en-US" sz="2400" dirty="0" smtClean="0"/>
              <a:t>状态，</a:t>
            </a:r>
            <a:r>
              <a:rPr lang="zh-CN" altLang="en-US" sz="2400" dirty="0" smtClean="0">
                <a:solidFill>
                  <a:srgbClr val="FF0000"/>
                </a:solidFill>
              </a:rPr>
              <a:t>编程时</a:t>
            </a:r>
            <a:r>
              <a:rPr lang="zh-CN" altLang="en-US" sz="2400" dirty="0" smtClean="0"/>
              <a:t>，在需要连接处的逆熔丝开关元件</a:t>
            </a:r>
            <a:endParaRPr lang="en-US" altLang="zh-CN" sz="2400" dirty="0" smtClean="0"/>
          </a:p>
          <a:p>
            <a:pPr eaLnBrk="1" hangingPunct="1">
              <a:lnSpc>
                <a:spcPct val="150000"/>
              </a:lnSpc>
              <a:buFont typeface="Wingdings" pitchFamily="2" charset="2"/>
              <a:buNone/>
            </a:pPr>
            <a:r>
              <a:rPr lang="en-US" altLang="zh-CN" sz="2400" dirty="0" smtClean="0"/>
              <a:t>        </a:t>
            </a:r>
            <a:r>
              <a:rPr lang="zh-CN" altLang="en-US" sz="2400" dirty="0" smtClean="0"/>
              <a:t>两端 加上编程电压，逆熔丝将</a:t>
            </a:r>
            <a:r>
              <a:rPr lang="zh-CN" altLang="en-US" sz="2400" dirty="0" smtClean="0">
                <a:solidFill>
                  <a:srgbClr val="FF0000"/>
                </a:solidFill>
              </a:rPr>
              <a:t>由高阻抗变为低阻抗</a:t>
            </a:r>
            <a:r>
              <a:rPr lang="zh-CN" altLang="en-US" sz="2400" dirty="0" smtClean="0"/>
              <a:t>，</a:t>
            </a:r>
            <a:endParaRPr lang="en-US" altLang="zh-CN" sz="2400" dirty="0" smtClean="0"/>
          </a:p>
          <a:p>
            <a:pPr eaLnBrk="1" hangingPunct="1">
              <a:lnSpc>
                <a:spcPct val="150000"/>
              </a:lnSpc>
              <a:buFont typeface="Wingdings" pitchFamily="2" charset="2"/>
              <a:buNone/>
            </a:pPr>
            <a:r>
              <a:rPr lang="en-US" altLang="zh-CN" sz="2400" dirty="0" smtClean="0"/>
              <a:t>        </a:t>
            </a:r>
            <a:r>
              <a:rPr lang="zh-CN" altLang="en-US" sz="2400" dirty="0" smtClean="0"/>
              <a:t>实现两点间的</a:t>
            </a:r>
            <a:r>
              <a:rPr lang="zh-CN" altLang="en-US" sz="2400" dirty="0" smtClean="0">
                <a:solidFill>
                  <a:srgbClr val="FF0000"/>
                </a:solidFill>
              </a:rPr>
              <a:t>连接</a:t>
            </a:r>
            <a:r>
              <a:rPr lang="zh-CN" altLang="en-US" sz="2400" dirty="0" smtClean="0"/>
              <a:t>，编程后器件内的反熔丝模式决定</a:t>
            </a:r>
            <a:endParaRPr lang="en-US" altLang="zh-CN" sz="2400" dirty="0" smtClean="0"/>
          </a:p>
          <a:p>
            <a:pPr eaLnBrk="1" hangingPunct="1">
              <a:lnSpc>
                <a:spcPct val="150000"/>
              </a:lnSpc>
              <a:buFont typeface="Wingdings" pitchFamily="2" charset="2"/>
              <a:buNone/>
            </a:pPr>
            <a:r>
              <a:rPr lang="en-US" altLang="zh-CN" sz="2400" dirty="0" smtClean="0"/>
              <a:t>        </a:t>
            </a:r>
            <a:r>
              <a:rPr lang="zh-CN" altLang="en-US" sz="2400" dirty="0" smtClean="0"/>
              <a:t>了相应器件的逻辑功能。</a:t>
            </a:r>
          </a:p>
          <a:p>
            <a:pPr eaLnBrk="1" hangingPunct="1">
              <a:lnSpc>
                <a:spcPct val="105000"/>
              </a:lnSpc>
              <a:buFont typeface="Wingdings" pitchFamily="2" charset="2"/>
              <a:buNone/>
            </a:pPr>
            <a:r>
              <a:rPr lang="zh-CN" altLang="en-US" sz="2800" b="1" dirty="0" smtClean="0">
                <a:solidFill>
                  <a:schemeClr val="hlink"/>
                </a:solidFill>
              </a:rPr>
              <a:t>   </a:t>
            </a:r>
            <a:endParaRPr lang="zh-CN" altLang="en-US" sz="2800" dirty="0" smtClean="0"/>
          </a:p>
        </p:txBody>
      </p:sp>
      <p:sp>
        <p:nvSpPr>
          <p:cNvPr id="7" name="内容占位符 3"/>
          <p:cNvSpPr txBox="1">
            <a:spLocks/>
          </p:cNvSpPr>
          <p:nvPr/>
        </p:nvSpPr>
        <p:spPr>
          <a:xfrm>
            <a:off x="0" y="1071546"/>
            <a:ext cx="9144000" cy="714380"/>
          </a:xfrm>
          <a:prstGeom prst="rect">
            <a:avLst/>
          </a:prstGeom>
        </p:spPr>
        <p:txBody>
          <a:bodyPr/>
          <a:lstStyle/>
          <a:p>
            <a:pPr marL="742950" marR="0" lvl="1" indent="-285750" defTabSz="914400" rtl="0" eaLnBrk="0" fontAlgn="base" latinLnBrk="0" hangingPunct="0">
              <a:lnSpc>
                <a:spcPct val="110000"/>
              </a:lnSpc>
              <a:spcBef>
                <a:spcPct val="20000"/>
              </a:spcBef>
              <a:spcAft>
                <a:spcPct val="0"/>
              </a:spcAft>
              <a:buClrTx/>
              <a:buSzTx/>
              <a:buFont typeface="Wingdings" pitchFamily="2" charset="2"/>
              <a:buChar char="ü"/>
              <a:tabLst/>
              <a:defRPr/>
            </a:pPr>
            <a:r>
              <a:rPr kumimoji="1" lang="zh-CN" altLang="en-US" sz="2800" b="0" i="0" u="none" strike="noStrike" kern="0" cap="none" spc="0" normalizeH="0" baseline="0" noProof="0" dirty="0" smtClean="0">
                <a:ln>
                  <a:noFill/>
                </a:ln>
                <a:solidFill>
                  <a:schemeClr val="tx1"/>
                </a:solidFill>
                <a:effectLst/>
                <a:uLnTx/>
                <a:uFillTx/>
                <a:latin typeface="Times New Roman" pitchFamily="18" charset="0"/>
                <a:ea typeface="+mj-ea"/>
              </a:rPr>
              <a:t>反熔丝</a:t>
            </a:r>
            <a:r>
              <a:rPr kumimoji="1" lang="en-US" altLang="zh-CN" sz="2800" b="0" i="0" u="none" strike="noStrike" kern="0" cap="none" spc="0" normalizeH="0" baseline="0" noProof="0" dirty="0" smtClean="0">
                <a:ln>
                  <a:noFill/>
                </a:ln>
                <a:solidFill>
                  <a:schemeClr val="tx1"/>
                </a:solidFill>
                <a:effectLst/>
                <a:uLnTx/>
                <a:uFillTx/>
                <a:latin typeface="Times New Roman" pitchFamily="18" charset="0"/>
                <a:ea typeface="+mj-ea"/>
              </a:rPr>
              <a:t>(Anti-fuse)</a:t>
            </a:r>
            <a:r>
              <a:rPr kumimoji="1" lang="zh-CN" altLang="en-US" sz="2800" b="0" i="0" u="none" strike="noStrike" kern="0" cap="none" spc="0" normalizeH="0" baseline="0" noProof="0" dirty="0" smtClean="0">
                <a:ln>
                  <a:noFill/>
                </a:ln>
                <a:solidFill>
                  <a:schemeClr val="tx1"/>
                </a:solidFill>
                <a:effectLst/>
                <a:uLnTx/>
                <a:uFillTx/>
                <a:latin typeface="Times New Roman" pitchFamily="18" charset="0"/>
                <a:ea typeface="+mj-ea"/>
              </a:rPr>
              <a:t>编程技术</a:t>
            </a:r>
            <a:endParaRPr kumimoji="1" lang="en-US" altLang="zh-CN" sz="2800" b="0" i="0" u="none" strike="noStrike" kern="0" cap="none" spc="0" normalizeH="0" baseline="0" noProof="0" dirty="0" smtClean="0">
              <a:ln>
                <a:noFill/>
              </a:ln>
              <a:solidFill>
                <a:schemeClr val="tx1"/>
              </a:solidFill>
              <a:effectLst/>
              <a:uLnTx/>
              <a:uFillTx/>
              <a:latin typeface="Times New Roman" pitchFamily="18" charset="0"/>
              <a:ea typeface="+mj-ea"/>
            </a:endParaRPr>
          </a:p>
          <a:p>
            <a:pPr marL="742950" marR="0" lvl="1" indent="-285750" algn="ctr" defTabSz="914400" rtl="0" eaLnBrk="0" fontAlgn="base" latinLnBrk="0" hangingPunct="0">
              <a:lnSpc>
                <a:spcPct val="110000"/>
              </a:lnSpc>
              <a:spcBef>
                <a:spcPct val="20000"/>
              </a:spcBef>
              <a:spcAft>
                <a:spcPct val="0"/>
              </a:spcAft>
              <a:buClrTx/>
              <a:buSzTx/>
              <a:buFontTx/>
              <a:buNone/>
              <a:tabLst/>
              <a:defRPr/>
            </a:pPr>
            <a:r>
              <a:rPr kumimoji="1" lang="zh-CN" altLang="en-US" sz="2400" b="0" i="0" u="none" strike="noStrike" kern="0" cap="none" spc="0" normalizeH="0" baseline="0" noProof="0" dirty="0" smtClean="0">
                <a:ln>
                  <a:noFill/>
                </a:ln>
                <a:solidFill>
                  <a:schemeClr val="tx1"/>
                </a:solidFill>
                <a:effectLst/>
                <a:uLnTx/>
                <a:uFillTx/>
                <a:latin typeface="Times New Roman" pitchFamily="18" charset="0"/>
                <a:ea typeface="+mj-ea"/>
              </a:rPr>
              <a:t>   </a:t>
            </a:r>
            <a:endParaRPr kumimoji="1" lang="en-US" altLang="zh-CN" sz="1000" b="0" i="0" u="none" strike="noStrike" kern="0" cap="none" spc="0" normalizeH="0" baseline="0" noProof="0" dirty="0" smtClean="0">
              <a:ln>
                <a:noFill/>
              </a:ln>
              <a:solidFill>
                <a:schemeClr val="tx1"/>
              </a:solidFill>
              <a:effectLst/>
              <a:uLnTx/>
              <a:uFillTx/>
              <a:latin typeface="Times New Roman" pitchFamily="18" charset="0"/>
              <a:ea typeface="+mj-ea"/>
            </a:endParaRPr>
          </a:p>
          <a:p>
            <a:pPr marL="742950" marR="0" lvl="1" indent="-285750" algn="ctr" defTabSz="914400" rtl="0" eaLnBrk="0" fontAlgn="base" latinLnBrk="0" hangingPunct="0">
              <a:lnSpc>
                <a:spcPct val="110000"/>
              </a:lnSpc>
              <a:spcBef>
                <a:spcPct val="20000"/>
              </a:spcBef>
              <a:spcAft>
                <a:spcPct val="0"/>
              </a:spcAft>
              <a:buClrTx/>
              <a:buSzTx/>
              <a:buFontTx/>
              <a:buNone/>
              <a:tabLst/>
              <a:defRPr/>
            </a:pPr>
            <a:endParaRPr kumimoji="1" lang="en-US" altLang="zh-CN" sz="2800" b="0" i="0" u="none" strike="noStrike" kern="0" cap="none" spc="0" normalizeH="0" baseline="0" noProof="0" dirty="0" smtClean="0">
              <a:ln>
                <a:noFill/>
              </a:ln>
              <a:solidFill>
                <a:schemeClr val="tx1"/>
              </a:solidFill>
              <a:effectLst/>
              <a:uLnTx/>
              <a:uFillTx/>
              <a:latin typeface="Times New Roman" pitchFamily="18" charset="0"/>
              <a:ea typeface="+mj-ea"/>
            </a:endParaRPr>
          </a:p>
        </p:txBody>
      </p:sp>
    </p:spTree>
    <p:extLst>
      <p:ext uri="{BB962C8B-B14F-4D97-AF65-F5344CB8AC3E}">
        <p14:creationId xmlns:p14="http://schemas.microsoft.com/office/powerpoint/2010/main" val="6850702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9090">
                                            <p:txEl>
                                              <p:pRg st="0" end="0"/>
                                            </p:txEl>
                                          </p:spTgt>
                                        </p:tgtEl>
                                        <p:attrNameLst>
                                          <p:attrName>style.visibility</p:attrName>
                                        </p:attrNameLst>
                                      </p:cBhvr>
                                      <p:to>
                                        <p:strVal val="visible"/>
                                      </p:to>
                                    </p:set>
                                    <p:animEffect transition="in" filter="fade">
                                      <p:cBhvr>
                                        <p:cTn id="7" dur="500"/>
                                        <p:tgtEl>
                                          <p:spTgt spid="7290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9090">
                                            <p:txEl>
                                              <p:pRg st="1" end="1"/>
                                            </p:txEl>
                                          </p:spTgt>
                                        </p:tgtEl>
                                        <p:attrNameLst>
                                          <p:attrName>style.visibility</p:attrName>
                                        </p:attrNameLst>
                                      </p:cBhvr>
                                      <p:to>
                                        <p:strVal val="visible"/>
                                      </p:to>
                                    </p:set>
                                    <p:animEffect transition="in" filter="fade">
                                      <p:cBhvr>
                                        <p:cTn id="12" dur="500"/>
                                        <p:tgtEl>
                                          <p:spTgt spid="7290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29090">
                                            <p:txEl>
                                              <p:pRg st="2" end="2"/>
                                            </p:txEl>
                                          </p:spTgt>
                                        </p:tgtEl>
                                        <p:attrNameLst>
                                          <p:attrName>style.visibility</p:attrName>
                                        </p:attrNameLst>
                                      </p:cBhvr>
                                      <p:to>
                                        <p:strVal val="visible"/>
                                      </p:to>
                                    </p:set>
                                    <p:animEffect transition="in" filter="fade">
                                      <p:cBhvr>
                                        <p:cTn id="17" dur="500"/>
                                        <p:tgtEl>
                                          <p:spTgt spid="7290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29090">
                                            <p:txEl>
                                              <p:pRg st="3" end="3"/>
                                            </p:txEl>
                                          </p:spTgt>
                                        </p:tgtEl>
                                        <p:attrNameLst>
                                          <p:attrName>style.visibility</p:attrName>
                                        </p:attrNameLst>
                                      </p:cBhvr>
                                      <p:to>
                                        <p:strVal val="visible"/>
                                      </p:to>
                                    </p:set>
                                    <p:animEffect transition="in" filter="fade">
                                      <p:cBhvr>
                                        <p:cTn id="22" dur="500"/>
                                        <p:tgtEl>
                                          <p:spTgt spid="72909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29090">
                                            <p:txEl>
                                              <p:pRg st="4" end="4"/>
                                            </p:txEl>
                                          </p:spTgt>
                                        </p:tgtEl>
                                        <p:attrNameLst>
                                          <p:attrName>style.visibility</p:attrName>
                                        </p:attrNameLst>
                                      </p:cBhvr>
                                      <p:to>
                                        <p:strVal val="visible"/>
                                      </p:to>
                                    </p:set>
                                    <p:animEffect transition="in" filter="fade">
                                      <p:cBhvr>
                                        <p:cTn id="27" dur="500"/>
                                        <p:tgtEl>
                                          <p:spTgt spid="72909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29090">
                                            <p:txEl>
                                              <p:pRg st="5" end="5"/>
                                            </p:txEl>
                                          </p:spTgt>
                                        </p:tgtEl>
                                        <p:attrNameLst>
                                          <p:attrName>style.visibility</p:attrName>
                                        </p:attrNameLst>
                                      </p:cBhvr>
                                      <p:to>
                                        <p:strVal val="visible"/>
                                      </p:to>
                                    </p:set>
                                    <p:animEffect transition="in" filter="fade">
                                      <p:cBhvr>
                                        <p:cTn id="32" dur="500"/>
                                        <p:tgtEl>
                                          <p:spTgt spid="72909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090"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714348" y="714356"/>
            <a:ext cx="7793038" cy="555607"/>
          </a:xfrm>
        </p:spPr>
        <p:txBody>
          <a:bodyPr/>
          <a:lstStyle/>
          <a:p>
            <a:pPr eaLnBrk="1" hangingPunct="1"/>
            <a:r>
              <a:rPr lang="zh-CN" altLang="en-US" sz="2500" b="1" dirty="0" smtClean="0">
                <a:solidFill>
                  <a:srgbClr val="FF0066"/>
                </a:solidFill>
                <a:ea typeface="黑体" pitchFamily="49" charset="-122"/>
              </a:rPr>
              <a:t>熔丝结构</a:t>
            </a:r>
          </a:p>
        </p:txBody>
      </p:sp>
      <p:graphicFrame>
        <p:nvGraphicFramePr>
          <p:cNvPr id="730115" name="Object 3"/>
          <p:cNvGraphicFramePr>
            <a:graphicFrameLocks noGrp="1" noChangeAspect="1"/>
          </p:cNvGraphicFramePr>
          <p:nvPr>
            <p:ph type="body" idx="1"/>
          </p:nvPr>
        </p:nvGraphicFramePr>
        <p:xfrm>
          <a:off x="2071670" y="1357298"/>
          <a:ext cx="5026025" cy="4603750"/>
        </p:xfrm>
        <a:graphic>
          <a:graphicData uri="http://schemas.openxmlformats.org/presentationml/2006/ole">
            <mc:AlternateContent xmlns:mc="http://schemas.openxmlformats.org/markup-compatibility/2006">
              <mc:Choice xmlns:v="urn:schemas-microsoft-com:vml" Requires="v">
                <p:oleObj spid="_x0000_s87043" name="Visio" r:id="rId3" imgW="3197733" imgH="2928747" progId="Visio.Drawing.11">
                  <p:embed/>
                </p:oleObj>
              </mc:Choice>
              <mc:Fallback>
                <p:oleObj name="Visio" r:id="rId3" imgW="3197733" imgH="292874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1670" y="1357298"/>
                        <a:ext cx="5026025" cy="4603750"/>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58296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730115"/>
                                        </p:tgtEl>
                                        <p:attrNameLst>
                                          <p:attrName>style.visibility</p:attrName>
                                        </p:attrNameLst>
                                      </p:cBhvr>
                                      <p:to>
                                        <p:strVal val="visible"/>
                                      </p:to>
                                    </p:set>
                                    <p:animEffect transition="in" filter="barn(outHorizontal)">
                                      <p:cBhvr>
                                        <p:cTn id="7" dur="500"/>
                                        <p:tgtEl>
                                          <p:spTgt spid="730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3000364" y="785794"/>
            <a:ext cx="3429000" cy="534988"/>
          </a:xfrm>
        </p:spPr>
        <p:txBody>
          <a:bodyPr/>
          <a:lstStyle/>
          <a:p>
            <a:pPr eaLnBrk="1" hangingPunct="1"/>
            <a:r>
              <a:rPr lang="zh-CN" altLang="en-US" sz="2500" b="1" dirty="0" smtClean="0">
                <a:solidFill>
                  <a:srgbClr val="FF0066"/>
                </a:solidFill>
                <a:ea typeface="黑体" pitchFamily="49" charset="-122"/>
              </a:rPr>
              <a:t>反熔丝结构</a:t>
            </a:r>
          </a:p>
        </p:txBody>
      </p:sp>
      <p:graphicFrame>
        <p:nvGraphicFramePr>
          <p:cNvPr id="731139" name="Object 3"/>
          <p:cNvGraphicFramePr>
            <a:graphicFrameLocks noGrp="1" noChangeAspect="1"/>
          </p:cNvGraphicFramePr>
          <p:nvPr>
            <p:ph type="body" idx="1"/>
          </p:nvPr>
        </p:nvGraphicFramePr>
        <p:xfrm>
          <a:off x="500034" y="1785926"/>
          <a:ext cx="8188325" cy="2303463"/>
        </p:xfrm>
        <a:graphic>
          <a:graphicData uri="http://schemas.openxmlformats.org/presentationml/2006/ole">
            <mc:AlternateContent xmlns:mc="http://schemas.openxmlformats.org/markup-compatibility/2006">
              <mc:Choice xmlns:v="urn:schemas-microsoft-com:vml" Requires="v">
                <p:oleObj spid="_x0000_s88067" name="Visio" r:id="rId3" imgW="4192524" imgH="1179957" progId="Visio.Drawing.11">
                  <p:embed/>
                </p:oleObj>
              </mc:Choice>
              <mc:Fallback>
                <p:oleObj name="Visio" r:id="rId3" imgW="4192524" imgH="117995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34" y="1785926"/>
                        <a:ext cx="8188325" cy="2303463"/>
                      </a:xfrm>
                      <a:prstGeom prst="rect">
                        <a:avLst/>
                      </a:prstGeom>
                      <a:solidFill>
                        <a:srgbClr val="0000FF"/>
                      </a:solidFill>
                    </p:spPr>
                  </p:pic>
                </p:oleObj>
              </mc:Fallback>
            </mc:AlternateContent>
          </a:graphicData>
        </a:graphic>
      </p:graphicFrame>
      <p:sp>
        <p:nvSpPr>
          <p:cNvPr id="731141" name="Rectangle 5"/>
          <p:cNvSpPr>
            <a:spLocks noChangeArrowheads="1"/>
          </p:cNvSpPr>
          <p:nvPr/>
        </p:nvSpPr>
        <p:spPr bwMode="auto">
          <a:xfrm>
            <a:off x="571472" y="4643446"/>
            <a:ext cx="8286808" cy="830997"/>
          </a:xfrm>
          <a:prstGeom prst="rect">
            <a:avLst/>
          </a:prstGeom>
          <a:noFill/>
          <a:ln w="9525">
            <a:noFill/>
            <a:miter lim="800000"/>
            <a:headEnd/>
            <a:tailEnd/>
          </a:ln>
        </p:spPr>
        <p:txBody>
          <a:bodyPr wrap="square">
            <a:spAutoFit/>
          </a:bodyPr>
          <a:lstStyle/>
          <a:p>
            <a:pPr lvl="1">
              <a:lnSpc>
                <a:spcPct val="90000"/>
              </a:lnSpc>
              <a:spcBef>
                <a:spcPct val="20000"/>
              </a:spcBef>
              <a:buClr>
                <a:schemeClr val="hlink"/>
              </a:buClr>
              <a:buSzPct val="55000"/>
              <a:buFont typeface="Wingdings" pitchFamily="2" charset="2"/>
              <a:buChar char="n"/>
            </a:pPr>
            <a:r>
              <a:rPr kumimoji="1" lang="zh-CN" altLang="en-US" sz="2400" dirty="0">
                <a:solidFill>
                  <a:srgbClr val="000000"/>
                </a:solidFill>
                <a:latin typeface="Tahoma" pitchFamily="34" charset="0"/>
                <a:ea typeface="宋体" pitchFamily="2" charset="-122"/>
              </a:rPr>
              <a:t>体积小，集成度高，速度高，易加密，抗干扰，耐高温</a:t>
            </a:r>
          </a:p>
          <a:p>
            <a:pPr lvl="1">
              <a:lnSpc>
                <a:spcPct val="90000"/>
              </a:lnSpc>
              <a:spcBef>
                <a:spcPct val="20000"/>
              </a:spcBef>
              <a:buClr>
                <a:schemeClr val="hlink"/>
              </a:buClr>
              <a:buSzPct val="55000"/>
              <a:buFont typeface="Wingdings" pitchFamily="2" charset="2"/>
              <a:buChar char="n"/>
            </a:pPr>
            <a:r>
              <a:rPr kumimoji="1" lang="zh-CN" altLang="en-US" sz="2400" dirty="0">
                <a:solidFill>
                  <a:srgbClr val="000000"/>
                </a:solidFill>
                <a:latin typeface="Tahoma" pitchFamily="34" charset="0"/>
                <a:ea typeface="宋体" pitchFamily="2" charset="-122"/>
              </a:rPr>
              <a:t>只能一次编程，在设计初期阶段不灵活</a:t>
            </a:r>
          </a:p>
        </p:txBody>
      </p:sp>
    </p:spTree>
    <p:extLst>
      <p:ext uri="{BB962C8B-B14F-4D97-AF65-F5344CB8AC3E}">
        <p14:creationId xmlns:p14="http://schemas.microsoft.com/office/powerpoint/2010/main" val="24234348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31139"/>
                                        </p:tgtEl>
                                        <p:attrNameLst>
                                          <p:attrName>style.visibility</p:attrName>
                                        </p:attrNameLst>
                                      </p:cBhvr>
                                      <p:to>
                                        <p:strVal val="visible"/>
                                      </p:to>
                                    </p:set>
                                    <p:anim calcmode="lin" valueType="num">
                                      <p:cBhvr additive="base">
                                        <p:cTn id="7" dur="500" fill="hold"/>
                                        <p:tgtEl>
                                          <p:spTgt spid="731139"/>
                                        </p:tgtEl>
                                        <p:attrNameLst>
                                          <p:attrName>ppt_x</p:attrName>
                                        </p:attrNameLst>
                                      </p:cBhvr>
                                      <p:tavLst>
                                        <p:tav tm="0">
                                          <p:val>
                                            <p:strVal val="#ppt_x"/>
                                          </p:val>
                                        </p:tav>
                                        <p:tav tm="100000">
                                          <p:val>
                                            <p:strVal val="#ppt_x"/>
                                          </p:val>
                                        </p:tav>
                                      </p:tavLst>
                                    </p:anim>
                                    <p:anim calcmode="lin" valueType="num">
                                      <p:cBhvr additive="base">
                                        <p:cTn id="8" dur="500" fill="hold"/>
                                        <p:tgtEl>
                                          <p:spTgt spid="7311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31141"/>
                                        </p:tgtEl>
                                        <p:attrNameLst>
                                          <p:attrName>style.visibility</p:attrName>
                                        </p:attrNameLst>
                                      </p:cBhvr>
                                      <p:to>
                                        <p:strVal val="visible"/>
                                      </p:to>
                                    </p:set>
                                    <p:anim calcmode="lin" valueType="num">
                                      <p:cBhvr additive="base">
                                        <p:cTn id="13" dur="500" fill="hold"/>
                                        <p:tgtEl>
                                          <p:spTgt spid="731141"/>
                                        </p:tgtEl>
                                        <p:attrNameLst>
                                          <p:attrName>ppt_x</p:attrName>
                                        </p:attrNameLst>
                                      </p:cBhvr>
                                      <p:tavLst>
                                        <p:tav tm="0">
                                          <p:val>
                                            <p:strVal val="#ppt_x"/>
                                          </p:val>
                                        </p:tav>
                                        <p:tav tm="100000">
                                          <p:val>
                                            <p:strVal val="#ppt_x"/>
                                          </p:val>
                                        </p:tav>
                                      </p:tavLst>
                                    </p:anim>
                                    <p:anim calcmode="lin" valueType="num">
                                      <p:cBhvr additive="base">
                                        <p:cTn id="14" dur="500" fill="hold"/>
                                        <p:tgtEl>
                                          <p:spTgt spid="731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1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2163" name="Object 3"/>
          <p:cNvGraphicFramePr>
            <a:graphicFrameLocks noChangeAspect="1"/>
          </p:cNvGraphicFramePr>
          <p:nvPr/>
        </p:nvGraphicFramePr>
        <p:xfrm>
          <a:off x="1222375" y="3484563"/>
          <a:ext cx="2952750" cy="1303337"/>
        </p:xfrm>
        <a:graphic>
          <a:graphicData uri="http://schemas.openxmlformats.org/presentationml/2006/ole">
            <mc:AlternateContent xmlns:mc="http://schemas.openxmlformats.org/markup-compatibility/2006">
              <mc:Choice xmlns:v="urn:schemas-microsoft-com:vml" Requires="v">
                <p:oleObj spid="_x0000_s89094" name="图片" r:id="rId3" imgW="1257480" imgH="485640" progId="Word.Picture.8">
                  <p:embed/>
                </p:oleObj>
              </mc:Choice>
              <mc:Fallback>
                <p:oleObj name="图片" r:id="rId3" imgW="1257480" imgH="48564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375" y="3484563"/>
                        <a:ext cx="2952750" cy="1303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2164" name="Object 4"/>
          <p:cNvGraphicFramePr>
            <a:graphicFrameLocks noChangeAspect="1"/>
          </p:cNvGraphicFramePr>
          <p:nvPr/>
        </p:nvGraphicFramePr>
        <p:xfrm>
          <a:off x="4183063" y="3336925"/>
          <a:ext cx="4232275" cy="1604963"/>
        </p:xfrm>
        <a:graphic>
          <a:graphicData uri="http://schemas.openxmlformats.org/presentationml/2006/ole">
            <mc:AlternateContent xmlns:mc="http://schemas.openxmlformats.org/markup-compatibility/2006">
              <mc:Choice xmlns:v="urn:schemas-microsoft-com:vml" Requires="v">
                <p:oleObj spid="_x0000_s89095" name="图片" r:id="rId5" imgW="2581200" imgH="981000" progId="Word.Picture.8">
                  <p:embed/>
                </p:oleObj>
              </mc:Choice>
              <mc:Fallback>
                <p:oleObj name="图片" r:id="rId5" imgW="2581200" imgH="981000"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063" y="3336925"/>
                        <a:ext cx="4232275" cy="160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2" name="Rectangle 5"/>
          <p:cNvSpPr>
            <a:spLocks noChangeArrowheads="1"/>
          </p:cNvSpPr>
          <p:nvPr/>
        </p:nvSpPr>
        <p:spPr bwMode="auto">
          <a:xfrm>
            <a:off x="4348163" y="2620963"/>
            <a:ext cx="374650" cy="244475"/>
          </a:xfrm>
          <a:prstGeom prst="rect">
            <a:avLst/>
          </a:prstGeom>
          <a:noFill/>
          <a:ln w="9525">
            <a:noFill/>
            <a:miter lim="800000"/>
            <a:headEnd/>
            <a:tailEnd/>
          </a:ln>
        </p:spPr>
        <p:txBody>
          <a:bodyPr wrap="none" anchor="ctr">
            <a:spAutoFit/>
          </a:bodyPr>
          <a:lstStyle/>
          <a:p>
            <a:pPr algn="ctr"/>
            <a:r>
              <a:rPr kumimoji="1" lang="zh-CN" altLang="en-US" sz="1000">
                <a:latin typeface="Times New Roman" pitchFamily="18" charset="0"/>
                <a:ea typeface="华康简宋" charset="-122"/>
              </a:rPr>
              <a:t>      </a:t>
            </a:r>
            <a:endParaRPr kumimoji="1" lang="zh-CN" altLang="en-US" sz="2400">
              <a:latin typeface="Times New Roman" pitchFamily="18" charset="0"/>
              <a:ea typeface="宋体" pitchFamily="2" charset="-122"/>
            </a:endParaRPr>
          </a:p>
        </p:txBody>
      </p:sp>
      <p:sp>
        <p:nvSpPr>
          <p:cNvPr id="732166" name="Rectangle 6"/>
          <p:cNvSpPr>
            <a:spLocks noChangeArrowheads="1"/>
          </p:cNvSpPr>
          <p:nvPr/>
        </p:nvSpPr>
        <p:spPr bwMode="auto">
          <a:xfrm>
            <a:off x="1006475" y="2836863"/>
            <a:ext cx="2325688" cy="457200"/>
          </a:xfrm>
          <a:prstGeom prst="rect">
            <a:avLst/>
          </a:prstGeom>
          <a:noFill/>
          <a:ln w="9525">
            <a:noFill/>
            <a:miter lim="800000"/>
            <a:headEnd/>
            <a:tailEnd/>
          </a:ln>
        </p:spPr>
        <p:txBody>
          <a:bodyPr wrap="none">
            <a:spAutoFit/>
          </a:bodyPr>
          <a:lstStyle/>
          <a:p>
            <a:r>
              <a:rPr kumimoji="1" lang="en-US" altLang="zh-CN" sz="2400" b="1">
                <a:solidFill>
                  <a:srgbClr val="000066"/>
                </a:solidFill>
                <a:latin typeface="Times New Roman" pitchFamily="18" charset="0"/>
                <a:ea typeface="楷体_GB2312" pitchFamily="49" charset="-122"/>
              </a:rPr>
              <a:t>PLD</a:t>
            </a:r>
            <a:r>
              <a:rPr kumimoji="1" lang="zh-CN" altLang="en-US" sz="2400" b="1">
                <a:solidFill>
                  <a:srgbClr val="000066"/>
                </a:solidFill>
                <a:latin typeface="楷体_GB2312" pitchFamily="49" charset="-122"/>
                <a:ea typeface="楷体_GB2312" pitchFamily="49" charset="-122"/>
              </a:rPr>
              <a:t>表示的与门</a:t>
            </a:r>
          </a:p>
        </p:txBody>
      </p:sp>
      <p:sp>
        <p:nvSpPr>
          <p:cNvPr id="732167" name="Rectangle 7"/>
          <p:cNvSpPr>
            <a:spLocks noChangeArrowheads="1"/>
          </p:cNvSpPr>
          <p:nvPr/>
        </p:nvSpPr>
        <p:spPr bwMode="auto">
          <a:xfrm>
            <a:off x="4391025" y="2740025"/>
            <a:ext cx="3248025" cy="457200"/>
          </a:xfrm>
          <a:prstGeom prst="rect">
            <a:avLst/>
          </a:prstGeom>
          <a:noFill/>
          <a:ln w="9525">
            <a:noFill/>
            <a:miter lim="800000"/>
            <a:headEnd/>
            <a:tailEnd/>
          </a:ln>
        </p:spPr>
        <p:txBody>
          <a:bodyPr wrap="none">
            <a:spAutoFit/>
          </a:bodyPr>
          <a:lstStyle/>
          <a:p>
            <a:r>
              <a:rPr kumimoji="1" lang="zh-CN" altLang="en-US" sz="2400" b="1">
                <a:solidFill>
                  <a:srgbClr val="000066"/>
                </a:solidFill>
                <a:latin typeface="楷体_GB2312" pitchFamily="49" charset="-122"/>
                <a:ea typeface="楷体_GB2312" pitchFamily="49" charset="-122"/>
              </a:rPr>
              <a:t>熔丝工艺的与门原理图</a:t>
            </a:r>
          </a:p>
        </p:txBody>
      </p:sp>
      <p:sp>
        <p:nvSpPr>
          <p:cNvPr id="732168" name="Rectangle 8"/>
          <p:cNvSpPr>
            <a:spLocks noChangeArrowheads="1"/>
          </p:cNvSpPr>
          <p:nvPr/>
        </p:nvSpPr>
        <p:spPr bwMode="auto">
          <a:xfrm>
            <a:off x="3635375" y="5516563"/>
            <a:ext cx="3097213" cy="519112"/>
          </a:xfrm>
          <a:prstGeom prst="rect">
            <a:avLst/>
          </a:prstGeom>
          <a:noFill/>
          <a:ln w="9525">
            <a:noFill/>
            <a:miter lim="800000"/>
            <a:headEnd/>
            <a:tailEnd/>
          </a:ln>
        </p:spPr>
        <p:txBody>
          <a:bodyPr>
            <a:spAutoFit/>
          </a:bodyPr>
          <a:lstStyle/>
          <a:p>
            <a:r>
              <a:rPr kumimoji="1" lang="en-US" altLang="zh-CN" sz="2800" b="1" i="1">
                <a:solidFill>
                  <a:srgbClr val="000066"/>
                </a:solidFill>
                <a:latin typeface="Times New Roman" pitchFamily="18" charset="0"/>
                <a:ea typeface="宋体" pitchFamily="2" charset="-122"/>
              </a:rPr>
              <a:t>L=A•B•C</a:t>
            </a:r>
          </a:p>
        </p:txBody>
      </p:sp>
      <p:graphicFrame>
        <p:nvGraphicFramePr>
          <p:cNvPr id="732169" name="Object 9"/>
          <p:cNvGraphicFramePr>
            <a:graphicFrameLocks noChangeAspect="1"/>
          </p:cNvGraphicFramePr>
          <p:nvPr/>
        </p:nvGraphicFramePr>
        <p:xfrm>
          <a:off x="971550" y="2636838"/>
          <a:ext cx="3168650" cy="2743200"/>
        </p:xfrm>
        <a:graphic>
          <a:graphicData uri="http://schemas.openxmlformats.org/presentationml/2006/ole">
            <mc:AlternateContent xmlns:mc="http://schemas.openxmlformats.org/markup-compatibility/2006">
              <mc:Choice xmlns:v="urn:schemas-microsoft-com:vml" Requires="v">
                <p:oleObj spid="_x0000_s89096" name="图片" r:id="rId7" imgW="2743200" imgH="1828800" progId="Word.Picture.8">
                  <p:embed/>
                </p:oleObj>
              </mc:Choice>
              <mc:Fallback>
                <p:oleObj name="图片" r:id="rId7" imgW="2743200" imgH="1828800" progId="Word.Pictur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2636838"/>
                        <a:ext cx="3168650" cy="2743200"/>
                      </a:xfrm>
                      <a:prstGeom prst="rect">
                        <a:avLst/>
                      </a:prstGeom>
                      <a:noFill/>
                      <a:ln w="19050">
                        <a:solidFill>
                          <a:srgbClr val="FF33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2170" name="Object 10"/>
          <p:cNvGraphicFramePr>
            <a:graphicFrameLocks noChangeAspect="1"/>
          </p:cNvGraphicFramePr>
          <p:nvPr/>
        </p:nvGraphicFramePr>
        <p:xfrm>
          <a:off x="4284663" y="2636838"/>
          <a:ext cx="4103687" cy="2736850"/>
        </p:xfrm>
        <a:graphic>
          <a:graphicData uri="http://schemas.openxmlformats.org/presentationml/2006/ole">
            <mc:AlternateContent xmlns:mc="http://schemas.openxmlformats.org/markup-compatibility/2006">
              <mc:Choice xmlns:v="urn:schemas-microsoft-com:vml" Requires="v">
                <p:oleObj spid="_x0000_s89097" name="图片" r:id="rId9" imgW="2743200" imgH="1828800" progId="Word.Picture.8">
                  <p:embed/>
                </p:oleObj>
              </mc:Choice>
              <mc:Fallback>
                <p:oleObj name="图片" r:id="rId9" imgW="2743200" imgH="1828800" progId="Word.Pictur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4663" y="2636838"/>
                        <a:ext cx="4103687" cy="2736850"/>
                      </a:xfrm>
                      <a:prstGeom prst="rect">
                        <a:avLst/>
                      </a:prstGeom>
                      <a:noFill/>
                      <a:ln w="19050">
                        <a:solidFill>
                          <a:srgbClr val="FF33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567473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32166"/>
                                        </p:tgtEl>
                                        <p:attrNameLst>
                                          <p:attrName>style.visibility</p:attrName>
                                        </p:attrNameLst>
                                      </p:cBhvr>
                                      <p:to>
                                        <p:strVal val="visible"/>
                                      </p:to>
                                    </p:set>
                                    <p:animEffect transition="in" filter="strips(downRight)">
                                      <p:cBhvr>
                                        <p:cTn id="7" dur="500"/>
                                        <p:tgtEl>
                                          <p:spTgt spid="73216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32169"/>
                                        </p:tgtEl>
                                        <p:attrNameLst>
                                          <p:attrName>style.visibility</p:attrName>
                                        </p:attrNameLst>
                                      </p:cBhvr>
                                      <p:to>
                                        <p:strVal val="visible"/>
                                      </p:to>
                                    </p:set>
                                    <p:animEffect transition="in" filter="box(in)">
                                      <p:cBhvr>
                                        <p:cTn id="12" dur="500"/>
                                        <p:tgtEl>
                                          <p:spTgt spid="73216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32163"/>
                                        </p:tgtEl>
                                        <p:attrNameLst>
                                          <p:attrName>style.visibility</p:attrName>
                                        </p:attrNameLst>
                                      </p:cBhvr>
                                      <p:to>
                                        <p:strVal val="visible"/>
                                      </p:to>
                                    </p:set>
                                    <p:animEffect transition="in" filter="wipe(left)">
                                      <p:cBhvr>
                                        <p:cTn id="17" dur="500"/>
                                        <p:tgtEl>
                                          <p:spTgt spid="73216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732167"/>
                                        </p:tgtEl>
                                        <p:attrNameLst>
                                          <p:attrName>style.visibility</p:attrName>
                                        </p:attrNameLst>
                                      </p:cBhvr>
                                      <p:to>
                                        <p:strVal val="visible"/>
                                      </p:to>
                                    </p:set>
                                    <p:animEffect transition="in" filter="strips(downRight)">
                                      <p:cBhvr>
                                        <p:cTn id="22" dur="500"/>
                                        <p:tgtEl>
                                          <p:spTgt spid="73216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732170"/>
                                        </p:tgtEl>
                                        <p:attrNameLst>
                                          <p:attrName>style.visibility</p:attrName>
                                        </p:attrNameLst>
                                      </p:cBhvr>
                                      <p:to>
                                        <p:strVal val="visible"/>
                                      </p:to>
                                    </p:set>
                                    <p:animEffect transition="in" filter="box(in)">
                                      <p:cBhvr>
                                        <p:cTn id="27" dur="500"/>
                                        <p:tgtEl>
                                          <p:spTgt spid="73217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732164"/>
                                        </p:tgtEl>
                                        <p:attrNameLst>
                                          <p:attrName>style.visibility</p:attrName>
                                        </p:attrNameLst>
                                      </p:cBhvr>
                                      <p:to>
                                        <p:strVal val="visible"/>
                                      </p:to>
                                    </p:set>
                                    <p:animEffect transition="in" filter="wipe(up)">
                                      <p:cBhvr>
                                        <p:cTn id="32" dur="500"/>
                                        <p:tgtEl>
                                          <p:spTgt spid="732164"/>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732168"/>
                                        </p:tgtEl>
                                        <p:attrNameLst>
                                          <p:attrName>style.visibility</p:attrName>
                                        </p:attrNameLst>
                                      </p:cBhvr>
                                      <p:to>
                                        <p:strVal val="visible"/>
                                      </p:to>
                                    </p:set>
                                    <p:animEffect transition="in" filter="strips(downRight)">
                                      <p:cBhvr>
                                        <p:cTn id="37" dur="500"/>
                                        <p:tgtEl>
                                          <p:spTgt spid="732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166" grpId="0"/>
      <p:bldP spid="732167" grpId="0"/>
      <p:bldP spid="732168"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932363" y="1700213"/>
            <a:ext cx="3781425" cy="3241675"/>
            <a:chOff x="3220" y="657"/>
            <a:chExt cx="2382" cy="2042"/>
          </a:xfrm>
        </p:grpSpPr>
        <p:sp>
          <p:nvSpPr>
            <p:cNvPr id="73922" name="AutoShape 3"/>
            <p:cNvSpPr>
              <a:spLocks noChangeArrowheads="1"/>
            </p:cNvSpPr>
            <p:nvPr/>
          </p:nvSpPr>
          <p:spPr bwMode="auto">
            <a:xfrm>
              <a:off x="3220" y="686"/>
              <a:ext cx="2382" cy="2013"/>
            </a:xfrm>
            <a:prstGeom prst="roundRect">
              <a:avLst>
                <a:gd name="adj" fmla="val 16667"/>
              </a:avLst>
            </a:prstGeom>
            <a:solidFill>
              <a:srgbClr val="FFFFFF"/>
            </a:solidFill>
            <a:ln w="15875" algn="ctr">
              <a:noFill/>
              <a:round/>
              <a:headEnd/>
              <a:tailEnd/>
            </a:ln>
          </p:spPr>
          <p:txBody>
            <a:bodyPr wrap="none" anchor="ctr"/>
            <a:lstStyle/>
            <a:p>
              <a:pPr algn="ctr"/>
              <a:endParaRPr kumimoji="1" lang="en-GB" altLang="zh-CN" sz="2400" b="1">
                <a:latin typeface="Tahoma" pitchFamily="34" charset="0"/>
                <a:ea typeface="楷体_GB2312" pitchFamily="49" charset="-122"/>
              </a:endParaRPr>
            </a:p>
          </p:txBody>
        </p:sp>
        <p:grpSp>
          <p:nvGrpSpPr>
            <p:cNvPr id="3" name="Group 4"/>
            <p:cNvGrpSpPr>
              <a:grpSpLocks/>
            </p:cNvGrpSpPr>
            <p:nvPr/>
          </p:nvGrpSpPr>
          <p:grpSpPr bwMode="auto">
            <a:xfrm>
              <a:off x="3475" y="657"/>
              <a:ext cx="1907" cy="1942"/>
              <a:chOff x="3475" y="657"/>
              <a:chExt cx="1907" cy="1942"/>
            </a:xfrm>
          </p:grpSpPr>
          <p:sp>
            <p:nvSpPr>
              <p:cNvPr id="73924" name="Rectangle 5"/>
              <p:cNvSpPr>
                <a:spLocks noChangeArrowheads="1"/>
              </p:cNvSpPr>
              <p:nvPr/>
            </p:nvSpPr>
            <p:spPr bwMode="auto">
              <a:xfrm>
                <a:off x="3954" y="2043"/>
                <a:ext cx="21" cy="178"/>
              </a:xfrm>
              <a:prstGeom prst="rect">
                <a:avLst/>
              </a:prstGeom>
              <a:solidFill>
                <a:srgbClr val="000000"/>
              </a:solidFill>
              <a:ln w="15875">
                <a:noFill/>
                <a:miter lim="800000"/>
                <a:headEnd/>
                <a:tailEnd/>
              </a:ln>
            </p:spPr>
            <p:txBody>
              <a:bodyPr/>
              <a:lstStyle/>
              <a:p>
                <a:endParaRPr lang="zh-CN" altLang="en-US">
                  <a:ea typeface="宋体" pitchFamily="2" charset="-122"/>
                </a:endParaRPr>
              </a:p>
            </p:txBody>
          </p:sp>
          <p:grpSp>
            <p:nvGrpSpPr>
              <p:cNvPr id="4" name="Group 6"/>
              <p:cNvGrpSpPr>
                <a:grpSpLocks/>
              </p:cNvGrpSpPr>
              <p:nvPr/>
            </p:nvGrpSpPr>
            <p:grpSpPr bwMode="auto">
              <a:xfrm>
                <a:off x="3958" y="2036"/>
                <a:ext cx="201" cy="205"/>
                <a:chOff x="3958" y="2036"/>
                <a:chExt cx="201" cy="205"/>
              </a:xfrm>
            </p:grpSpPr>
            <p:sp>
              <p:nvSpPr>
                <p:cNvPr id="73980" name="Freeform 7"/>
                <p:cNvSpPr>
                  <a:spLocks/>
                </p:cNvSpPr>
                <p:nvPr/>
              </p:nvSpPr>
              <p:spPr bwMode="auto">
                <a:xfrm>
                  <a:off x="3981" y="2054"/>
                  <a:ext cx="167" cy="169"/>
                </a:xfrm>
                <a:custGeom>
                  <a:avLst/>
                  <a:gdLst>
                    <a:gd name="T0" fmla="*/ 0 w 167"/>
                    <a:gd name="T1" fmla="*/ 84 h 169"/>
                    <a:gd name="T2" fmla="*/ 167 w 167"/>
                    <a:gd name="T3" fmla="*/ 0 h 169"/>
                    <a:gd name="T4" fmla="*/ 167 w 167"/>
                    <a:gd name="T5" fmla="*/ 169 h 169"/>
                    <a:gd name="T6" fmla="*/ 0 w 167"/>
                    <a:gd name="T7" fmla="*/ 84 h 169"/>
                    <a:gd name="T8" fmla="*/ 0 60000 65536"/>
                    <a:gd name="T9" fmla="*/ 0 60000 65536"/>
                    <a:gd name="T10" fmla="*/ 0 60000 65536"/>
                    <a:gd name="T11" fmla="*/ 0 60000 65536"/>
                    <a:gd name="T12" fmla="*/ 0 w 167"/>
                    <a:gd name="T13" fmla="*/ 0 h 169"/>
                    <a:gd name="T14" fmla="*/ 167 w 167"/>
                    <a:gd name="T15" fmla="*/ 169 h 169"/>
                  </a:gdLst>
                  <a:ahLst/>
                  <a:cxnLst>
                    <a:cxn ang="T8">
                      <a:pos x="T0" y="T1"/>
                    </a:cxn>
                    <a:cxn ang="T9">
                      <a:pos x="T2" y="T3"/>
                    </a:cxn>
                    <a:cxn ang="T10">
                      <a:pos x="T4" y="T5"/>
                    </a:cxn>
                    <a:cxn ang="T11">
                      <a:pos x="T6" y="T7"/>
                    </a:cxn>
                  </a:cxnLst>
                  <a:rect l="T12" t="T13" r="T14" b="T15"/>
                  <a:pathLst>
                    <a:path w="167" h="169">
                      <a:moveTo>
                        <a:pt x="0" y="84"/>
                      </a:moveTo>
                      <a:lnTo>
                        <a:pt x="167" y="0"/>
                      </a:lnTo>
                      <a:lnTo>
                        <a:pt x="167" y="169"/>
                      </a:lnTo>
                      <a:lnTo>
                        <a:pt x="0" y="84"/>
                      </a:lnTo>
                      <a:close/>
                    </a:path>
                  </a:pathLst>
                </a:custGeom>
                <a:solidFill>
                  <a:srgbClr val="FFFFFF"/>
                </a:solidFill>
                <a:ln w="15875">
                  <a:noFill/>
                  <a:round/>
                  <a:headEnd/>
                  <a:tailEnd/>
                </a:ln>
              </p:spPr>
              <p:txBody>
                <a:bodyPr/>
                <a:lstStyle/>
                <a:p>
                  <a:endParaRPr lang="zh-CN" altLang="en-US"/>
                </a:p>
              </p:txBody>
            </p:sp>
            <p:sp>
              <p:nvSpPr>
                <p:cNvPr id="73981" name="Freeform 8"/>
                <p:cNvSpPr>
                  <a:spLocks noEditPoints="1"/>
                </p:cNvSpPr>
                <p:nvPr/>
              </p:nvSpPr>
              <p:spPr bwMode="auto">
                <a:xfrm>
                  <a:off x="3958" y="2036"/>
                  <a:ext cx="201" cy="205"/>
                </a:xfrm>
                <a:custGeom>
                  <a:avLst/>
                  <a:gdLst>
                    <a:gd name="T0" fmla="*/ 195 w 201"/>
                    <a:gd name="T1" fmla="*/ 29 h 205"/>
                    <a:gd name="T2" fmla="*/ 190 w 201"/>
                    <a:gd name="T3" fmla="*/ 18 h 205"/>
                    <a:gd name="T4" fmla="*/ 179 w 201"/>
                    <a:gd name="T5" fmla="*/ 18 h 205"/>
                    <a:gd name="T6" fmla="*/ 179 w 201"/>
                    <a:gd name="T7" fmla="*/ 187 h 205"/>
                    <a:gd name="T8" fmla="*/ 190 w 201"/>
                    <a:gd name="T9" fmla="*/ 187 h 205"/>
                    <a:gd name="T10" fmla="*/ 195 w 201"/>
                    <a:gd name="T11" fmla="*/ 178 h 205"/>
                    <a:gd name="T12" fmla="*/ 28 w 201"/>
                    <a:gd name="T13" fmla="*/ 93 h 205"/>
                    <a:gd name="T14" fmla="*/ 23 w 201"/>
                    <a:gd name="T15" fmla="*/ 102 h 205"/>
                    <a:gd name="T16" fmla="*/ 28 w 201"/>
                    <a:gd name="T17" fmla="*/ 113 h 205"/>
                    <a:gd name="T18" fmla="*/ 195 w 201"/>
                    <a:gd name="T19" fmla="*/ 29 h 205"/>
                    <a:gd name="T20" fmla="*/ 19 w 201"/>
                    <a:gd name="T21" fmla="*/ 93 h 205"/>
                    <a:gd name="T22" fmla="*/ 0 w 201"/>
                    <a:gd name="T23" fmla="*/ 102 h 205"/>
                    <a:gd name="T24" fmla="*/ 19 w 201"/>
                    <a:gd name="T25" fmla="*/ 113 h 205"/>
                    <a:gd name="T26" fmla="*/ 187 w 201"/>
                    <a:gd name="T27" fmla="*/ 198 h 205"/>
                    <a:gd name="T28" fmla="*/ 201 w 201"/>
                    <a:gd name="T29" fmla="*/ 205 h 205"/>
                    <a:gd name="T30" fmla="*/ 201 w 201"/>
                    <a:gd name="T31" fmla="*/ 187 h 205"/>
                    <a:gd name="T32" fmla="*/ 201 w 201"/>
                    <a:gd name="T33" fmla="*/ 18 h 205"/>
                    <a:gd name="T34" fmla="*/ 201 w 201"/>
                    <a:gd name="T35" fmla="*/ 0 h 205"/>
                    <a:gd name="T36" fmla="*/ 187 w 201"/>
                    <a:gd name="T37" fmla="*/ 9 h 205"/>
                    <a:gd name="T38" fmla="*/ 19 w 201"/>
                    <a:gd name="T39" fmla="*/ 93 h 20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1"/>
                    <a:gd name="T61" fmla="*/ 0 h 205"/>
                    <a:gd name="T62" fmla="*/ 201 w 201"/>
                    <a:gd name="T63" fmla="*/ 205 h 20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1" h="205">
                      <a:moveTo>
                        <a:pt x="195" y="29"/>
                      </a:moveTo>
                      <a:lnTo>
                        <a:pt x="190" y="18"/>
                      </a:lnTo>
                      <a:lnTo>
                        <a:pt x="179" y="18"/>
                      </a:lnTo>
                      <a:lnTo>
                        <a:pt x="179" y="187"/>
                      </a:lnTo>
                      <a:lnTo>
                        <a:pt x="190" y="187"/>
                      </a:lnTo>
                      <a:lnTo>
                        <a:pt x="195" y="178"/>
                      </a:lnTo>
                      <a:lnTo>
                        <a:pt x="28" y="93"/>
                      </a:lnTo>
                      <a:lnTo>
                        <a:pt x="23" y="102"/>
                      </a:lnTo>
                      <a:lnTo>
                        <a:pt x="28" y="113"/>
                      </a:lnTo>
                      <a:lnTo>
                        <a:pt x="195" y="29"/>
                      </a:lnTo>
                      <a:close/>
                      <a:moveTo>
                        <a:pt x="19" y="93"/>
                      </a:moveTo>
                      <a:lnTo>
                        <a:pt x="0" y="102"/>
                      </a:lnTo>
                      <a:lnTo>
                        <a:pt x="19" y="113"/>
                      </a:lnTo>
                      <a:lnTo>
                        <a:pt x="187" y="198"/>
                      </a:lnTo>
                      <a:lnTo>
                        <a:pt x="201" y="205"/>
                      </a:lnTo>
                      <a:lnTo>
                        <a:pt x="201" y="187"/>
                      </a:lnTo>
                      <a:lnTo>
                        <a:pt x="201" y="18"/>
                      </a:lnTo>
                      <a:lnTo>
                        <a:pt x="201" y="0"/>
                      </a:lnTo>
                      <a:lnTo>
                        <a:pt x="187" y="9"/>
                      </a:lnTo>
                      <a:lnTo>
                        <a:pt x="19" y="93"/>
                      </a:lnTo>
                      <a:close/>
                    </a:path>
                  </a:pathLst>
                </a:custGeom>
                <a:solidFill>
                  <a:srgbClr val="000000"/>
                </a:solidFill>
                <a:ln w="15875">
                  <a:noFill/>
                  <a:round/>
                  <a:headEnd/>
                  <a:tailEnd/>
                </a:ln>
              </p:spPr>
              <p:txBody>
                <a:bodyPr/>
                <a:lstStyle/>
                <a:p>
                  <a:endParaRPr lang="zh-CN" altLang="en-US"/>
                </a:p>
              </p:txBody>
            </p:sp>
          </p:grpSp>
          <p:sp>
            <p:nvSpPr>
              <p:cNvPr id="73926" name="Rectangle 9"/>
              <p:cNvSpPr>
                <a:spLocks noChangeArrowheads="1"/>
              </p:cNvSpPr>
              <p:nvPr/>
            </p:nvSpPr>
            <p:spPr bwMode="auto">
              <a:xfrm>
                <a:off x="3954" y="2401"/>
                <a:ext cx="21" cy="178"/>
              </a:xfrm>
              <a:prstGeom prst="rect">
                <a:avLst/>
              </a:prstGeom>
              <a:solidFill>
                <a:srgbClr val="000000"/>
              </a:solidFill>
              <a:ln w="15875">
                <a:noFill/>
                <a:miter lim="800000"/>
                <a:headEnd/>
                <a:tailEnd/>
              </a:ln>
            </p:spPr>
            <p:txBody>
              <a:bodyPr/>
              <a:lstStyle/>
              <a:p>
                <a:endParaRPr lang="zh-CN" altLang="en-US">
                  <a:ea typeface="宋体" pitchFamily="2" charset="-122"/>
                </a:endParaRPr>
              </a:p>
            </p:txBody>
          </p:sp>
          <p:grpSp>
            <p:nvGrpSpPr>
              <p:cNvPr id="5" name="Group 10"/>
              <p:cNvGrpSpPr>
                <a:grpSpLocks/>
              </p:cNvGrpSpPr>
              <p:nvPr/>
            </p:nvGrpSpPr>
            <p:grpSpPr bwMode="auto">
              <a:xfrm>
                <a:off x="3958" y="2394"/>
                <a:ext cx="201" cy="205"/>
                <a:chOff x="3958" y="2394"/>
                <a:chExt cx="201" cy="205"/>
              </a:xfrm>
            </p:grpSpPr>
            <p:sp>
              <p:nvSpPr>
                <p:cNvPr id="73978" name="Freeform 11"/>
                <p:cNvSpPr>
                  <a:spLocks/>
                </p:cNvSpPr>
                <p:nvPr/>
              </p:nvSpPr>
              <p:spPr bwMode="auto">
                <a:xfrm>
                  <a:off x="3981" y="2412"/>
                  <a:ext cx="167" cy="169"/>
                </a:xfrm>
                <a:custGeom>
                  <a:avLst/>
                  <a:gdLst>
                    <a:gd name="T0" fmla="*/ 0 w 167"/>
                    <a:gd name="T1" fmla="*/ 85 h 169"/>
                    <a:gd name="T2" fmla="*/ 167 w 167"/>
                    <a:gd name="T3" fmla="*/ 0 h 169"/>
                    <a:gd name="T4" fmla="*/ 167 w 167"/>
                    <a:gd name="T5" fmla="*/ 169 h 169"/>
                    <a:gd name="T6" fmla="*/ 0 w 167"/>
                    <a:gd name="T7" fmla="*/ 85 h 169"/>
                    <a:gd name="T8" fmla="*/ 0 60000 65536"/>
                    <a:gd name="T9" fmla="*/ 0 60000 65536"/>
                    <a:gd name="T10" fmla="*/ 0 60000 65536"/>
                    <a:gd name="T11" fmla="*/ 0 60000 65536"/>
                    <a:gd name="T12" fmla="*/ 0 w 167"/>
                    <a:gd name="T13" fmla="*/ 0 h 169"/>
                    <a:gd name="T14" fmla="*/ 167 w 167"/>
                    <a:gd name="T15" fmla="*/ 169 h 169"/>
                  </a:gdLst>
                  <a:ahLst/>
                  <a:cxnLst>
                    <a:cxn ang="T8">
                      <a:pos x="T0" y="T1"/>
                    </a:cxn>
                    <a:cxn ang="T9">
                      <a:pos x="T2" y="T3"/>
                    </a:cxn>
                    <a:cxn ang="T10">
                      <a:pos x="T4" y="T5"/>
                    </a:cxn>
                    <a:cxn ang="T11">
                      <a:pos x="T6" y="T7"/>
                    </a:cxn>
                  </a:cxnLst>
                  <a:rect l="T12" t="T13" r="T14" b="T15"/>
                  <a:pathLst>
                    <a:path w="167" h="169">
                      <a:moveTo>
                        <a:pt x="0" y="85"/>
                      </a:moveTo>
                      <a:lnTo>
                        <a:pt x="167" y="0"/>
                      </a:lnTo>
                      <a:lnTo>
                        <a:pt x="167" y="169"/>
                      </a:lnTo>
                      <a:lnTo>
                        <a:pt x="0" y="85"/>
                      </a:lnTo>
                      <a:close/>
                    </a:path>
                  </a:pathLst>
                </a:custGeom>
                <a:solidFill>
                  <a:srgbClr val="FFFFFF"/>
                </a:solidFill>
                <a:ln w="15875">
                  <a:noFill/>
                  <a:round/>
                  <a:headEnd/>
                  <a:tailEnd/>
                </a:ln>
              </p:spPr>
              <p:txBody>
                <a:bodyPr/>
                <a:lstStyle/>
                <a:p>
                  <a:endParaRPr lang="zh-CN" altLang="en-US"/>
                </a:p>
              </p:txBody>
            </p:sp>
            <p:sp>
              <p:nvSpPr>
                <p:cNvPr id="73979" name="Freeform 12"/>
                <p:cNvSpPr>
                  <a:spLocks noEditPoints="1"/>
                </p:cNvSpPr>
                <p:nvPr/>
              </p:nvSpPr>
              <p:spPr bwMode="auto">
                <a:xfrm>
                  <a:off x="3958" y="2394"/>
                  <a:ext cx="201" cy="205"/>
                </a:xfrm>
                <a:custGeom>
                  <a:avLst/>
                  <a:gdLst>
                    <a:gd name="T0" fmla="*/ 195 w 201"/>
                    <a:gd name="T1" fmla="*/ 29 h 205"/>
                    <a:gd name="T2" fmla="*/ 190 w 201"/>
                    <a:gd name="T3" fmla="*/ 18 h 205"/>
                    <a:gd name="T4" fmla="*/ 179 w 201"/>
                    <a:gd name="T5" fmla="*/ 18 h 205"/>
                    <a:gd name="T6" fmla="*/ 179 w 201"/>
                    <a:gd name="T7" fmla="*/ 187 h 205"/>
                    <a:gd name="T8" fmla="*/ 190 w 201"/>
                    <a:gd name="T9" fmla="*/ 187 h 205"/>
                    <a:gd name="T10" fmla="*/ 195 w 201"/>
                    <a:gd name="T11" fmla="*/ 178 h 205"/>
                    <a:gd name="T12" fmla="*/ 28 w 201"/>
                    <a:gd name="T13" fmla="*/ 94 h 205"/>
                    <a:gd name="T14" fmla="*/ 23 w 201"/>
                    <a:gd name="T15" fmla="*/ 103 h 205"/>
                    <a:gd name="T16" fmla="*/ 28 w 201"/>
                    <a:gd name="T17" fmla="*/ 114 h 205"/>
                    <a:gd name="T18" fmla="*/ 195 w 201"/>
                    <a:gd name="T19" fmla="*/ 29 h 205"/>
                    <a:gd name="T20" fmla="*/ 19 w 201"/>
                    <a:gd name="T21" fmla="*/ 94 h 205"/>
                    <a:gd name="T22" fmla="*/ 0 w 201"/>
                    <a:gd name="T23" fmla="*/ 103 h 205"/>
                    <a:gd name="T24" fmla="*/ 19 w 201"/>
                    <a:gd name="T25" fmla="*/ 114 h 205"/>
                    <a:gd name="T26" fmla="*/ 187 w 201"/>
                    <a:gd name="T27" fmla="*/ 198 h 205"/>
                    <a:gd name="T28" fmla="*/ 201 w 201"/>
                    <a:gd name="T29" fmla="*/ 205 h 205"/>
                    <a:gd name="T30" fmla="*/ 201 w 201"/>
                    <a:gd name="T31" fmla="*/ 187 h 205"/>
                    <a:gd name="T32" fmla="*/ 201 w 201"/>
                    <a:gd name="T33" fmla="*/ 18 h 205"/>
                    <a:gd name="T34" fmla="*/ 201 w 201"/>
                    <a:gd name="T35" fmla="*/ 0 h 205"/>
                    <a:gd name="T36" fmla="*/ 187 w 201"/>
                    <a:gd name="T37" fmla="*/ 9 h 205"/>
                    <a:gd name="T38" fmla="*/ 19 w 201"/>
                    <a:gd name="T39" fmla="*/ 94 h 20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1"/>
                    <a:gd name="T61" fmla="*/ 0 h 205"/>
                    <a:gd name="T62" fmla="*/ 201 w 201"/>
                    <a:gd name="T63" fmla="*/ 205 h 20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1" h="205">
                      <a:moveTo>
                        <a:pt x="195" y="29"/>
                      </a:moveTo>
                      <a:lnTo>
                        <a:pt x="190" y="18"/>
                      </a:lnTo>
                      <a:lnTo>
                        <a:pt x="179" y="18"/>
                      </a:lnTo>
                      <a:lnTo>
                        <a:pt x="179" y="187"/>
                      </a:lnTo>
                      <a:lnTo>
                        <a:pt x="190" y="187"/>
                      </a:lnTo>
                      <a:lnTo>
                        <a:pt x="195" y="178"/>
                      </a:lnTo>
                      <a:lnTo>
                        <a:pt x="28" y="94"/>
                      </a:lnTo>
                      <a:lnTo>
                        <a:pt x="23" y="103"/>
                      </a:lnTo>
                      <a:lnTo>
                        <a:pt x="28" y="114"/>
                      </a:lnTo>
                      <a:lnTo>
                        <a:pt x="195" y="29"/>
                      </a:lnTo>
                      <a:close/>
                      <a:moveTo>
                        <a:pt x="19" y="94"/>
                      </a:moveTo>
                      <a:lnTo>
                        <a:pt x="0" y="103"/>
                      </a:lnTo>
                      <a:lnTo>
                        <a:pt x="19" y="114"/>
                      </a:lnTo>
                      <a:lnTo>
                        <a:pt x="187" y="198"/>
                      </a:lnTo>
                      <a:lnTo>
                        <a:pt x="201" y="205"/>
                      </a:lnTo>
                      <a:lnTo>
                        <a:pt x="201" y="187"/>
                      </a:lnTo>
                      <a:lnTo>
                        <a:pt x="201" y="18"/>
                      </a:lnTo>
                      <a:lnTo>
                        <a:pt x="201" y="0"/>
                      </a:lnTo>
                      <a:lnTo>
                        <a:pt x="187" y="9"/>
                      </a:lnTo>
                      <a:lnTo>
                        <a:pt x="19" y="94"/>
                      </a:lnTo>
                      <a:close/>
                    </a:path>
                  </a:pathLst>
                </a:custGeom>
                <a:solidFill>
                  <a:srgbClr val="000000"/>
                </a:solidFill>
                <a:ln w="15875">
                  <a:noFill/>
                  <a:round/>
                  <a:headEnd/>
                  <a:tailEnd/>
                </a:ln>
              </p:spPr>
              <p:txBody>
                <a:bodyPr/>
                <a:lstStyle/>
                <a:p>
                  <a:endParaRPr lang="zh-CN" altLang="en-US"/>
                </a:p>
              </p:txBody>
            </p:sp>
          </p:grpSp>
          <p:grpSp>
            <p:nvGrpSpPr>
              <p:cNvPr id="6" name="Group 13"/>
              <p:cNvGrpSpPr>
                <a:grpSpLocks/>
              </p:cNvGrpSpPr>
              <p:nvPr/>
            </p:nvGrpSpPr>
            <p:grpSpPr bwMode="auto">
              <a:xfrm>
                <a:off x="3954" y="1682"/>
                <a:ext cx="205" cy="205"/>
                <a:chOff x="3954" y="1682"/>
                <a:chExt cx="205" cy="205"/>
              </a:xfrm>
            </p:grpSpPr>
            <p:sp>
              <p:nvSpPr>
                <p:cNvPr id="73974" name="Rectangle 14"/>
                <p:cNvSpPr>
                  <a:spLocks noChangeArrowheads="1"/>
                </p:cNvSpPr>
                <p:nvPr/>
              </p:nvSpPr>
              <p:spPr bwMode="auto">
                <a:xfrm>
                  <a:off x="3954" y="1689"/>
                  <a:ext cx="21" cy="178"/>
                </a:xfrm>
                <a:prstGeom prst="rect">
                  <a:avLst/>
                </a:prstGeom>
                <a:solidFill>
                  <a:srgbClr val="000000"/>
                </a:solidFill>
                <a:ln w="15875">
                  <a:noFill/>
                  <a:miter lim="800000"/>
                  <a:headEnd/>
                  <a:tailEnd/>
                </a:ln>
              </p:spPr>
              <p:txBody>
                <a:bodyPr/>
                <a:lstStyle/>
                <a:p>
                  <a:endParaRPr lang="zh-CN" altLang="en-US">
                    <a:ea typeface="宋体" pitchFamily="2" charset="-122"/>
                  </a:endParaRPr>
                </a:p>
              </p:txBody>
            </p:sp>
            <p:grpSp>
              <p:nvGrpSpPr>
                <p:cNvPr id="7" name="Group 15"/>
                <p:cNvGrpSpPr>
                  <a:grpSpLocks/>
                </p:cNvGrpSpPr>
                <p:nvPr/>
              </p:nvGrpSpPr>
              <p:grpSpPr bwMode="auto">
                <a:xfrm>
                  <a:off x="3958" y="1682"/>
                  <a:ext cx="201" cy="205"/>
                  <a:chOff x="3958" y="1682"/>
                  <a:chExt cx="201" cy="205"/>
                </a:xfrm>
              </p:grpSpPr>
              <p:sp>
                <p:nvSpPr>
                  <p:cNvPr id="73976" name="Freeform 16"/>
                  <p:cNvSpPr>
                    <a:spLocks/>
                  </p:cNvSpPr>
                  <p:nvPr/>
                </p:nvSpPr>
                <p:spPr bwMode="auto">
                  <a:xfrm>
                    <a:off x="3981" y="1700"/>
                    <a:ext cx="167" cy="169"/>
                  </a:xfrm>
                  <a:custGeom>
                    <a:avLst/>
                    <a:gdLst>
                      <a:gd name="T0" fmla="*/ 0 w 167"/>
                      <a:gd name="T1" fmla="*/ 85 h 169"/>
                      <a:gd name="T2" fmla="*/ 167 w 167"/>
                      <a:gd name="T3" fmla="*/ 0 h 169"/>
                      <a:gd name="T4" fmla="*/ 167 w 167"/>
                      <a:gd name="T5" fmla="*/ 169 h 169"/>
                      <a:gd name="T6" fmla="*/ 0 w 167"/>
                      <a:gd name="T7" fmla="*/ 85 h 169"/>
                      <a:gd name="T8" fmla="*/ 0 60000 65536"/>
                      <a:gd name="T9" fmla="*/ 0 60000 65536"/>
                      <a:gd name="T10" fmla="*/ 0 60000 65536"/>
                      <a:gd name="T11" fmla="*/ 0 60000 65536"/>
                      <a:gd name="T12" fmla="*/ 0 w 167"/>
                      <a:gd name="T13" fmla="*/ 0 h 169"/>
                      <a:gd name="T14" fmla="*/ 167 w 167"/>
                      <a:gd name="T15" fmla="*/ 169 h 169"/>
                    </a:gdLst>
                    <a:ahLst/>
                    <a:cxnLst>
                      <a:cxn ang="T8">
                        <a:pos x="T0" y="T1"/>
                      </a:cxn>
                      <a:cxn ang="T9">
                        <a:pos x="T2" y="T3"/>
                      </a:cxn>
                      <a:cxn ang="T10">
                        <a:pos x="T4" y="T5"/>
                      </a:cxn>
                      <a:cxn ang="T11">
                        <a:pos x="T6" y="T7"/>
                      </a:cxn>
                    </a:cxnLst>
                    <a:rect l="T12" t="T13" r="T14" b="T15"/>
                    <a:pathLst>
                      <a:path w="167" h="169">
                        <a:moveTo>
                          <a:pt x="0" y="85"/>
                        </a:moveTo>
                        <a:lnTo>
                          <a:pt x="167" y="0"/>
                        </a:lnTo>
                        <a:lnTo>
                          <a:pt x="167" y="169"/>
                        </a:lnTo>
                        <a:lnTo>
                          <a:pt x="0" y="85"/>
                        </a:lnTo>
                        <a:close/>
                      </a:path>
                    </a:pathLst>
                  </a:custGeom>
                  <a:solidFill>
                    <a:srgbClr val="FFFFFF"/>
                  </a:solidFill>
                  <a:ln w="15875">
                    <a:noFill/>
                    <a:round/>
                    <a:headEnd/>
                    <a:tailEnd/>
                  </a:ln>
                </p:spPr>
                <p:txBody>
                  <a:bodyPr/>
                  <a:lstStyle/>
                  <a:p>
                    <a:endParaRPr lang="zh-CN" altLang="en-US"/>
                  </a:p>
                </p:txBody>
              </p:sp>
              <p:sp>
                <p:nvSpPr>
                  <p:cNvPr id="73977" name="Freeform 17"/>
                  <p:cNvSpPr>
                    <a:spLocks noEditPoints="1"/>
                  </p:cNvSpPr>
                  <p:nvPr/>
                </p:nvSpPr>
                <p:spPr bwMode="auto">
                  <a:xfrm>
                    <a:off x="3958" y="1682"/>
                    <a:ext cx="201" cy="205"/>
                  </a:xfrm>
                  <a:custGeom>
                    <a:avLst/>
                    <a:gdLst>
                      <a:gd name="T0" fmla="*/ 195 w 201"/>
                      <a:gd name="T1" fmla="*/ 29 h 205"/>
                      <a:gd name="T2" fmla="*/ 190 w 201"/>
                      <a:gd name="T3" fmla="*/ 18 h 205"/>
                      <a:gd name="T4" fmla="*/ 179 w 201"/>
                      <a:gd name="T5" fmla="*/ 18 h 205"/>
                      <a:gd name="T6" fmla="*/ 179 w 201"/>
                      <a:gd name="T7" fmla="*/ 187 h 205"/>
                      <a:gd name="T8" fmla="*/ 190 w 201"/>
                      <a:gd name="T9" fmla="*/ 187 h 205"/>
                      <a:gd name="T10" fmla="*/ 195 w 201"/>
                      <a:gd name="T11" fmla="*/ 178 h 205"/>
                      <a:gd name="T12" fmla="*/ 28 w 201"/>
                      <a:gd name="T13" fmla="*/ 95 h 205"/>
                      <a:gd name="T14" fmla="*/ 23 w 201"/>
                      <a:gd name="T15" fmla="*/ 103 h 205"/>
                      <a:gd name="T16" fmla="*/ 28 w 201"/>
                      <a:gd name="T17" fmla="*/ 114 h 205"/>
                      <a:gd name="T18" fmla="*/ 195 w 201"/>
                      <a:gd name="T19" fmla="*/ 29 h 205"/>
                      <a:gd name="T20" fmla="*/ 19 w 201"/>
                      <a:gd name="T21" fmla="*/ 95 h 205"/>
                      <a:gd name="T22" fmla="*/ 0 w 201"/>
                      <a:gd name="T23" fmla="*/ 103 h 205"/>
                      <a:gd name="T24" fmla="*/ 19 w 201"/>
                      <a:gd name="T25" fmla="*/ 114 h 205"/>
                      <a:gd name="T26" fmla="*/ 187 w 201"/>
                      <a:gd name="T27" fmla="*/ 198 h 205"/>
                      <a:gd name="T28" fmla="*/ 201 w 201"/>
                      <a:gd name="T29" fmla="*/ 205 h 205"/>
                      <a:gd name="T30" fmla="*/ 201 w 201"/>
                      <a:gd name="T31" fmla="*/ 187 h 205"/>
                      <a:gd name="T32" fmla="*/ 201 w 201"/>
                      <a:gd name="T33" fmla="*/ 18 h 205"/>
                      <a:gd name="T34" fmla="*/ 201 w 201"/>
                      <a:gd name="T35" fmla="*/ 0 h 205"/>
                      <a:gd name="T36" fmla="*/ 187 w 201"/>
                      <a:gd name="T37" fmla="*/ 9 h 205"/>
                      <a:gd name="T38" fmla="*/ 19 w 201"/>
                      <a:gd name="T39" fmla="*/ 95 h 20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1"/>
                      <a:gd name="T61" fmla="*/ 0 h 205"/>
                      <a:gd name="T62" fmla="*/ 201 w 201"/>
                      <a:gd name="T63" fmla="*/ 205 h 20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1" h="205">
                        <a:moveTo>
                          <a:pt x="195" y="29"/>
                        </a:moveTo>
                        <a:lnTo>
                          <a:pt x="190" y="18"/>
                        </a:lnTo>
                        <a:lnTo>
                          <a:pt x="179" y="18"/>
                        </a:lnTo>
                        <a:lnTo>
                          <a:pt x="179" y="187"/>
                        </a:lnTo>
                        <a:lnTo>
                          <a:pt x="190" y="187"/>
                        </a:lnTo>
                        <a:lnTo>
                          <a:pt x="195" y="178"/>
                        </a:lnTo>
                        <a:lnTo>
                          <a:pt x="28" y="95"/>
                        </a:lnTo>
                        <a:lnTo>
                          <a:pt x="23" y="103"/>
                        </a:lnTo>
                        <a:lnTo>
                          <a:pt x="28" y="114"/>
                        </a:lnTo>
                        <a:lnTo>
                          <a:pt x="195" y="29"/>
                        </a:lnTo>
                        <a:close/>
                        <a:moveTo>
                          <a:pt x="19" y="95"/>
                        </a:moveTo>
                        <a:lnTo>
                          <a:pt x="0" y="103"/>
                        </a:lnTo>
                        <a:lnTo>
                          <a:pt x="19" y="114"/>
                        </a:lnTo>
                        <a:lnTo>
                          <a:pt x="187" y="198"/>
                        </a:lnTo>
                        <a:lnTo>
                          <a:pt x="201" y="205"/>
                        </a:lnTo>
                        <a:lnTo>
                          <a:pt x="201" y="187"/>
                        </a:lnTo>
                        <a:lnTo>
                          <a:pt x="201" y="18"/>
                        </a:lnTo>
                        <a:lnTo>
                          <a:pt x="201" y="0"/>
                        </a:lnTo>
                        <a:lnTo>
                          <a:pt x="187" y="9"/>
                        </a:lnTo>
                        <a:lnTo>
                          <a:pt x="19" y="95"/>
                        </a:lnTo>
                        <a:close/>
                      </a:path>
                    </a:pathLst>
                  </a:custGeom>
                  <a:solidFill>
                    <a:srgbClr val="000000"/>
                  </a:solidFill>
                  <a:ln w="15875">
                    <a:noFill/>
                    <a:round/>
                    <a:headEnd/>
                    <a:tailEnd/>
                  </a:ln>
                </p:spPr>
                <p:txBody>
                  <a:bodyPr/>
                  <a:lstStyle/>
                  <a:p>
                    <a:endParaRPr lang="zh-CN" altLang="en-US"/>
                  </a:p>
                </p:txBody>
              </p:sp>
            </p:grpSp>
          </p:grpSp>
          <p:sp>
            <p:nvSpPr>
              <p:cNvPr id="73929" name="Line 18"/>
              <p:cNvSpPr>
                <a:spLocks noChangeShapeType="1"/>
              </p:cNvSpPr>
              <p:nvPr/>
            </p:nvSpPr>
            <p:spPr bwMode="auto">
              <a:xfrm flipV="1">
                <a:off x="4716" y="862"/>
                <a:ext cx="1" cy="1630"/>
              </a:xfrm>
              <a:prstGeom prst="line">
                <a:avLst/>
              </a:prstGeom>
              <a:noFill/>
              <a:ln w="19050">
                <a:solidFill>
                  <a:srgbClr val="000000"/>
                </a:solidFill>
                <a:round/>
                <a:headEnd/>
                <a:tailEnd/>
              </a:ln>
            </p:spPr>
            <p:txBody>
              <a:bodyPr/>
              <a:lstStyle/>
              <a:p>
                <a:endParaRPr lang="zh-CN" altLang="en-US"/>
              </a:p>
            </p:txBody>
          </p:sp>
          <p:sp>
            <p:nvSpPr>
              <p:cNvPr id="73930" name="Rectangle 19"/>
              <p:cNvSpPr>
                <a:spLocks noChangeArrowheads="1"/>
              </p:cNvSpPr>
              <p:nvPr/>
            </p:nvSpPr>
            <p:spPr bwMode="auto">
              <a:xfrm>
                <a:off x="4663" y="1132"/>
                <a:ext cx="119" cy="297"/>
              </a:xfrm>
              <a:prstGeom prst="rect">
                <a:avLst/>
              </a:prstGeom>
              <a:solidFill>
                <a:srgbClr val="FFFFFF"/>
              </a:solidFill>
              <a:ln w="15875">
                <a:solidFill>
                  <a:srgbClr val="000000"/>
                </a:solidFill>
                <a:miter lim="800000"/>
                <a:headEnd/>
                <a:tailEnd/>
              </a:ln>
            </p:spPr>
            <p:txBody>
              <a:bodyPr/>
              <a:lstStyle/>
              <a:p>
                <a:endParaRPr lang="zh-CN" altLang="en-US">
                  <a:ea typeface="宋体" pitchFamily="2" charset="-122"/>
                </a:endParaRPr>
              </a:p>
            </p:txBody>
          </p:sp>
          <p:sp>
            <p:nvSpPr>
              <p:cNvPr id="73931" name="Line 20"/>
              <p:cNvSpPr>
                <a:spLocks noChangeShapeType="1"/>
              </p:cNvSpPr>
              <p:nvPr/>
            </p:nvSpPr>
            <p:spPr bwMode="auto">
              <a:xfrm>
                <a:off x="4054" y="867"/>
                <a:ext cx="1328" cy="1"/>
              </a:xfrm>
              <a:prstGeom prst="line">
                <a:avLst/>
              </a:prstGeom>
              <a:noFill/>
              <a:ln w="15875">
                <a:solidFill>
                  <a:srgbClr val="000000"/>
                </a:solidFill>
                <a:round/>
                <a:headEnd/>
                <a:tailEnd/>
              </a:ln>
            </p:spPr>
            <p:txBody>
              <a:bodyPr/>
              <a:lstStyle/>
              <a:p>
                <a:endParaRPr lang="zh-CN" altLang="en-US"/>
              </a:p>
            </p:txBody>
          </p:sp>
          <p:sp>
            <p:nvSpPr>
              <p:cNvPr id="73932" name="Oval 21"/>
              <p:cNvSpPr>
                <a:spLocks noChangeArrowheads="1"/>
              </p:cNvSpPr>
              <p:nvPr/>
            </p:nvSpPr>
            <p:spPr bwMode="auto">
              <a:xfrm>
                <a:off x="4684" y="837"/>
                <a:ext cx="66" cy="64"/>
              </a:xfrm>
              <a:prstGeom prst="ellipse">
                <a:avLst/>
              </a:prstGeom>
              <a:solidFill>
                <a:srgbClr val="000000"/>
              </a:solidFill>
              <a:ln w="15875">
                <a:solidFill>
                  <a:srgbClr val="000000"/>
                </a:solidFill>
                <a:round/>
                <a:headEnd/>
                <a:tailEnd/>
              </a:ln>
            </p:spPr>
            <p:txBody>
              <a:bodyPr/>
              <a:lstStyle/>
              <a:p>
                <a:endParaRPr lang="zh-CN" altLang="en-US">
                  <a:ea typeface="宋体" pitchFamily="2" charset="-122"/>
                </a:endParaRPr>
              </a:p>
            </p:txBody>
          </p:sp>
          <p:sp>
            <p:nvSpPr>
              <p:cNvPr id="73933" name="Oval 22"/>
              <p:cNvSpPr>
                <a:spLocks noChangeArrowheads="1"/>
              </p:cNvSpPr>
              <p:nvPr/>
            </p:nvSpPr>
            <p:spPr bwMode="auto">
              <a:xfrm>
                <a:off x="4684" y="1748"/>
                <a:ext cx="66" cy="64"/>
              </a:xfrm>
              <a:prstGeom prst="ellipse">
                <a:avLst/>
              </a:prstGeom>
              <a:solidFill>
                <a:srgbClr val="000000"/>
              </a:solidFill>
              <a:ln w="15875">
                <a:solidFill>
                  <a:srgbClr val="000000"/>
                </a:solidFill>
                <a:round/>
                <a:headEnd/>
                <a:tailEnd/>
              </a:ln>
            </p:spPr>
            <p:txBody>
              <a:bodyPr/>
              <a:lstStyle/>
              <a:p>
                <a:endParaRPr lang="zh-CN" altLang="en-US">
                  <a:ea typeface="宋体" pitchFamily="2" charset="-122"/>
                </a:endParaRPr>
              </a:p>
            </p:txBody>
          </p:sp>
          <p:sp>
            <p:nvSpPr>
              <p:cNvPr id="73934" name="Oval 23"/>
              <p:cNvSpPr>
                <a:spLocks noChangeArrowheads="1"/>
              </p:cNvSpPr>
              <p:nvPr/>
            </p:nvSpPr>
            <p:spPr bwMode="auto">
              <a:xfrm>
                <a:off x="4689" y="2104"/>
                <a:ext cx="65" cy="64"/>
              </a:xfrm>
              <a:prstGeom prst="ellipse">
                <a:avLst/>
              </a:prstGeom>
              <a:solidFill>
                <a:srgbClr val="000000"/>
              </a:solidFill>
              <a:ln w="15875">
                <a:solidFill>
                  <a:srgbClr val="000000"/>
                </a:solidFill>
                <a:round/>
                <a:headEnd/>
                <a:tailEnd/>
              </a:ln>
            </p:spPr>
            <p:txBody>
              <a:bodyPr/>
              <a:lstStyle/>
              <a:p>
                <a:endParaRPr lang="zh-CN" altLang="en-US">
                  <a:ea typeface="宋体" pitchFamily="2" charset="-122"/>
                </a:endParaRPr>
              </a:p>
            </p:txBody>
          </p:sp>
          <p:sp>
            <p:nvSpPr>
              <p:cNvPr id="73935" name="Line 24"/>
              <p:cNvSpPr>
                <a:spLocks noChangeShapeType="1"/>
              </p:cNvSpPr>
              <p:nvPr/>
            </p:nvSpPr>
            <p:spPr bwMode="auto">
              <a:xfrm>
                <a:off x="3644" y="1780"/>
                <a:ext cx="1074" cy="1"/>
              </a:xfrm>
              <a:prstGeom prst="line">
                <a:avLst/>
              </a:prstGeom>
              <a:noFill/>
              <a:ln w="15875">
                <a:solidFill>
                  <a:srgbClr val="000000"/>
                </a:solidFill>
                <a:round/>
                <a:headEnd/>
                <a:tailEnd/>
              </a:ln>
            </p:spPr>
            <p:txBody>
              <a:bodyPr/>
              <a:lstStyle/>
              <a:p>
                <a:endParaRPr lang="zh-CN" altLang="en-US"/>
              </a:p>
            </p:txBody>
          </p:sp>
          <p:sp>
            <p:nvSpPr>
              <p:cNvPr id="73936" name="Line 25"/>
              <p:cNvSpPr>
                <a:spLocks noChangeShapeType="1"/>
              </p:cNvSpPr>
              <p:nvPr/>
            </p:nvSpPr>
            <p:spPr bwMode="auto">
              <a:xfrm>
                <a:off x="3639" y="2136"/>
                <a:ext cx="1565" cy="1"/>
              </a:xfrm>
              <a:prstGeom prst="line">
                <a:avLst/>
              </a:prstGeom>
              <a:noFill/>
              <a:ln w="15875">
                <a:solidFill>
                  <a:srgbClr val="000000"/>
                </a:solidFill>
                <a:round/>
                <a:headEnd/>
                <a:tailEnd/>
              </a:ln>
            </p:spPr>
            <p:txBody>
              <a:bodyPr/>
              <a:lstStyle/>
              <a:p>
                <a:endParaRPr lang="zh-CN" altLang="en-US"/>
              </a:p>
            </p:txBody>
          </p:sp>
          <p:sp>
            <p:nvSpPr>
              <p:cNvPr id="73937" name="Line 26"/>
              <p:cNvSpPr>
                <a:spLocks noChangeShapeType="1"/>
              </p:cNvSpPr>
              <p:nvPr/>
            </p:nvSpPr>
            <p:spPr bwMode="auto">
              <a:xfrm>
                <a:off x="3637" y="2492"/>
                <a:ext cx="1076" cy="1"/>
              </a:xfrm>
              <a:prstGeom prst="line">
                <a:avLst/>
              </a:prstGeom>
              <a:noFill/>
              <a:ln w="19050">
                <a:solidFill>
                  <a:srgbClr val="000000"/>
                </a:solidFill>
                <a:round/>
                <a:headEnd/>
                <a:tailEnd/>
              </a:ln>
            </p:spPr>
            <p:txBody>
              <a:bodyPr/>
              <a:lstStyle/>
              <a:p>
                <a:endParaRPr lang="zh-CN" altLang="en-US"/>
              </a:p>
            </p:txBody>
          </p:sp>
          <p:sp>
            <p:nvSpPr>
              <p:cNvPr id="73938" name="Rectangle 27"/>
              <p:cNvSpPr>
                <a:spLocks noChangeArrowheads="1"/>
              </p:cNvSpPr>
              <p:nvPr/>
            </p:nvSpPr>
            <p:spPr bwMode="auto">
              <a:xfrm>
                <a:off x="4419" y="657"/>
                <a:ext cx="598" cy="173"/>
              </a:xfrm>
              <a:prstGeom prst="rect">
                <a:avLst/>
              </a:prstGeom>
              <a:noFill/>
              <a:ln w="15875">
                <a:noFill/>
                <a:miter lim="800000"/>
                <a:headEnd/>
                <a:tailEnd/>
              </a:ln>
            </p:spPr>
            <p:txBody>
              <a:bodyPr/>
              <a:lstStyle/>
              <a:p>
                <a:endParaRPr lang="zh-CN" altLang="en-US">
                  <a:ea typeface="宋体" pitchFamily="2" charset="-122"/>
                </a:endParaRPr>
              </a:p>
            </p:txBody>
          </p:sp>
          <p:sp>
            <p:nvSpPr>
              <p:cNvPr id="73939" name="Rectangle 28"/>
              <p:cNvSpPr>
                <a:spLocks noChangeArrowheads="1"/>
              </p:cNvSpPr>
              <p:nvPr/>
            </p:nvSpPr>
            <p:spPr bwMode="auto">
              <a:xfrm>
                <a:off x="4454" y="659"/>
                <a:ext cx="83" cy="163"/>
              </a:xfrm>
              <a:prstGeom prst="rect">
                <a:avLst/>
              </a:prstGeom>
              <a:noFill/>
              <a:ln w="15875">
                <a:noFill/>
                <a:miter lim="800000"/>
                <a:headEnd/>
                <a:tailEnd/>
              </a:ln>
            </p:spPr>
            <p:txBody>
              <a:bodyPr wrap="none" lIns="0" tIns="0" rIns="0" bIns="0">
                <a:spAutoFit/>
              </a:bodyPr>
              <a:lstStyle/>
              <a:p>
                <a:r>
                  <a:rPr lang="en-US" altLang="zh-CN" sz="1700" i="1">
                    <a:solidFill>
                      <a:srgbClr val="000000"/>
                    </a:solidFill>
                    <a:latin typeface="Times New Roman" pitchFamily="18" charset="0"/>
                    <a:ea typeface="宋体" pitchFamily="2" charset="-122"/>
                  </a:rPr>
                  <a:t>V</a:t>
                </a:r>
                <a:endParaRPr lang="en-US" altLang="zh-CN">
                  <a:ea typeface="宋体" pitchFamily="2" charset="-122"/>
                </a:endParaRPr>
              </a:p>
            </p:txBody>
          </p:sp>
          <p:sp>
            <p:nvSpPr>
              <p:cNvPr id="73940" name="Rectangle 29"/>
              <p:cNvSpPr>
                <a:spLocks noChangeArrowheads="1"/>
              </p:cNvSpPr>
              <p:nvPr/>
            </p:nvSpPr>
            <p:spPr bwMode="auto">
              <a:xfrm>
                <a:off x="4536" y="721"/>
                <a:ext cx="118" cy="106"/>
              </a:xfrm>
              <a:prstGeom prst="rect">
                <a:avLst/>
              </a:prstGeom>
              <a:noFill/>
              <a:ln w="15875">
                <a:noFill/>
                <a:miter lim="800000"/>
                <a:headEnd/>
                <a:tailEnd/>
              </a:ln>
            </p:spPr>
            <p:txBody>
              <a:bodyPr wrap="none" lIns="0" tIns="0" rIns="0" bIns="0">
                <a:spAutoFit/>
              </a:bodyPr>
              <a:lstStyle/>
              <a:p>
                <a:r>
                  <a:rPr lang="en-US" altLang="zh-CN" sz="1100">
                    <a:solidFill>
                      <a:srgbClr val="000000"/>
                    </a:solidFill>
                    <a:latin typeface="Times New Roman" pitchFamily="18" charset="0"/>
                    <a:ea typeface="宋体" pitchFamily="2" charset="-122"/>
                  </a:rPr>
                  <a:t>CC</a:t>
                </a:r>
                <a:endParaRPr lang="en-US" altLang="zh-CN">
                  <a:ea typeface="宋体" pitchFamily="2" charset="-122"/>
                </a:endParaRPr>
              </a:p>
            </p:txBody>
          </p:sp>
          <p:sp>
            <p:nvSpPr>
              <p:cNvPr id="73941" name="Rectangle 30"/>
              <p:cNvSpPr>
                <a:spLocks noChangeArrowheads="1"/>
              </p:cNvSpPr>
              <p:nvPr/>
            </p:nvSpPr>
            <p:spPr bwMode="auto">
              <a:xfrm>
                <a:off x="4654" y="659"/>
                <a:ext cx="77" cy="163"/>
              </a:xfrm>
              <a:prstGeom prst="rect">
                <a:avLst/>
              </a:prstGeom>
              <a:noFill/>
              <a:ln w="15875">
                <a:noFill/>
                <a:miter lim="800000"/>
                <a:headEnd/>
                <a:tailEnd/>
              </a:ln>
            </p:spPr>
            <p:txBody>
              <a:bodyPr wrap="none" lIns="0" tIns="0" rIns="0" bIns="0">
                <a:spAutoFit/>
              </a:bodyPr>
              <a:lstStyle/>
              <a:p>
                <a:r>
                  <a:rPr lang="en-US" altLang="zh-CN" sz="1700">
                    <a:solidFill>
                      <a:srgbClr val="000000"/>
                    </a:solidFill>
                    <a:latin typeface="Times New Roman" pitchFamily="18" charset="0"/>
                    <a:ea typeface="宋体" pitchFamily="2" charset="-122"/>
                  </a:rPr>
                  <a:t>+</a:t>
                </a:r>
                <a:endParaRPr lang="en-US" altLang="zh-CN">
                  <a:ea typeface="宋体" pitchFamily="2" charset="-122"/>
                </a:endParaRPr>
              </a:p>
            </p:txBody>
          </p:sp>
          <p:sp>
            <p:nvSpPr>
              <p:cNvPr id="73942" name="Rectangle 31"/>
              <p:cNvSpPr>
                <a:spLocks noChangeArrowheads="1"/>
              </p:cNvSpPr>
              <p:nvPr/>
            </p:nvSpPr>
            <p:spPr bwMode="auto">
              <a:xfrm>
                <a:off x="4729" y="659"/>
                <a:ext cx="256" cy="163"/>
              </a:xfrm>
              <a:prstGeom prst="rect">
                <a:avLst/>
              </a:prstGeom>
              <a:noFill/>
              <a:ln w="15875">
                <a:noFill/>
                <a:miter lim="800000"/>
                <a:headEnd/>
                <a:tailEnd/>
              </a:ln>
            </p:spPr>
            <p:txBody>
              <a:bodyPr wrap="none" lIns="0" tIns="0" rIns="0" bIns="0">
                <a:spAutoFit/>
              </a:bodyPr>
              <a:lstStyle/>
              <a:p>
                <a:r>
                  <a:rPr lang="en-US" altLang="zh-CN" sz="1700">
                    <a:solidFill>
                      <a:srgbClr val="000000"/>
                    </a:solidFill>
                    <a:latin typeface="Times New Roman" pitchFamily="18" charset="0"/>
                    <a:ea typeface="宋体" pitchFamily="2" charset="-122"/>
                  </a:rPr>
                  <a:t>(5V)</a:t>
                </a:r>
                <a:endParaRPr lang="en-US" altLang="zh-CN">
                  <a:ea typeface="宋体" pitchFamily="2" charset="-122"/>
                </a:endParaRPr>
              </a:p>
            </p:txBody>
          </p:sp>
          <p:sp>
            <p:nvSpPr>
              <p:cNvPr id="73943" name="Rectangle 32"/>
              <p:cNvSpPr>
                <a:spLocks noChangeArrowheads="1"/>
              </p:cNvSpPr>
              <p:nvPr/>
            </p:nvSpPr>
            <p:spPr bwMode="auto">
              <a:xfrm>
                <a:off x="4983" y="659"/>
                <a:ext cx="34" cy="163"/>
              </a:xfrm>
              <a:prstGeom prst="rect">
                <a:avLst/>
              </a:prstGeom>
              <a:noFill/>
              <a:ln w="15875">
                <a:noFill/>
                <a:miter lim="800000"/>
                <a:headEnd/>
                <a:tailEnd/>
              </a:ln>
            </p:spPr>
            <p:txBody>
              <a:bodyPr wrap="none" lIns="0" tIns="0" rIns="0" bIns="0">
                <a:spAutoFit/>
              </a:bodyPr>
              <a:lstStyle/>
              <a:p>
                <a:r>
                  <a:rPr lang="zh-CN" altLang="en-US" sz="1700">
                    <a:solidFill>
                      <a:srgbClr val="000000"/>
                    </a:solidFill>
                    <a:latin typeface="Times New Roman" pitchFamily="18" charset="0"/>
                    <a:ea typeface="宋体" pitchFamily="2" charset="-122"/>
                  </a:rPr>
                  <a:t> </a:t>
                </a:r>
                <a:endParaRPr lang="zh-CN" altLang="en-US">
                  <a:ea typeface="宋体" pitchFamily="2" charset="-122"/>
                </a:endParaRPr>
              </a:p>
            </p:txBody>
          </p:sp>
          <p:sp>
            <p:nvSpPr>
              <p:cNvPr id="73944" name="Rectangle 33"/>
              <p:cNvSpPr>
                <a:spLocks noChangeArrowheads="1"/>
              </p:cNvSpPr>
              <p:nvPr/>
            </p:nvSpPr>
            <p:spPr bwMode="auto">
              <a:xfrm>
                <a:off x="4809" y="1157"/>
                <a:ext cx="263" cy="285"/>
              </a:xfrm>
              <a:prstGeom prst="rect">
                <a:avLst/>
              </a:prstGeom>
              <a:noFill/>
              <a:ln w="15875">
                <a:noFill/>
                <a:miter lim="800000"/>
                <a:headEnd/>
                <a:tailEnd/>
              </a:ln>
            </p:spPr>
            <p:txBody>
              <a:bodyPr/>
              <a:lstStyle/>
              <a:p>
                <a:endParaRPr lang="zh-CN" altLang="en-US">
                  <a:ea typeface="宋体" pitchFamily="2" charset="-122"/>
                </a:endParaRPr>
              </a:p>
            </p:txBody>
          </p:sp>
          <p:sp>
            <p:nvSpPr>
              <p:cNvPr id="73945" name="Rectangle 34"/>
              <p:cNvSpPr>
                <a:spLocks noChangeArrowheads="1"/>
              </p:cNvSpPr>
              <p:nvPr/>
            </p:nvSpPr>
            <p:spPr bwMode="auto">
              <a:xfrm>
                <a:off x="4809" y="1146"/>
                <a:ext cx="83" cy="163"/>
              </a:xfrm>
              <a:prstGeom prst="rect">
                <a:avLst/>
              </a:prstGeom>
              <a:noFill/>
              <a:ln w="15875">
                <a:noFill/>
                <a:miter lim="800000"/>
                <a:headEnd/>
                <a:tailEnd/>
              </a:ln>
            </p:spPr>
            <p:txBody>
              <a:bodyPr wrap="none" lIns="0" tIns="0" rIns="0" bIns="0">
                <a:spAutoFit/>
              </a:bodyPr>
              <a:lstStyle/>
              <a:p>
                <a:r>
                  <a:rPr lang="en-US" altLang="zh-CN" sz="1700" i="1">
                    <a:solidFill>
                      <a:srgbClr val="000000"/>
                    </a:solidFill>
                    <a:latin typeface="Times New Roman" pitchFamily="18" charset="0"/>
                    <a:ea typeface="宋体" pitchFamily="2" charset="-122"/>
                  </a:rPr>
                  <a:t>R</a:t>
                </a:r>
                <a:endParaRPr lang="en-US" altLang="zh-CN">
                  <a:ea typeface="宋体" pitchFamily="2" charset="-122"/>
                </a:endParaRPr>
              </a:p>
            </p:txBody>
          </p:sp>
          <p:sp>
            <p:nvSpPr>
              <p:cNvPr id="73946" name="Rectangle 35"/>
              <p:cNvSpPr>
                <a:spLocks noChangeArrowheads="1"/>
              </p:cNvSpPr>
              <p:nvPr/>
            </p:nvSpPr>
            <p:spPr bwMode="auto">
              <a:xfrm>
                <a:off x="4891" y="1146"/>
                <a:ext cx="34" cy="163"/>
              </a:xfrm>
              <a:prstGeom prst="rect">
                <a:avLst/>
              </a:prstGeom>
              <a:noFill/>
              <a:ln w="15875">
                <a:noFill/>
                <a:miter lim="800000"/>
                <a:headEnd/>
                <a:tailEnd/>
              </a:ln>
            </p:spPr>
            <p:txBody>
              <a:bodyPr wrap="none" lIns="0" tIns="0" rIns="0" bIns="0">
                <a:spAutoFit/>
              </a:bodyPr>
              <a:lstStyle/>
              <a:p>
                <a:r>
                  <a:rPr lang="zh-CN" altLang="en-US" sz="1700" i="1">
                    <a:solidFill>
                      <a:srgbClr val="000000"/>
                    </a:solidFill>
                    <a:latin typeface="Times New Roman" pitchFamily="18" charset="0"/>
                    <a:ea typeface="宋体" pitchFamily="2" charset="-122"/>
                  </a:rPr>
                  <a:t> </a:t>
                </a:r>
                <a:endParaRPr lang="zh-CN" altLang="en-US">
                  <a:ea typeface="宋体" pitchFamily="2" charset="-122"/>
                </a:endParaRPr>
              </a:p>
            </p:txBody>
          </p:sp>
          <p:sp>
            <p:nvSpPr>
              <p:cNvPr id="73947" name="Rectangle 36"/>
              <p:cNvSpPr>
                <a:spLocks noChangeArrowheads="1"/>
              </p:cNvSpPr>
              <p:nvPr/>
            </p:nvSpPr>
            <p:spPr bwMode="auto">
              <a:xfrm>
                <a:off x="4809" y="1292"/>
                <a:ext cx="136" cy="163"/>
              </a:xfrm>
              <a:prstGeom prst="rect">
                <a:avLst/>
              </a:prstGeom>
              <a:noFill/>
              <a:ln w="15875">
                <a:noFill/>
                <a:miter lim="800000"/>
                <a:headEnd/>
                <a:tailEnd/>
              </a:ln>
            </p:spPr>
            <p:txBody>
              <a:bodyPr wrap="none" lIns="0" tIns="0" rIns="0" bIns="0">
                <a:spAutoFit/>
              </a:bodyPr>
              <a:lstStyle/>
              <a:p>
                <a:r>
                  <a:rPr lang="en-US" altLang="zh-CN" sz="1700">
                    <a:solidFill>
                      <a:srgbClr val="000000"/>
                    </a:solidFill>
                    <a:latin typeface="Times New Roman" pitchFamily="18" charset="0"/>
                    <a:ea typeface="宋体" pitchFamily="2" charset="-122"/>
                  </a:rPr>
                  <a:t>3k</a:t>
                </a:r>
                <a:endParaRPr lang="en-US" altLang="zh-CN">
                  <a:ea typeface="宋体" pitchFamily="2" charset="-122"/>
                </a:endParaRPr>
              </a:p>
            </p:txBody>
          </p:sp>
          <p:sp>
            <p:nvSpPr>
              <p:cNvPr id="73948" name="Rectangle 37"/>
              <p:cNvSpPr>
                <a:spLocks noChangeArrowheads="1"/>
              </p:cNvSpPr>
              <p:nvPr/>
            </p:nvSpPr>
            <p:spPr bwMode="auto">
              <a:xfrm>
                <a:off x="4942" y="1278"/>
                <a:ext cx="104" cy="163"/>
              </a:xfrm>
              <a:prstGeom prst="rect">
                <a:avLst/>
              </a:prstGeom>
              <a:noFill/>
              <a:ln w="15875">
                <a:noFill/>
                <a:miter lim="800000"/>
                <a:headEnd/>
                <a:tailEnd/>
              </a:ln>
            </p:spPr>
            <p:txBody>
              <a:bodyPr wrap="none" lIns="0" tIns="0" rIns="0" bIns="0">
                <a:spAutoFit/>
              </a:bodyPr>
              <a:lstStyle/>
              <a:p>
                <a:r>
                  <a:rPr lang="en-US" altLang="zh-CN" sz="1700">
                    <a:solidFill>
                      <a:srgbClr val="000000"/>
                    </a:solidFill>
                    <a:latin typeface="Symbol" pitchFamily="18" charset="2"/>
                    <a:ea typeface="宋体" pitchFamily="2" charset="-122"/>
                  </a:rPr>
                  <a:t>W</a:t>
                </a:r>
                <a:endParaRPr lang="en-US" altLang="zh-CN">
                  <a:ea typeface="宋体" pitchFamily="2" charset="-122"/>
                </a:endParaRPr>
              </a:p>
            </p:txBody>
          </p:sp>
          <p:sp>
            <p:nvSpPr>
              <p:cNvPr id="73949" name="Rectangle 38"/>
              <p:cNvSpPr>
                <a:spLocks noChangeArrowheads="1"/>
              </p:cNvSpPr>
              <p:nvPr/>
            </p:nvSpPr>
            <p:spPr bwMode="auto">
              <a:xfrm>
                <a:off x="5046" y="1292"/>
                <a:ext cx="34" cy="163"/>
              </a:xfrm>
              <a:prstGeom prst="rect">
                <a:avLst/>
              </a:prstGeom>
              <a:noFill/>
              <a:ln w="15875">
                <a:noFill/>
                <a:miter lim="800000"/>
                <a:headEnd/>
                <a:tailEnd/>
              </a:ln>
            </p:spPr>
            <p:txBody>
              <a:bodyPr wrap="none" lIns="0" tIns="0" rIns="0" bIns="0">
                <a:spAutoFit/>
              </a:bodyPr>
              <a:lstStyle/>
              <a:p>
                <a:r>
                  <a:rPr lang="zh-CN" altLang="en-US" sz="1700">
                    <a:solidFill>
                      <a:srgbClr val="000000"/>
                    </a:solidFill>
                    <a:latin typeface="Times New Roman" pitchFamily="18" charset="0"/>
                    <a:ea typeface="宋体" pitchFamily="2" charset="-122"/>
                  </a:rPr>
                  <a:t> </a:t>
                </a:r>
                <a:endParaRPr lang="zh-CN" altLang="en-US">
                  <a:ea typeface="宋体" pitchFamily="2" charset="-122"/>
                </a:endParaRPr>
              </a:p>
            </p:txBody>
          </p:sp>
          <p:sp>
            <p:nvSpPr>
              <p:cNvPr id="73950" name="Rectangle 39"/>
              <p:cNvSpPr>
                <a:spLocks noChangeArrowheads="1"/>
              </p:cNvSpPr>
              <p:nvPr/>
            </p:nvSpPr>
            <p:spPr bwMode="auto">
              <a:xfrm>
                <a:off x="5046" y="1997"/>
                <a:ext cx="263" cy="141"/>
              </a:xfrm>
              <a:prstGeom prst="rect">
                <a:avLst/>
              </a:prstGeom>
              <a:noFill/>
              <a:ln w="15875">
                <a:noFill/>
                <a:miter lim="800000"/>
                <a:headEnd/>
                <a:tailEnd/>
              </a:ln>
            </p:spPr>
            <p:txBody>
              <a:bodyPr/>
              <a:lstStyle/>
              <a:p>
                <a:endParaRPr lang="zh-CN" altLang="en-US">
                  <a:ea typeface="宋体" pitchFamily="2" charset="-122"/>
                </a:endParaRPr>
              </a:p>
            </p:txBody>
          </p:sp>
          <p:sp>
            <p:nvSpPr>
              <p:cNvPr id="73951" name="Rectangle 40"/>
              <p:cNvSpPr>
                <a:spLocks noChangeArrowheads="1"/>
              </p:cNvSpPr>
              <p:nvPr/>
            </p:nvSpPr>
            <p:spPr bwMode="auto">
              <a:xfrm>
                <a:off x="5138" y="1987"/>
                <a:ext cx="76" cy="163"/>
              </a:xfrm>
              <a:prstGeom prst="rect">
                <a:avLst/>
              </a:prstGeom>
              <a:noFill/>
              <a:ln w="15875">
                <a:noFill/>
                <a:miter lim="800000"/>
                <a:headEnd/>
                <a:tailEnd/>
              </a:ln>
            </p:spPr>
            <p:txBody>
              <a:bodyPr wrap="none" lIns="0" tIns="0" rIns="0" bIns="0">
                <a:spAutoFit/>
              </a:bodyPr>
              <a:lstStyle/>
              <a:p>
                <a:r>
                  <a:rPr lang="en-US" altLang="zh-CN" sz="1700" i="1">
                    <a:solidFill>
                      <a:srgbClr val="000000"/>
                    </a:solidFill>
                    <a:latin typeface="Times New Roman" pitchFamily="18" charset="0"/>
                    <a:ea typeface="宋体" pitchFamily="2" charset="-122"/>
                  </a:rPr>
                  <a:t>L</a:t>
                </a:r>
                <a:endParaRPr lang="en-US" altLang="zh-CN">
                  <a:ea typeface="宋体" pitchFamily="2" charset="-122"/>
                </a:endParaRPr>
              </a:p>
            </p:txBody>
          </p:sp>
          <p:sp>
            <p:nvSpPr>
              <p:cNvPr id="73952" name="Rectangle 41"/>
              <p:cNvSpPr>
                <a:spLocks noChangeArrowheads="1"/>
              </p:cNvSpPr>
              <p:nvPr/>
            </p:nvSpPr>
            <p:spPr bwMode="auto">
              <a:xfrm>
                <a:off x="5213" y="1987"/>
                <a:ext cx="34" cy="163"/>
              </a:xfrm>
              <a:prstGeom prst="rect">
                <a:avLst/>
              </a:prstGeom>
              <a:noFill/>
              <a:ln w="15875">
                <a:noFill/>
                <a:miter lim="800000"/>
                <a:headEnd/>
                <a:tailEnd/>
              </a:ln>
            </p:spPr>
            <p:txBody>
              <a:bodyPr wrap="none" lIns="0" tIns="0" rIns="0" bIns="0">
                <a:spAutoFit/>
              </a:bodyPr>
              <a:lstStyle/>
              <a:p>
                <a:r>
                  <a:rPr lang="zh-CN" altLang="en-US" sz="1700" i="1">
                    <a:solidFill>
                      <a:srgbClr val="000000"/>
                    </a:solidFill>
                    <a:latin typeface="Times New Roman" pitchFamily="18" charset="0"/>
                    <a:ea typeface="宋体" pitchFamily="2" charset="-122"/>
                  </a:rPr>
                  <a:t> </a:t>
                </a:r>
                <a:endParaRPr lang="zh-CN" altLang="en-US">
                  <a:ea typeface="宋体" pitchFamily="2" charset="-122"/>
                </a:endParaRPr>
              </a:p>
            </p:txBody>
          </p:sp>
          <p:sp>
            <p:nvSpPr>
              <p:cNvPr id="73953" name="Rectangle 42"/>
              <p:cNvSpPr>
                <a:spLocks noChangeArrowheads="1"/>
              </p:cNvSpPr>
              <p:nvPr/>
            </p:nvSpPr>
            <p:spPr bwMode="auto">
              <a:xfrm>
                <a:off x="3917" y="1536"/>
                <a:ext cx="263" cy="141"/>
              </a:xfrm>
              <a:prstGeom prst="rect">
                <a:avLst/>
              </a:prstGeom>
              <a:noFill/>
              <a:ln w="15875">
                <a:noFill/>
                <a:miter lim="800000"/>
                <a:headEnd/>
                <a:tailEnd/>
              </a:ln>
            </p:spPr>
            <p:txBody>
              <a:bodyPr/>
              <a:lstStyle/>
              <a:p>
                <a:endParaRPr lang="zh-CN" altLang="en-US">
                  <a:ea typeface="宋体" pitchFamily="2" charset="-122"/>
                </a:endParaRPr>
              </a:p>
            </p:txBody>
          </p:sp>
          <p:sp>
            <p:nvSpPr>
              <p:cNvPr id="73954" name="Rectangle 43"/>
              <p:cNvSpPr>
                <a:spLocks noChangeArrowheads="1"/>
              </p:cNvSpPr>
              <p:nvPr/>
            </p:nvSpPr>
            <p:spPr bwMode="auto">
              <a:xfrm>
                <a:off x="3977" y="1526"/>
                <a:ext cx="98" cy="163"/>
              </a:xfrm>
              <a:prstGeom prst="rect">
                <a:avLst/>
              </a:prstGeom>
              <a:noFill/>
              <a:ln w="15875">
                <a:noFill/>
                <a:miter lim="800000"/>
                <a:headEnd/>
                <a:tailEnd/>
              </a:ln>
            </p:spPr>
            <p:txBody>
              <a:bodyPr wrap="none" lIns="0" tIns="0" rIns="0" bIns="0">
                <a:spAutoFit/>
              </a:bodyPr>
              <a:lstStyle/>
              <a:p>
                <a:r>
                  <a:rPr lang="en-US" altLang="zh-CN" sz="1700" i="1">
                    <a:solidFill>
                      <a:srgbClr val="000000"/>
                    </a:solidFill>
                    <a:latin typeface="Times New Roman" pitchFamily="18" charset="0"/>
                    <a:ea typeface="宋体" pitchFamily="2" charset="-122"/>
                  </a:rPr>
                  <a:t>D</a:t>
                </a:r>
                <a:endParaRPr lang="en-US" altLang="zh-CN">
                  <a:ea typeface="宋体" pitchFamily="2" charset="-122"/>
                </a:endParaRPr>
              </a:p>
            </p:txBody>
          </p:sp>
          <p:sp>
            <p:nvSpPr>
              <p:cNvPr id="73955" name="Rectangle 44"/>
              <p:cNvSpPr>
                <a:spLocks noChangeArrowheads="1"/>
              </p:cNvSpPr>
              <p:nvPr/>
            </p:nvSpPr>
            <p:spPr bwMode="auto">
              <a:xfrm>
                <a:off x="4073" y="1588"/>
                <a:ext cx="44" cy="106"/>
              </a:xfrm>
              <a:prstGeom prst="rect">
                <a:avLst/>
              </a:prstGeom>
              <a:noFill/>
              <a:ln w="15875">
                <a:noFill/>
                <a:miter lim="800000"/>
                <a:headEnd/>
                <a:tailEnd/>
              </a:ln>
            </p:spPr>
            <p:txBody>
              <a:bodyPr wrap="none" lIns="0" tIns="0" rIns="0" bIns="0">
                <a:spAutoFit/>
              </a:bodyPr>
              <a:lstStyle/>
              <a:p>
                <a:r>
                  <a:rPr lang="en-US" altLang="zh-CN" sz="1100">
                    <a:solidFill>
                      <a:srgbClr val="000000"/>
                    </a:solidFill>
                    <a:latin typeface="Times New Roman" pitchFamily="18" charset="0"/>
                    <a:ea typeface="宋体" pitchFamily="2" charset="-122"/>
                  </a:rPr>
                  <a:t>1</a:t>
                </a:r>
                <a:endParaRPr lang="en-US" altLang="zh-CN">
                  <a:ea typeface="宋体" pitchFamily="2" charset="-122"/>
                </a:endParaRPr>
              </a:p>
            </p:txBody>
          </p:sp>
          <p:sp>
            <p:nvSpPr>
              <p:cNvPr id="73956" name="Rectangle 45"/>
              <p:cNvSpPr>
                <a:spLocks noChangeArrowheads="1"/>
              </p:cNvSpPr>
              <p:nvPr/>
            </p:nvSpPr>
            <p:spPr bwMode="auto">
              <a:xfrm>
                <a:off x="4118" y="1526"/>
                <a:ext cx="34" cy="163"/>
              </a:xfrm>
              <a:prstGeom prst="rect">
                <a:avLst/>
              </a:prstGeom>
              <a:noFill/>
              <a:ln w="15875">
                <a:noFill/>
                <a:miter lim="800000"/>
                <a:headEnd/>
                <a:tailEnd/>
              </a:ln>
            </p:spPr>
            <p:txBody>
              <a:bodyPr wrap="none" lIns="0" tIns="0" rIns="0" bIns="0">
                <a:spAutoFit/>
              </a:bodyPr>
              <a:lstStyle/>
              <a:p>
                <a:r>
                  <a:rPr lang="zh-CN" altLang="en-US" sz="1700" i="1">
                    <a:solidFill>
                      <a:srgbClr val="000000"/>
                    </a:solidFill>
                    <a:latin typeface="Times New Roman" pitchFamily="18" charset="0"/>
                    <a:ea typeface="宋体" pitchFamily="2" charset="-122"/>
                  </a:rPr>
                  <a:t> </a:t>
                </a:r>
                <a:endParaRPr lang="zh-CN" altLang="en-US">
                  <a:ea typeface="宋体" pitchFamily="2" charset="-122"/>
                </a:endParaRPr>
              </a:p>
            </p:txBody>
          </p:sp>
          <p:sp>
            <p:nvSpPr>
              <p:cNvPr id="73957" name="Rectangle 46"/>
              <p:cNvSpPr>
                <a:spLocks noChangeArrowheads="1"/>
              </p:cNvSpPr>
              <p:nvPr/>
            </p:nvSpPr>
            <p:spPr bwMode="auto">
              <a:xfrm>
                <a:off x="3917" y="1903"/>
                <a:ext cx="263" cy="140"/>
              </a:xfrm>
              <a:prstGeom prst="rect">
                <a:avLst/>
              </a:prstGeom>
              <a:noFill/>
              <a:ln w="15875">
                <a:noFill/>
                <a:miter lim="800000"/>
                <a:headEnd/>
                <a:tailEnd/>
              </a:ln>
            </p:spPr>
            <p:txBody>
              <a:bodyPr/>
              <a:lstStyle/>
              <a:p>
                <a:endParaRPr lang="zh-CN" altLang="en-US">
                  <a:ea typeface="宋体" pitchFamily="2" charset="-122"/>
                </a:endParaRPr>
              </a:p>
            </p:txBody>
          </p:sp>
          <p:sp>
            <p:nvSpPr>
              <p:cNvPr id="73958" name="Rectangle 47"/>
              <p:cNvSpPr>
                <a:spLocks noChangeArrowheads="1"/>
              </p:cNvSpPr>
              <p:nvPr/>
            </p:nvSpPr>
            <p:spPr bwMode="auto">
              <a:xfrm>
                <a:off x="3977" y="1892"/>
                <a:ext cx="98" cy="163"/>
              </a:xfrm>
              <a:prstGeom prst="rect">
                <a:avLst/>
              </a:prstGeom>
              <a:noFill/>
              <a:ln w="15875">
                <a:noFill/>
                <a:miter lim="800000"/>
                <a:headEnd/>
                <a:tailEnd/>
              </a:ln>
            </p:spPr>
            <p:txBody>
              <a:bodyPr wrap="none" lIns="0" tIns="0" rIns="0" bIns="0">
                <a:spAutoFit/>
              </a:bodyPr>
              <a:lstStyle/>
              <a:p>
                <a:r>
                  <a:rPr lang="en-US" altLang="zh-CN" sz="1700" i="1">
                    <a:solidFill>
                      <a:srgbClr val="000000"/>
                    </a:solidFill>
                    <a:latin typeface="Times New Roman" pitchFamily="18" charset="0"/>
                    <a:ea typeface="宋体" pitchFamily="2" charset="-122"/>
                  </a:rPr>
                  <a:t>D</a:t>
                </a:r>
                <a:endParaRPr lang="en-US" altLang="zh-CN">
                  <a:ea typeface="宋体" pitchFamily="2" charset="-122"/>
                </a:endParaRPr>
              </a:p>
            </p:txBody>
          </p:sp>
          <p:sp>
            <p:nvSpPr>
              <p:cNvPr id="73959" name="Rectangle 48"/>
              <p:cNvSpPr>
                <a:spLocks noChangeArrowheads="1"/>
              </p:cNvSpPr>
              <p:nvPr/>
            </p:nvSpPr>
            <p:spPr bwMode="auto">
              <a:xfrm>
                <a:off x="4073" y="1955"/>
                <a:ext cx="44" cy="106"/>
              </a:xfrm>
              <a:prstGeom prst="rect">
                <a:avLst/>
              </a:prstGeom>
              <a:noFill/>
              <a:ln w="15875">
                <a:noFill/>
                <a:miter lim="800000"/>
                <a:headEnd/>
                <a:tailEnd/>
              </a:ln>
            </p:spPr>
            <p:txBody>
              <a:bodyPr wrap="none" lIns="0" tIns="0" rIns="0" bIns="0">
                <a:spAutoFit/>
              </a:bodyPr>
              <a:lstStyle/>
              <a:p>
                <a:r>
                  <a:rPr lang="en-US" altLang="zh-CN" sz="1100">
                    <a:solidFill>
                      <a:srgbClr val="000000"/>
                    </a:solidFill>
                    <a:latin typeface="Times New Roman" pitchFamily="18" charset="0"/>
                    <a:ea typeface="宋体" pitchFamily="2" charset="-122"/>
                  </a:rPr>
                  <a:t>2</a:t>
                </a:r>
                <a:endParaRPr lang="en-US" altLang="zh-CN">
                  <a:ea typeface="宋体" pitchFamily="2" charset="-122"/>
                </a:endParaRPr>
              </a:p>
            </p:txBody>
          </p:sp>
          <p:sp>
            <p:nvSpPr>
              <p:cNvPr id="73960" name="Rectangle 49"/>
              <p:cNvSpPr>
                <a:spLocks noChangeArrowheads="1"/>
              </p:cNvSpPr>
              <p:nvPr/>
            </p:nvSpPr>
            <p:spPr bwMode="auto">
              <a:xfrm>
                <a:off x="4118" y="1892"/>
                <a:ext cx="34" cy="163"/>
              </a:xfrm>
              <a:prstGeom prst="rect">
                <a:avLst/>
              </a:prstGeom>
              <a:noFill/>
              <a:ln w="15875">
                <a:noFill/>
                <a:miter lim="800000"/>
                <a:headEnd/>
                <a:tailEnd/>
              </a:ln>
            </p:spPr>
            <p:txBody>
              <a:bodyPr wrap="none" lIns="0" tIns="0" rIns="0" bIns="0">
                <a:spAutoFit/>
              </a:bodyPr>
              <a:lstStyle/>
              <a:p>
                <a:r>
                  <a:rPr lang="zh-CN" altLang="en-US" sz="1700" i="1">
                    <a:solidFill>
                      <a:srgbClr val="000000"/>
                    </a:solidFill>
                    <a:latin typeface="Times New Roman" pitchFamily="18" charset="0"/>
                    <a:ea typeface="宋体" pitchFamily="2" charset="-122"/>
                  </a:rPr>
                  <a:t> </a:t>
                </a:r>
                <a:endParaRPr lang="zh-CN" altLang="en-US">
                  <a:ea typeface="宋体" pitchFamily="2" charset="-122"/>
                </a:endParaRPr>
              </a:p>
            </p:txBody>
          </p:sp>
          <p:sp>
            <p:nvSpPr>
              <p:cNvPr id="73961" name="Rectangle 50"/>
              <p:cNvSpPr>
                <a:spLocks noChangeArrowheads="1"/>
              </p:cNvSpPr>
              <p:nvPr/>
            </p:nvSpPr>
            <p:spPr bwMode="auto">
              <a:xfrm>
                <a:off x="3917" y="2259"/>
                <a:ext cx="263" cy="140"/>
              </a:xfrm>
              <a:prstGeom prst="rect">
                <a:avLst/>
              </a:prstGeom>
              <a:noFill/>
              <a:ln w="15875">
                <a:noFill/>
                <a:miter lim="800000"/>
                <a:headEnd/>
                <a:tailEnd/>
              </a:ln>
            </p:spPr>
            <p:txBody>
              <a:bodyPr/>
              <a:lstStyle/>
              <a:p>
                <a:endParaRPr lang="zh-CN" altLang="en-US">
                  <a:ea typeface="宋体" pitchFamily="2" charset="-122"/>
                </a:endParaRPr>
              </a:p>
            </p:txBody>
          </p:sp>
          <p:sp>
            <p:nvSpPr>
              <p:cNvPr id="73962" name="Rectangle 51"/>
              <p:cNvSpPr>
                <a:spLocks noChangeArrowheads="1"/>
              </p:cNvSpPr>
              <p:nvPr/>
            </p:nvSpPr>
            <p:spPr bwMode="auto">
              <a:xfrm>
                <a:off x="3977" y="2248"/>
                <a:ext cx="98" cy="163"/>
              </a:xfrm>
              <a:prstGeom prst="rect">
                <a:avLst/>
              </a:prstGeom>
              <a:noFill/>
              <a:ln w="15875">
                <a:noFill/>
                <a:miter lim="800000"/>
                <a:headEnd/>
                <a:tailEnd/>
              </a:ln>
            </p:spPr>
            <p:txBody>
              <a:bodyPr wrap="none" lIns="0" tIns="0" rIns="0" bIns="0">
                <a:spAutoFit/>
              </a:bodyPr>
              <a:lstStyle/>
              <a:p>
                <a:r>
                  <a:rPr lang="en-US" altLang="zh-CN" sz="1700" i="1">
                    <a:solidFill>
                      <a:srgbClr val="000000"/>
                    </a:solidFill>
                    <a:latin typeface="Times New Roman" pitchFamily="18" charset="0"/>
                    <a:ea typeface="宋体" pitchFamily="2" charset="-122"/>
                  </a:rPr>
                  <a:t>D</a:t>
                </a:r>
                <a:endParaRPr lang="en-US" altLang="zh-CN">
                  <a:ea typeface="宋体" pitchFamily="2" charset="-122"/>
                </a:endParaRPr>
              </a:p>
            </p:txBody>
          </p:sp>
          <p:sp>
            <p:nvSpPr>
              <p:cNvPr id="73963" name="Rectangle 52"/>
              <p:cNvSpPr>
                <a:spLocks noChangeArrowheads="1"/>
              </p:cNvSpPr>
              <p:nvPr/>
            </p:nvSpPr>
            <p:spPr bwMode="auto">
              <a:xfrm>
                <a:off x="4073" y="2310"/>
                <a:ext cx="44" cy="106"/>
              </a:xfrm>
              <a:prstGeom prst="rect">
                <a:avLst/>
              </a:prstGeom>
              <a:noFill/>
              <a:ln w="15875">
                <a:noFill/>
                <a:miter lim="800000"/>
                <a:headEnd/>
                <a:tailEnd/>
              </a:ln>
            </p:spPr>
            <p:txBody>
              <a:bodyPr wrap="none" lIns="0" tIns="0" rIns="0" bIns="0">
                <a:spAutoFit/>
              </a:bodyPr>
              <a:lstStyle/>
              <a:p>
                <a:r>
                  <a:rPr lang="en-US" altLang="zh-CN" sz="1100">
                    <a:solidFill>
                      <a:srgbClr val="000000"/>
                    </a:solidFill>
                    <a:latin typeface="Times New Roman" pitchFamily="18" charset="0"/>
                    <a:ea typeface="宋体" pitchFamily="2" charset="-122"/>
                  </a:rPr>
                  <a:t>3</a:t>
                </a:r>
                <a:endParaRPr lang="en-US" altLang="zh-CN">
                  <a:ea typeface="宋体" pitchFamily="2" charset="-122"/>
                </a:endParaRPr>
              </a:p>
            </p:txBody>
          </p:sp>
          <p:sp>
            <p:nvSpPr>
              <p:cNvPr id="73964" name="Rectangle 53"/>
              <p:cNvSpPr>
                <a:spLocks noChangeArrowheads="1"/>
              </p:cNvSpPr>
              <p:nvPr/>
            </p:nvSpPr>
            <p:spPr bwMode="auto">
              <a:xfrm>
                <a:off x="4118" y="2248"/>
                <a:ext cx="34" cy="163"/>
              </a:xfrm>
              <a:prstGeom prst="rect">
                <a:avLst/>
              </a:prstGeom>
              <a:noFill/>
              <a:ln w="15875">
                <a:noFill/>
                <a:miter lim="800000"/>
                <a:headEnd/>
                <a:tailEnd/>
              </a:ln>
            </p:spPr>
            <p:txBody>
              <a:bodyPr wrap="none" lIns="0" tIns="0" rIns="0" bIns="0">
                <a:spAutoFit/>
              </a:bodyPr>
              <a:lstStyle/>
              <a:p>
                <a:r>
                  <a:rPr lang="zh-CN" altLang="en-US" sz="1700" i="1">
                    <a:solidFill>
                      <a:srgbClr val="000000"/>
                    </a:solidFill>
                    <a:latin typeface="Times New Roman" pitchFamily="18" charset="0"/>
                    <a:ea typeface="宋体" pitchFamily="2" charset="-122"/>
                  </a:rPr>
                  <a:t> </a:t>
                </a:r>
                <a:endParaRPr lang="zh-CN" altLang="en-US">
                  <a:ea typeface="宋体" pitchFamily="2" charset="-122"/>
                </a:endParaRPr>
              </a:p>
            </p:txBody>
          </p:sp>
          <p:sp>
            <p:nvSpPr>
              <p:cNvPr id="73965" name="Rectangle 54"/>
              <p:cNvSpPr>
                <a:spLocks noChangeArrowheads="1"/>
              </p:cNvSpPr>
              <p:nvPr/>
            </p:nvSpPr>
            <p:spPr bwMode="auto">
              <a:xfrm>
                <a:off x="3475" y="1702"/>
                <a:ext cx="176" cy="140"/>
              </a:xfrm>
              <a:prstGeom prst="rect">
                <a:avLst/>
              </a:prstGeom>
              <a:noFill/>
              <a:ln w="15875">
                <a:noFill/>
                <a:miter lim="800000"/>
                <a:headEnd/>
                <a:tailEnd/>
              </a:ln>
            </p:spPr>
            <p:txBody>
              <a:bodyPr/>
              <a:lstStyle/>
              <a:p>
                <a:endParaRPr lang="zh-CN" altLang="en-US">
                  <a:ea typeface="宋体" pitchFamily="2" charset="-122"/>
                </a:endParaRPr>
              </a:p>
            </p:txBody>
          </p:sp>
          <p:sp>
            <p:nvSpPr>
              <p:cNvPr id="73966" name="Rectangle 55"/>
              <p:cNvSpPr>
                <a:spLocks noChangeArrowheads="1"/>
              </p:cNvSpPr>
              <p:nvPr/>
            </p:nvSpPr>
            <p:spPr bwMode="auto">
              <a:xfrm>
                <a:off x="3521" y="1691"/>
                <a:ext cx="83" cy="163"/>
              </a:xfrm>
              <a:prstGeom prst="rect">
                <a:avLst/>
              </a:prstGeom>
              <a:noFill/>
              <a:ln w="15875">
                <a:noFill/>
                <a:miter lim="800000"/>
                <a:headEnd/>
                <a:tailEnd/>
              </a:ln>
            </p:spPr>
            <p:txBody>
              <a:bodyPr wrap="none" lIns="0" tIns="0" rIns="0" bIns="0">
                <a:spAutoFit/>
              </a:bodyPr>
              <a:lstStyle/>
              <a:p>
                <a:r>
                  <a:rPr lang="en-US" altLang="zh-CN" sz="1700" i="1">
                    <a:solidFill>
                      <a:srgbClr val="000000"/>
                    </a:solidFill>
                    <a:latin typeface="Times New Roman" pitchFamily="18" charset="0"/>
                    <a:ea typeface="宋体" pitchFamily="2" charset="-122"/>
                  </a:rPr>
                  <a:t>A</a:t>
                </a:r>
                <a:endParaRPr lang="en-US" altLang="zh-CN">
                  <a:ea typeface="宋体" pitchFamily="2" charset="-122"/>
                </a:endParaRPr>
              </a:p>
            </p:txBody>
          </p:sp>
          <p:sp>
            <p:nvSpPr>
              <p:cNvPr id="73967" name="Rectangle 56"/>
              <p:cNvSpPr>
                <a:spLocks noChangeArrowheads="1"/>
              </p:cNvSpPr>
              <p:nvPr/>
            </p:nvSpPr>
            <p:spPr bwMode="auto">
              <a:xfrm>
                <a:off x="3603" y="1691"/>
                <a:ext cx="34" cy="163"/>
              </a:xfrm>
              <a:prstGeom prst="rect">
                <a:avLst/>
              </a:prstGeom>
              <a:noFill/>
              <a:ln w="15875">
                <a:noFill/>
                <a:miter lim="800000"/>
                <a:headEnd/>
                <a:tailEnd/>
              </a:ln>
            </p:spPr>
            <p:txBody>
              <a:bodyPr wrap="none" lIns="0" tIns="0" rIns="0" bIns="0">
                <a:spAutoFit/>
              </a:bodyPr>
              <a:lstStyle/>
              <a:p>
                <a:r>
                  <a:rPr lang="zh-CN" altLang="en-US" sz="1700" i="1">
                    <a:solidFill>
                      <a:srgbClr val="000000"/>
                    </a:solidFill>
                    <a:latin typeface="Times New Roman" pitchFamily="18" charset="0"/>
                    <a:ea typeface="宋体" pitchFamily="2" charset="-122"/>
                  </a:rPr>
                  <a:t> </a:t>
                </a:r>
                <a:endParaRPr lang="zh-CN" altLang="en-US">
                  <a:ea typeface="宋体" pitchFamily="2" charset="-122"/>
                </a:endParaRPr>
              </a:p>
            </p:txBody>
          </p:sp>
          <p:sp>
            <p:nvSpPr>
              <p:cNvPr id="73968" name="Rectangle 57"/>
              <p:cNvSpPr>
                <a:spLocks noChangeArrowheads="1"/>
              </p:cNvSpPr>
              <p:nvPr/>
            </p:nvSpPr>
            <p:spPr bwMode="auto">
              <a:xfrm>
                <a:off x="3475" y="2058"/>
                <a:ext cx="176" cy="140"/>
              </a:xfrm>
              <a:prstGeom prst="rect">
                <a:avLst/>
              </a:prstGeom>
              <a:noFill/>
              <a:ln w="15875">
                <a:noFill/>
                <a:miter lim="800000"/>
                <a:headEnd/>
                <a:tailEnd/>
              </a:ln>
            </p:spPr>
            <p:txBody>
              <a:bodyPr/>
              <a:lstStyle/>
              <a:p>
                <a:endParaRPr lang="zh-CN" altLang="en-US">
                  <a:ea typeface="宋体" pitchFamily="2" charset="-122"/>
                </a:endParaRPr>
              </a:p>
            </p:txBody>
          </p:sp>
          <p:sp>
            <p:nvSpPr>
              <p:cNvPr id="73969" name="Rectangle 58"/>
              <p:cNvSpPr>
                <a:spLocks noChangeArrowheads="1"/>
              </p:cNvSpPr>
              <p:nvPr/>
            </p:nvSpPr>
            <p:spPr bwMode="auto">
              <a:xfrm>
                <a:off x="3521" y="2047"/>
                <a:ext cx="83" cy="163"/>
              </a:xfrm>
              <a:prstGeom prst="rect">
                <a:avLst/>
              </a:prstGeom>
              <a:noFill/>
              <a:ln w="15875">
                <a:noFill/>
                <a:miter lim="800000"/>
                <a:headEnd/>
                <a:tailEnd/>
              </a:ln>
            </p:spPr>
            <p:txBody>
              <a:bodyPr wrap="none" lIns="0" tIns="0" rIns="0" bIns="0">
                <a:spAutoFit/>
              </a:bodyPr>
              <a:lstStyle/>
              <a:p>
                <a:r>
                  <a:rPr lang="en-US" altLang="zh-CN" sz="1700" i="1">
                    <a:solidFill>
                      <a:srgbClr val="000000"/>
                    </a:solidFill>
                    <a:latin typeface="Times New Roman" pitchFamily="18" charset="0"/>
                    <a:ea typeface="宋体" pitchFamily="2" charset="-122"/>
                  </a:rPr>
                  <a:t>B</a:t>
                </a:r>
                <a:endParaRPr lang="en-US" altLang="zh-CN">
                  <a:ea typeface="宋体" pitchFamily="2" charset="-122"/>
                </a:endParaRPr>
              </a:p>
            </p:txBody>
          </p:sp>
          <p:sp>
            <p:nvSpPr>
              <p:cNvPr id="73970" name="Rectangle 59"/>
              <p:cNvSpPr>
                <a:spLocks noChangeArrowheads="1"/>
              </p:cNvSpPr>
              <p:nvPr/>
            </p:nvSpPr>
            <p:spPr bwMode="auto">
              <a:xfrm>
                <a:off x="3603" y="2047"/>
                <a:ext cx="34" cy="163"/>
              </a:xfrm>
              <a:prstGeom prst="rect">
                <a:avLst/>
              </a:prstGeom>
              <a:noFill/>
              <a:ln w="15875">
                <a:noFill/>
                <a:miter lim="800000"/>
                <a:headEnd/>
                <a:tailEnd/>
              </a:ln>
            </p:spPr>
            <p:txBody>
              <a:bodyPr wrap="none" lIns="0" tIns="0" rIns="0" bIns="0">
                <a:spAutoFit/>
              </a:bodyPr>
              <a:lstStyle/>
              <a:p>
                <a:r>
                  <a:rPr lang="zh-CN" altLang="en-US" sz="1700" i="1">
                    <a:solidFill>
                      <a:srgbClr val="000000"/>
                    </a:solidFill>
                    <a:latin typeface="Times New Roman" pitchFamily="18" charset="0"/>
                    <a:ea typeface="宋体" pitchFamily="2" charset="-122"/>
                  </a:rPr>
                  <a:t> </a:t>
                </a:r>
                <a:endParaRPr lang="zh-CN" altLang="en-US">
                  <a:ea typeface="宋体" pitchFamily="2" charset="-122"/>
                </a:endParaRPr>
              </a:p>
            </p:txBody>
          </p:sp>
          <p:sp>
            <p:nvSpPr>
              <p:cNvPr id="73971" name="Rectangle 60"/>
              <p:cNvSpPr>
                <a:spLocks noChangeArrowheads="1"/>
              </p:cNvSpPr>
              <p:nvPr/>
            </p:nvSpPr>
            <p:spPr bwMode="auto">
              <a:xfrm>
                <a:off x="3475" y="2419"/>
                <a:ext cx="176" cy="141"/>
              </a:xfrm>
              <a:prstGeom prst="rect">
                <a:avLst/>
              </a:prstGeom>
              <a:noFill/>
              <a:ln w="15875">
                <a:noFill/>
                <a:miter lim="800000"/>
                <a:headEnd/>
                <a:tailEnd/>
              </a:ln>
            </p:spPr>
            <p:txBody>
              <a:bodyPr/>
              <a:lstStyle/>
              <a:p>
                <a:endParaRPr lang="zh-CN" altLang="en-US">
                  <a:ea typeface="宋体" pitchFamily="2" charset="-122"/>
                </a:endParaRPr>
              </a:p>
            </p:txBody>
          </p:sp>
          <p:sp>
            <p:nvSpPr>
              <p:cNvPr id="73972" name="Rectangle 61"/>
              <p:cNvSpPr>
                <a:spLocks noChangeArrowheads="1"/>
              </p:cNvSpPr>
              <p:nvPr/>
            </p:nvSpPr>
            <p:spPr bwMode="auto">
              <a:xfrm>
                <a:off x="3518" y="2408"/>
                <a:ext cx="91" cy="163"/>
              </a:xfrm>
              <a:prstGeom prst="rect">
                <a:avLst/>
              </a:prstGeom>
              <a:noFill/>
              <a:ln w="15875">
                <a:noFill/>
                <a:miter lim="800000"/>
                <a:headEnd/>
                <a:tailEnd/>
              </a:ln>
            </p:spPr>
            <p:txBody>
              <a:bodyPr wrap="none" lIns="0" tIns="0" rIns="0" bIns="0">
                <a:spAutoFit/>
              </a:bodyPr>
              <a:lstStyle/>
              <a:p>
                <a:r>
                  <a:rPr lang="en-US" altLang="zh-CN" sz="1700" i="1">
                    <a:solidFill>
                      <a:srgbClr val="000000"/>
                    </a:solidFill>
                    <a:latin typeface="Times New Roman" pitchFamily="18" charset="0"/>
                    <a:ea typeface="宋体" pitchFamily="2" charset="-122"/>
                  </a:rPr>
                  <a:t>C</a:t>
                </a:r>
                <a:endParaRPr lang="en-US" altLang="zh-CN">
                  <a:ea typeface="宋体" pitchFamily="2" charset="-122"/>
                </a:endParaRPr>
              </a:p>
            </p:txBody>
          </p:sp>
          <p:sp>
            <p:nvSpPr>
              <p:cNvPr id="73973" name="Rectangle 62"/>
              <p:cNvSpPr>
                <a:spLocks noChangeArrowheads="1"/>
              </p:cNvSpPr>
              <p:nvPr/>
            </p:nvSpPr>
            <p:spPr bwMode="auto">
              <a:xfrm>
                <a:off x="3607" y="2408"/>
                <a:ext cx="34" cy="163"/>
              </a:xfrm>
              <a:prstGeom prst="rect">
                <a:avLst/>
              </a:prstGeom>
              <a:noFill/>
              <a:ln w="15875">
                <a:noFill/>
                <a:miter lim="800000"/>
                <a:headEnd/>
                <a:tailEnd/>
              </a:ln>
            </p:spPr>
            <p:txBody>
              <a:bodyPr wrap="none" lIns="0" tIns="0" rIns="0" bIns="0">
                <a:spAutoFit/>
              </a:bodyPr>
              <a:lstStyle/>
              <a:p>
                <a:r>
                  <a:rPr lang="zh-CN" altLang="en-US" sz="1700" i="1">
                    <a:solidFill>
                      <a:srgbClr val="000000"/>
                    </a:solidFill>
                    <a:latin typeface="Times New Roman" pitchFamily="18" charset="0"/>
                    <a:ea typeface="宋体" pitchFamily="2" charset="-122"/>
                  </a:rPr>
                  <a:t> </a:t>
                </a:r>
                <a:endParaRPr lang="zh-CN" altLang="en-US">
                  <a:ea typeface="宋体" pitchFamily="2" charset="-122"/>
                </a:endParaRPr>
              </a:p>
            </p:txBody>
          </p:sp>
        </p:grpSp>
      </p:grpSp>
      <p:sp>
        <p:nvSpPr>
          <p:cNvPr id="364607" name="Text Box 63"/>
          <p:cNvSpPr txBox="1">
            <a:spLocks noChangeArrowheads="1"/>
          </p:cNvSpPr>
          <p:nvPr/>
        </p:nvSpPr>
        <p:spPr bwMode="auto">
          <a:xfrm>
            <a:off x="7451725" y="4221163"/>
            <a:ext cx="1223963" cy="457200"/>
          </a:xfrm>
          <a:prstGeom prst="rect">
            <a:avLst/>
          </a:prstGeom>
          <a:solidFill>
            <a:schemeClr val="bg1"/>
          </a:solidFill>
          <a:ln w="9525" algn="ctr">
            <a:noFill/>
            <a:miter lim="800000"/>
            <a:headEnd/>
            <a:tailEnd/>
          </a:ln>
        </p:spPr>
        <p:txBody>
          <a:bodyPr>
            <a:spAutoFit/>
          </a:bodyPr>
          <a:lstStyle/>
          <a:p>
            <a:pPr algn="ctr">
              <a:spcBef>
                <a:spcPct val="50000"/>
              </a:spcBef>
            </a:pPr>
            <a:r>
              <a:rPr lang="zh-CN" altLang="en-US" sz="2400" b="1">
                <a:solidFill>
                  <a:schemeClr val="tx2"/>
                </a:solidFill>
                <a:ea typeface="楷体_GB2312" pitchFamily="49" charset="-122"/>
              </a:rPr>
              <a:t>高电平</a:t>
            </a:r>
          </a:p>
        </p:txBody>
      </p:sp>
      <p:sp>
        <p:nvSpPr>
          <p:cNvPr id="364608" name="Rectangle 64"/>
          <p:cNvSpPr>
            <a:spLocks noChangeArrowheads="1"/>
          </p:cNvSpPr>
          <p:nvPr/>
        </p:nvSpPr>
        <p:spPr bwMode="auto">
          <a:xfrm>
            <a:off x="323850" y="4700588"/>
            <a:ext cx="4543425" cy="457200"/>
          </a:xfrm>
          <a:prstGeom prst="rect">
            <a:avLst/>
          </a:prstGeom>
          <a:solidFill>
            <a:srgbClr val="FFFFFF">
              <a:alpha val="0"/>
            </a:srgbClr>
          </a:solidFill>
          <a:ln w="15875" algn="ctr">
            <a:noFill/>
            <a:miter lim="800000"/>
            <a:headEnd/>
            <a:tailEnd/>
          </a:ln>
        </p:spPr>
        <p:txBody>
          <a:bodyPr>
            <a:spAutoFit/>
          </a:bodyPr>
          <a:lstStyle/>
          <a:p>
            <a:pPr eaLnBrk="0" hangingPunct="0"/>
            <a:r>
              <a:rPr lang="en-US" altLang="zh-CN" sz="2400" b="1" i="1">
                <a:solidFill>
                  <a:srgbClr val="000066"/>
                </a:solidFill>
                <a:latin typeface="Times New Roman" pitchFamily="18" charset="0"/>
                <a:ea typeface="楷体_GB2312" pitchFamily="49" charset="-122"/>
              </a:rPr>
              <a:t>A</a:t>
            </a:r>
            <a:r>
              <a:rPr lang="zh-CN" altLang="en-US" sz="2400" b="1" i="1">
                <a:solidFill>
                  <a:srgbClr val="000066"/>
                </a:solidFill>
                <a:latin typeface="Times New Roman" pitchFamily="18" charset="0"/>
                <a:ea typeface="楷体_GB2312" pitchFamily="49" charset="-122"/>
              </a:rPr>
              <a:t>、</a:t>
            </a:r>
            <a:r>
              <a:rPr lang="en-US" altLang="zh-CN" sz="2400" b="1" i="1">
                <a:solidFill>
                  <a:srgbClr val="000066"/>
                </a:solidFill>
                <a:latin typeface="Times New Roman" pitchFamily="18" charset="0"/>
                <a:ea typeface="楷体_GB2312" pitchFamily="49" charset="-122"/>
              </a:rPr>
              <a:t>B</a:t>
            </a:r>
            <a:r>
              <a:rPr lang="zh-CN" altLang="en-US" sz="2400" b="1" i="1">
                <a:solidFill>
                  <a:srgbClr val="000066"/>
                </a:solidFill>
                <a:latin typeface="Times New Roman" pitchFamily="18" charset="0"/>
                <a:ea typeface="楷体_GB2312" pitchFamily="49" charset="-122"/>
              </a:rPr>
              <a:t>、</a:t>
            </a:r>
            <a:r>
              <a:rPr lang="en-US" altLang="zh-CN" sz="2400" b="1" i="1">
                <a:solidFill>
                  <a:srgbClr val="000066"/>
                </a:solidFill>
                <a:latin typeface="Times New Roman" pitchFamily="18" charset="0"/>
                <a:ea typeface="楷体_GB2312" pitchFamily="49" charset="-122"/>
              </a:rPr>
              <a:t>C</a:t>
            </a:r>
            <a:r>
              <a:rPr lang="zh-CN" altLang="en-US" sz="2400" b="1">
                <a:solidFill>
                  <a:srgbClr val="000066"/>
                </a:solidFill>
                <a:latin typeface="Times New Roman" pitchFamily="18" charset="0"/>
                <a:ea typeface="楷体_GB2312" pitchFamily="49" charset="-122"/>
              </a:rPr>
              <a:t>有一个输入低电平</a:t>
            </a:r>
            <a:r>
              <a:rPr lang="en-US" altLang="zh-CN" sz="2400" b="1">
                <a:solidFill>
                  <a:srgbClr val="000066"/>
                </a:solidFill>
                <a:latin typeface="Times New Roman" pitchFamily="18" charset="0"/>
                <a:ea typeface="楷体_GB2312" pitchFamily="49" charset="-122"/>
              </a:rPr>
              <a:t>0V</a:t>
            </a:r>
          </a:p>
        </p:txBody>
      </p:sp>
      <p:sp>
        <p:nvSpPr>
          <p:cNvPr id="364609" name="Rectangle 65"/>
          <p:cNvSpPr>
            <a:spLocks noChangeArrowheads="1"/>
          </p:cNvSpPr>
          <p:nvPr/>
        </p:nvSpPr>
        <p:spPr bwMode="auto">
          <a:xfrm>
            <a:off x="323850" y="5564188"/>
            <a:ext cx="4427538" cy="457200"/>
          </a:xfrm>
          <a:prstGeom prst="rect">
            <a:avLst/>
          </a:prstGeom>
          <a:solidFill>
            <a:srgbClr val="FFFFFF">
              <a:alpha val="0"/>
            </a:srgbClr>
          </a:solidFill>
          <a:ln w="15875" algn="ctr">
            <a:noFill/>
            <a:miter lim="800000"/>
            <a:headEnd/>
            <a:tailEnd/>
          </a:ln>
        </p:spPr>
        <p:txBody>
          <a:bodyPr>
            <a:spAutoFit/>
          </a:bodyPr>
          <a:lstStyle/>
          <a:p>
            <a:pPr eaLnBrk="0" hangingPunct="0"/>
            <a:r>
              <a:rPr lang="en-US" altLang="zh-CN" sz="2400" b="1" i="1">
                <a:solidFill>
                  <a:srgbClr val="000066"/>
                </a:solidFill>
                <a:latin typeface="Times New Roman" pitchFamily="18" charset="0"/>
                <a:ea typeface="楷体_GB2312" pitchFamily="49" charset="-122"/>
              </a:rPr>
              <a:t>A</a:t>
            </a:r>
            <a:r>
              <a:rPr lang="zh-CN" altLang="en-US" sz="2400" b="1" i="1">
                <a:solidFill>
                  <a:srgbClr val="000066"/>
                </a:solidFill>
                <a:latin typeface="Times New Roman" pitchFamily="18" charset="0"/>
                <a:ea typeface="楷体_GB2312" pitchFamily="49" charset="-122"/>
              </a:rPr>
              <a:t>、</a:t>
            </a:r>
            <a:r>
              <a:rPr lang="en-US" altLang="zh-CN" sz="2400" b="1" i="1">
                <a:solidFill>
                  <a:srgbClr val="000066"/>
                </a:solidFill>
                <a:latin typeface="Times New Roman" pitchFamily="18" charset="0"/>
                <a:ea typeface="楷体_GB2312" pitchFamily="49" charset="-122"/>
              </a:rPr>
              <a:t>B</a:t>
            </a:r>
            <a:r>
              <a:rPr lang="zh-CN" altLang="en-US" sz="2400" b="1" i="1">
                <a:solidFill>
                  <a:srgbClr val="000066"/>
                </a:solidFill>
                <a:latin typeface="Times New Roman" pitchFamily="18" charset="0"/>
                <a:ea typeface="楷体_GB2312" pitchFamily="49" charset="-122"/>
              </a:rPr>
              <a:t>、</a:t>
            </a:r>
            <a:r>
              <a:rPr lang="en-US" altLang="zh-CN" sz="2400" b="1" i="1">
                <a:solidFill>
                  <a:srgbClr val="000066"/>
                </a:solidFill>
                <a:latin typeface="Times New Roman" pitchFamily="18" charset="0"/>
                <a:ea typeface="楷体_GB2312" pitchFamily="49" charset="-122"/>
              </a:rPr>
              <a:t>C</a:t>
            </a:r>
            <a:r>
              <a:rPr lang="zh-CN" altLang="en-US" sz="2400" b="1">
                <a:solidFill>
                  <a:srgbClr val="000066"/>
                </a:solidFill>
                <a:latin typeface="Times New Roman" pitchFamily="18" charset="0"/>
                <a:ea typeface="楷体_GB2312" pitchFamily="49" charset="-122"/>
              </a:rPr>
              <a:t>三个都输入高电平</a:t>
            </a:r>
            <a:r>
              <a:rPr lang="en-US" altLang="zh-CN" sz="2400" b="1">
                <a:solidFill>
                  <a:srgbClr val="000066"/>
                </a:solidFill>
                <a:latin typeface="Times New Roman" pitchFamily="18" charset="0"/>
                <a:ea typeface="楷体_GB2312" pitchFamily="49" charset="-122"/>
              </a:rPr>
              <a:t>+5V</a:t>
            </a:r>
          </a:p>
        </p:txBody>
      </p:sp>
      <p:grpSp>
        <p:nvGrpSpPr>
          <p:cNvPr id="8" name="Group 66"/>
          <p:cNvGrpSpPr>
            <a:grpSpLocks/>
          </p:cNvGrpSpPr>
          <p:nvPr/>
        </p:nvGrpSpPr>
        <p:grpSpPr bwMode="auto">
          <a:xfrm>
            <a:off x="4572000" y="3284538"/>
            <a:ext cx="630238" cy="1600200"/>
            <a:chOff x="624" y="2592"/>
            <a:chExt cx="397" cy="1008"/>
          </a:xfrm>
        </p:grpSpPr>
        <p:sp>
          <p:nvSpPr>
            <p:cNvPr id="73919" name="Text Box 67"/>
            <p:cNvSpPr txBox="1">
              <a:spLocks noChangeArrowheads="1"/>
            </p:cNvSpPr>
            <p:nvPr/>
          </p:nvSpPr>
          <p:spPr bwMode="auto">
            <a:xfrm>
              <a:off x="624" y="2592"/>
              <a:ext cx="397" cy="288"/>
            </a:xfrm>
            <a:prstGeom prst="rect">
              <a:avLst/>
            </a:prstGeom>
            <a:noFill/>
            <a:ln w="9525">
              <a:noFill/>
              <a:miter lim="800000"/>
              <a:headEnd/>
              <a:tailEnd/>
            </a:ln>
          </p:spPr>
          <p:txBody>
            <a:bodyPr>
              <a:spAutoFit/>
            </a:bodyPr>
            <a:lstStyle/>
            <a:p>
              <a:pPr>
                <a:spcBef>
                  <a:spcPct val="50000"/>
                </a:spcBef>
              </a:pPr>
              <a:r>
                <a:rPr lang="en-US" altLang="zh-CN" sz="2400" b="1">
                  <a:solidFill>
                    <a:srgbClr val="0000CC"/>
                  </a:solidFill>
                  <a:ea typeface="宋体" pitchFamily="2" charset="-122"/>
                </a:rPr>
                <a:t>5V</a:t>
              </a:r>
            </a:p>
          </p:txBody>
        </p:sp>
        <p:sp>
          <p:nvSpPr>
            <p:cNvPr id="73920" name="Text Box 68"/>
            <p:cNvSpPr txBox="1">
              <a:spLocks noChangeArrowheads="1"/>
            </p:cNvSpPr>
            <p:nvPr/>
          </p:nvSpPr>
          <p:spPr bwMode="auto">
            <a:xfrm>
              <a:off x="624" y="2928"/>
              <a:ext cx="397" cy="288"/>
            </a:xfrm>
            <a:prstGeom prst="rect">
              <a:avLst/>
            </a:prstGeom>
            <a:noFill/>
            <a:ln w="9525">
              <a:noFill/>
              <a:miter lim="800000"/>
              <a:headEnd/>
              <a:tailEnd/>
            </a:ln>
          </p:spPr>
          <p:txBody>
            <a:bodyPr>
              <a:spAutoFit/>
            </a:bodyPr>
            <a:lstStyle/>
            <a:p>
              <a:pPr>
                <a:spcBef>
                  <a:spcPct val="50000"/>
                </a:spcBef>
              </a:pPr>
              <a:r>
                <a:rPr lang="en-US" altLang="zh-CN" sz="2400" b="1">
                  <a:solidFill>
                    <a:srgbClr val="0000CC"/>
                  </a:solidFill>
                  <a:ea typeface="宋体" pitchFamily="2" charset="-122"/>
                </a:rPr>
                <a:t>0V</a:t>
              </a:r>
            </a:p>
          </p:txBody>
        </p:sp>
        <p:sp>
          <p:nvSpPr>
            <p:cNvPr id="73921" name="Text Box 69"/>
            <p:cNvSpPr txBox="1">
              <a:spLocks noChangeArrowheads="1"/>
            </p:cNvSpPr>
            <p:nvPr/>
          </p:nvSpPr>
          <p:spPr bwMode="auto">
            <a:xfrm>
              <a:off x="624" y="3312"/>
              <a:ext cx="397" cy="288"/>
            </a:xfrm>
            <a:prstGeom prst="rect">
              <a:avLst/>
            </a:prstGeom>
            <a:noFill/>
            <a:ln w="9525">
              <a:noFill/>
              <a:miter lim="800000"/>
              <a:headEnd/>
              <a:tailEnd/>
            </a:ln>
          </p:spPr>
          <p:txBody>
            <a:bodyPr>
              <a:spAutoFit/>
            </a:bodyPr>
            <a:lstStyle/>
            <a:p>
              <a:pPr>
                <a:spcBef>
                  <a:spcPct val="50000"/>
                </a:spcBef>
              </a:pPr>
              <a:r>
                <a:rPr lang="en-US" altLang="zh-CN" sz="2400" b="1">
                  <a:solidFill>
                    <a:srgbClr val="0000CC"/>
                  </a:solidFill>
                  <a:ea typeface="宋体" pitchFamily="2" charset="-122"/>
                </a:rPr>
                <a:t>5V</a:t>
              </a:r>
            </a:p>
          </p:txBody>
        </p:sp>
      </p:grpSp>
      <p:sp>
        <p:nvSpPr>
          <p:cNvPr id="364614" name="Rectangle 70"/>
          <p:cNvSpPr>
            <a:spLocks noChangeArrowheads="1"/>
          </p:cNvSpPr>
          <p:nvPr/>
        </p:nvSpPr>
        <p:spPr bwMode="auto">
          <a:xfrm>
            <a:off x="7524750" y="4221163"/>
            <a:ext cx="1103313" cy="457200"/>
          </a:xfrm>
          <a:prstGeom prst="rect">
            <a:avLst/>
          </a:prstGeom>
          <a:noFill/>
          <a:ln w="9525">
            <a:noFill/>
            <a:miter lim="800000"/>
            <a:headEnd/>
            <a:tailEnd/>
          </a:ln>
        </p:spPr>
        <p:txBody>
          <a:bodyPr wrap="none">
            <a:spAutoFit/>
          </a:bodyPr>
          <a:lstStyle/>
          <a:p>
            <a:r>
              <a:rPr lang="zh-CN" altLang="en-US" sz="2400" b="1">
                <a:solidFill>
                  <a:srgbClr val="000066"/>
                </a:solidFill>
                <a:latin typeface="Times New Roman" pitchFamily="18" charset="0"/>
                <a:ea typeface="楷体_GB2312" pitchFamily="49" charset="-122"/>
              </a:rPr>
              <a:t>低电平</a:t>
            </a:r>
          </a:p>
        </p:txBody>
      </p:sp>
      <p:grpSp>
        <p:nvGrpSpPr>
          <p:cNvPr id="9" name="Group 71"/>
          <p:cNvGrpSpPr>
            <a:grpSpLocks/>
          </p:cNvGrpSpPr>
          <p:nvPr/>
        </p:nvGrpSpPr>
        <p:grpSpPr bwMode="auto">
          <a:xfrm>
            <a:off x="4589463" y="3371850"/>
            <a:ext cx="630237" cy="1600200"/>
            <a:chOff x="624" y="2592"/>
            <a:chExt cx="397" cy="1008"/>
          </a:xfrm>
        </p:grpSpPr>
        <p:sp>
          <p:nvSpPr>
            <p:cNvPr id="73916" name="Text Box 72"/>
            <p:cNvSpPr txBox="1">
              <a:spLocks noChangeArrowheads="1"/>
            </p:cNvSpPr>
            <p:nvPr/>
          </p:nvSpPr>
          <p:spPr bwMode="auto">
            <a:xfrm>
              <a:off x="624" y="2592"/>
              <a:ext cx="397" cy="288"/>
            </a:xfrm>
            <a:prstGeom prst="rect">
              <a:avLst/>
            </a:prstGeom>
            <a:solidFill>
              <a:schemeClr val="bg1"/>
            </a:solidFill>
            <a:ln w="9525">
              <a:noFill/>
              <a:miter lim="800000"/>
              <a:headEnd/>
              <a:tailEnd/>
            </a:ln>
          </p:spPr>
          <p:txBody>
            <a:bodyPr>
              <a:spAutoFit/>
            </a:bodyPr>
            <a:lstStyle/>
            <a:p>
              <a:pPr>
                <a:spcBef>
                  <a:spcPct val="50000"/>
                </a:spcBef>
              </a:pPr>
              <a:r>
                <a:rPr lang="en-US" altLang="zh-CN" sz="2400" b="1">
                  <a:solidFill>
                    <a:srgbClr val="0000CC"/>
                  </a:solidFill>
                  <a:ea typeface="宋体" pitchFamily="2" charset="-122"/>
                </a:rPr>
                <a:t>5V</a:t>
              </a:r>
            </a:p>
          </p:txBody>
        </p:sp>
        <p:sp>
          <p:nvSpPr>
            <p:cNvPr id="73917" name="Text Box 73"/>
            <p:cNvSpPr txBox="1">
              <a:spLocks noChangeArrowheads="1"/>
            </p:cNvSpPr>
            <p:nvPr/>
          </p:nvSpPr>
          <p:spPr bwMode="auto">
            <a:xfrm>
              <a:off x="624" y="2928"/>
              <a:ext cx="397" cy="288"/>
            </a:xfrm>
            <a:prstGeom prst="rect">
              <a:avLst/>
            </a:prstGeom>
            <a:solidFill>
              <a:schemeClr val="bg1"/>
            </a:solidFill>
            <a:ln w="9525">
              <a:noFill/>
              <a:miter lim="800000"/>
              <a:headEnd/>
              <a:tailEnd/>
            </a:ln>
          </p:spPr>
          <p:txBody>
            <a:bodyPr>
              <a:spAutoFit/>
            </a:bodyPr>
            <a:lstStyle/>
            <a:p>
              <a:pPr>
                <a:spcBef>
                  <a:spcPct val="50000"/>
                </a:spcBef>
              </a:pPr>
              <a:r>
                <a:rPr lang="en-US" altLang="zh-CN" sz="2400" b="1">
                  <a:solidFill>
                    <a:srgbClr val="0000CC"/>
                  </a:solidFill>
                  <a:ea typeface="宋体" pitchFamily="2" charset="-122"/>
                </a:rPr>
                <a:t>5V</a:t>
              </a:r>
            </a:p>
          </p:txBody>
        </p:sp>
        <p:sp>
          <p:nvSpPr>
            <p:cNvPr id="73918" name="Text Box 74"/>
            <p:cNvSpPr txBox="1">
              <a:spLocks noChangeArrowheads="1"/>
            </p:cNvSpPr>
            <p:nvPr/>
          </p:nvSpPr>
          <p:spPr bwMode="auto">
            <a:xfrm>
              <a:off x="624" y="3312"/>
              <a:ext cx="397" cy="288"/>
            </a:xfrm>
            <a:prstGeom prst="rect">
              <a:avLst/>
            </a:prstGeom>
            <a:solidFill>
              <a:schemeClr val="bg1"/>
            </a:solidFill>
            <a:ln w="9525">
              <a:noFill/>
              <a:miter lim="800000"/>
              <a:headEnd/>
              <a:tailEnd/>
            </a:ln>
          </p:spPr>
          <p:txBody>
            <a:bodyPr>
              <a:spAutoFit/>
            </a:bodyPr>
            <a:lstStyle/>
            <a:p>
              <a:pPr>
                <a:spcBef>
                  <a:spcPct val="50000"/>
                </a:spcBef>
              </a:pPr>
              <a:r>
                <a:rPr lang="en-US" altLang="zh-CN" sz="2400" b="1">
                  <a:solidFill>
                    <a:srgbClr val="0000CC"/>
                  </a:solidFill>
                  <a:ea typeface="宋体" pitchFamily="2" charset="-122"/>
                </a:rPr>
                <a:t>5V</a:t>
              </a:r>
            </a:p>
          </p:txBody>
        </p:sp>
      </p:grpSp>
      <p:grpSp>
        <p:nvGrpSpPr>
          <p:cNvPr id="10" name="Group 75"/>
          <p:cNvGrpSpPr>
            <a:grpSpLocks/>
          </p:cNvGrpSpPr>
          <p:nvPr/>
        </p:nvGrpSpPr>
        <p:grpSpPr bwMode="auto">
          <a:xfrm>
            <a:off x="6083300" y="3298825"/>
            <a:ext cx="334963" cy="1482725"/>
            <a:chOff x="2880" y="2840"/>
            <a:chExt cx="211" cy="934"/>
          </a:xfrm>
        </p:grpSpPr>
        <p:grpSp>
          <p:nvGrpSpPr>
            <p:cNvPr id="11" name="Group 76"/>
            <p:cNvGrpSpPr>
              <a:grpSpLocks/>
            </p:cNvGrpSpPr>
            <p:nvPr/>
          </p:nvGrpSpPr>
          <p:grpSpPr bwMode="auto">
            <a:xfrm>
              <a:off x="2890" y="2840"/>
              <a:ext cx="201" cy="206"/>
              <a:chOff x="1859" y="1338"/>
              <a:chExt cx="201" cy="206"/>
            </a:xfrm>
          </p:grpSpPr>
          <p:sp>
            <p:nvSpPr>
              <p:cNvPr id="73912" name="Rectangle 77"/>
              <p:cNvSpPr>
                <a:spLocks noChangeArrowheads="1"/>
              </p:cNvSpPr>
              <p:nvPr/>
            </p:nvSpPr>
            <p:spPr bwMode="auto">
              <a:xfrm>
                <a:off x="1859" y="1366"/>
                <a:ext cx="21" cy="178"/>
              </a:xfrm>
              <a:prstGeom prst="rect">
                <a:avLst/>
              </a:prstGeom>
              <a:solidFill>
                <a:srgbClr val="FF3300"/>
              </a:solidFill>
              <a:ln w="9525">
                <a:noFill/>
                <a:miter lim="800000"/>
                <a:headEnd/>
                <a:tailEnd/>
              </a:ln>
            </p:spPr>
            <p:txBody>
              <a:bodyPr/>
              <a:lstStyle/>
              <a:p>
                <a:endParaRPr lang="zh-CN" altLang="en-US">
                  <a:ea typeface="宋体" pitchFamily="2" charset="-122"/>
                </a:endParaRPr>
              </a:p>
            </p:txBody>
          </p:sp>
          <p:grpSp>
            <p:nvGrpSpPr>
              <p:cNvPr id="12" name="Group 78"/>
              <p:cNvGrpSpPr>
                <a:grpSpLocks/>
              </p:cNvGrpSpPr>
              <p:nvPr/>
            </p:nvGrpSpPr>
            <p:grpSpPr bwMode="auto">
              <a:xfrm>
                <a:off x="1859" y="1338"/>
                <a:ext cx="201" cy="205"/>
                <a:chOff x="3958" y="1682"/>
                <a:chExt cx="201" cy="205"/>
              </a:xfrm>
            </p:grpSpPr>
            <p:sp>
              <p:nvSpPr>
                <p:cNvPr id="73914" name="Freeform 79"/>
                <p:cNvSpPr>
                  <a:spLocks/>
                </p:cNvSpPr>
                <p:nvPr/>
              </p:nvSpPr>
              <p:spPr bwMode="auto">
                <a:xfrm>
                  <a:off x="3981" y="1700"/>
                  <a:ext cx="167" cy="169"/>
                </a:xfrm>
                <a:custGeom>
                  <a:avLst/>
                  <a:gdLst>
                    <a:gd name="T0" fmla="*/ 0 w 167"/>
                    <a:gd name="T1" fmla="*/ 85 h 169"/>
                    <a:gd name="T2" fmla="*/ 167 w 167"/>
                    <a:gd name="T3" fmla="*/ 0 h 169"/>
                    <a:gd name="T4" fmla="*/ 167 w 167"/>
                    <a:gd name="T5" fmla="*/ 169 h 169"/>
                    <a:gd name="T6" fmla="*/ 0 w 167"/>
                    <a:gd name="T7" fmla="*/ 85 h 169"/>
                    <a:gd name="T8" fmla="*/ 0 60000 65536"/>
                    <a:gd name="T9" fmla="*/ 0 60000 65536"/>
                    <a:gd name="T10" fmla="*/ 0 60000 65536"/>
                    <a:gd name="T11" fmla="*/ 0 60000 65536"/>
                    <a:gd name="T12" fmla="*/ 0 w 167"/>
                    <a:gd name="T13" fmla="*/ 0 h 169"/>
                    <a:gd name="T14" fmla="*/ 167 w 167"/>
                    <a:gd name="T15" fmla="*/ 169 h 169"/>
                  </a:gdLst>
                  <a:ahLst/>
                  <a:cxnLst>
                    <a:cxn ang="T8">
                      <a:pos x="T0" y="T1"/>
                    </a:cxn>
                    <a:cxn ang="T9">
                      <a:pos x="T2" y="T3"/>
                    </a:cxn>
                    <a:cxn ang="T10">
                      <a:pos x="T4" y="T5"/>
                    </a:cxn>
                    <a:cxn ang="T11">
                      <a:pos x="T6" y="T7"/>
                    </a:cxn>
                  </a:cxnLst>
                  <a:rect l="T12" t="T13" r="T14" b="T15"/>
                  <a:pathLst>
                    <a:path w="167" h="169">
                      <a:moveTo>
                        <a:pt x="0" y="85"/>
                      </a:moveTo>
                      <a:lnTo>
                        <a:pt x="167" y="0"/>
                      </a:lnTo>
                      <a:lnTo>
                        <a:pt x="167" y="169"/>
                      </a:lnTo>
                      <a:lnTo>
                        <a:pt x="0" y="85"/>
                      </a:lnTo>
                      <a:close/>
                    </a:path>
                  </a:pathLst>
                </a:custGeom>
                <a:solidFill>
                  <a:srgbClr val="FF3300"/>
                </a:solidFill>
                <a:ln w="9525">
                  <a:noFill/>
                  <a:round/>
                  <a:headEnd/>
                  <a:tailEnd/>
                </a:ln>
              </p:spPr>
              <p:txBody>
                <a:bodyPr/>
                <a:lstStyle/>
                <a:p>
                  <a:endParaRPr lang="zh-CN" altLang="en-US"/>
                </a:p>
              </p:txBody>
            </p:sp>
            <p:sp>
              <p:nvSpPr>
                <p:cNvPr id="73915" name="Freeform 80"/>
                <p:cNvSpPr>
                  <a:spLocks noEditPoints="1"/>
                </p:cNvSpPr>
                <p:nvPr/>
              </p:nvSpPr>
              <p:spPr bwMode="auto">
                <a:xfrm>
                  <a:off x="3958" y="1682"/>
                  <a:ext cx="201" cy="205"/>
                </a:xfrm>
                <a:custGeom>
                  <a:avLst/>
                  <a:gdLst>
                    <a:gd name="T0" fmla="*/ 195 w 201"/>
                    <a:gd name="T1" fmla="*/ 29 h 205"/>
                    <a:gd name="T2" fmla="*/ 190 w 201"/>
                    <a:gd name="T3" fmla="*/ 18 h 205"/>
                    <a:gd name="T4" fmla="*/ 179 w 201"/>
                    <a:gd name="T5" fmla="*/ 18 h 205"/>
                    <a:gd name="T6" fmla="*/ 179 w 201"/>
                    <a:gd name="T7" fmla="*/ 187 h 205"/>
                    <a:gd name="T8" fmla="*/ 190 w 201"/>
                    <a:gd name="T9" fmla="*/ 187 h 205"/>
                    <a:gd name="T10" fmla="*/ 195 w 201"/>
                    <a:gd name="T11" fmla="*/ 178 h 205"/>
                    <a:gd name="T12" fmla="*/ 28 w 201"/>
                    <a:gd name="T13" fmla="*/ 95 h 205"/>
                    <a:gd name="T14" fmla="*/ 23 w 201"/>
                    <a:gd name="T15" fmla="*/ 103 h 205"/>
                    <a:gd name="T16" fmla="*/ 28 w 201"/>
                    <a:gd name="T17" fmla="*/ 114 h 205"/>
                    <a:gd name="T18" fmla="*/ 195 w 201"/>
                    <a:gd name="T19" fmla="*/ 29 h 205"/>
                    <a:gd name="T20" fmla="*/ 19 w 201"/>
                    <a:gd name="T21" fmla="*/ 95 h 205"/>
                    <a:gd name="T22" fmla="*/ 0 w 201"/>
                    <a:gd name="T23" fmla="*/ 103 h 205"/>
                    <a:gd name="T24" fmla="*/ 19 w 201"/>
                    <a:gd name="T25" fmla="*/ 114 h 205"/>
                    <a:gd name="T26" fmla="*/ 187 w 201"/>
                    <a:gd name="T27" fmla="*/ 198 h 205"/>
                    <a:gd name="T28" fmla="*/ 201 w 201"/>
                    <a:gd name="T29" fmla="*/ 205 h 205"/>
                    <a:gd name="T30" fmla="*/ 201 w 201"/>
                    <a:gd name="T31" fmla="*/ 187 h 205"/>
                    <a:gd name="T32" fmla="*/ 201 w 201"/>
                    <a:gd name="T33" fmla="*/ 18 h 205"/>
                    <a:gd name="T34" fmla="*/ 201 w 201"/>
                    <a:gd name="T35" fmla="*/ 0 h 205"/>
                    <a:gd name="T36" fmla="*/ 187 w 201"/>
                    <a:gd name="T37" fmla="*/ 9 h 205"/>
                    <a:gd name="T38" fmla="*/ 19 w 201"/>
                    <a:gd name="T39" fmla="*/ 95 h 20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1"/>
                    <a:gd name="T61" fmla="*/ 0 h 205"/>
                    <a:gd name="T62" fmla="*/ 201 w 201"/>
                    <a:gd name="T63" fmla="*/ 205 h 20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1" h="205">
                      <a:moveTo>
                        <a:pt x="195" y="29"/>
                      </a:moveTo>
                      <a:lnTo>
                        <a:pt x="190" y="18"/>
                      </a:lnTo>
                      <a:lnTo>
                        <a:pt x="179" y="18"/>
                      </a:lnTo>
                      <a:lnTo>
                        <a:pt x="179" y="187"/>
                      </a:lnTo>
                      <a:lnTo>
                        <a:pt x="190" y="187"/>
                      </a:lnTo>
                      <a:lnTo>
                        <a:pt x="195" y="178"/>
                      </a:lnTo>
                      <a:lnTo>
                        <a:pt x="28" y="95"/>
                      </a:lnTo>
                      <a:lnTo>
                        <a:pt x="23" y="103"/>
                      </a:lnTo>
                      <a:lnTo>
                        <a:pt x="28" y="114"/>
                      </a:lnTo>
                      <a:lnTo>
                        <a:pt x="195" y="29"/>
                      </a:lnTo>
                      <a:close/>
                      <a:moveTo>
                        <a:pt x="19" y="95"/>
                      </a:moveTo>
                      <a:lnTo>
                        <a:pt x="0" y="103"/>
                      </a:lnTo>
                      <a:lnTo>
                        <a:pt x="19" y="114"/>
                      </a:lnTo>
                      <a:lnTo>
                        <a:pt x="187" y="198"/>
                      </a:lnTo>
                      <a:lnTo>
                        <a:pt x="201" y="205"/>
                      </a:lnTo>
                      <a:lnTo>
                        <a:pt x="201" y="187"/>
                      </a:lnTo>
                      <a:lnTo>
                        <a:pt x="201" y="18"/>
                      </a:lnTo>
                      <a:lnTo>
                        <a:pt x="201" y="0"/>
                      </a:lnTo>
                      <a:lnTo>
                        <a:pt x="187" y="9"/>
                      </a:lnTo>
                      <a:lnTo>
                        <a:pt x="19" y="95"/>
                      </a:lnTo>
                      <a:close/>
                    </a:path>
                  </a:pathLst>
                </a:custGeom>
                <a:solidFill>
                  <a:srgbClr val="FF3300"/>
                </a:solidFill>
                <a:ln w="9525">
                  <a:noFill/>
                  <a:round/>
                  <a:headEnd/>
                  <a:tailEnd/>
                </a:ln>
              </p:spPr>
              <p:txBody>
                <a:bodyPr/>
                <a:lstStyle/>
                <a:p>
                  <a:endParaRPr lang="zh-CN" altLang="en-US"/>
                </a:p>
              </p:txBody>
            </p:sp>
          </p:grpSp>
        </p:grpSp>
        <p:grpSp>
          <p:nvGrpSpPr>
            <p:cNvPr id="13" name="Group 81"/>
            <p:cNvGrpSpPr>
              <a:grpSpLocks/>
            </p:cNvGrpSpPr>
            <p:nvPr/>
          </p:nvGrpSpPr>
          <p:grpSpPr bwMode="auto">
            <a:xfrm>
              <a:off x="2880" y="3209"/>
              <a:ext cx="205" cy="205"/>
              <a:chOff x="3954" y="1682"/>
              <a:chExt cx="205" cy="205"/>
            </a:xfrm>
          </p:grpSpPr>
          <p:sp>
            <p:nvSpPr>
              <p:cNvPr id="73908" name="Rectangle 82"/>
              <p:cNvSpPr>
                <a:spLocks noChangeArrowheads="1"/>
              </p:cNvSpPr>
              <p:nvPr/>
            </p:nvSpPr>
            <p:spPr bwMode="auto">
              <a:xfrm>
                <a:off x="3954" y="1689"/>
                <a:ext cx="21" cy="178"/>
              </a:xfrm>
              <a:prstGeom prst="rect">
                <a:avLst/>
              </a:prstGeom>
              <a:solidFill>
                <a:schemeClr val="accent1"/>
              </a:solidFill>
              <a:ln w="9525">
                <a:solidFill>
                  <a:schemeClr val="accent1"/>
                </a:solidFill>
                <a:miter lim="800000"/>
                <a:headEnd/>
                <a:tailEnd/>
              </a:ln>
            </p:spPr>
            <p:txBody>
              <a:bodyPr/>
              <a:lstStyle/>
              <a:p>
                <a:endParaRPr lang="zh-CN" altLang="en-US">
                  <a:ea typeface="宋体" pitchFamily="2" charset="-122"/>
                </a:endParaRPr>
              </a:p>
            </p:txBody>
          </p:sp>
          <p:grpSp>
            <p:nvGrpSpPr>
              <p:cNvPr id="14" name="Group 83"/>
              <p:cNvGrpSpPr>
                <a:grpSpLocks/>
              </p:cNvGrpSpPr>
              <p:nvPr/>
            </p:nvGrpSpPr>
            <p:grpSpPr bwMode="auto">
              <a:xfrm>
                <a:off x="3958" y="1682"/>
                <a:ext cx="201" cy="205"/>
                <a:chOff x="3958" y="1682"/>
                <a:chExt cx="201" cy="205"/>
              </a:xfrm>
            </p:grpSpPr>
            <p:sp>
              <p:nvSpPr>
                <p:cNvPr id="73910" name="Freeform 84"/>
                <p:cNvSpPr>
                  <a:spLocks/>
                </p:cNvSpPr>
                <p:nvPr/>
              </p:nvSpPr>
              <p:spPr bwMode="auto">
                <a:xfrm>
                  <a:off x="3981" y="1700"/>
                  <a:ext cx="167" cy="169"/>
                </a:xfrm>
                <a:custGeom>
                  <a:avLst/>
                  <a:gdLst>
                    <a:gd name="T0" fmla="*/ 0 w 167"/>
                    <a:gd name="T1" fmla="*/ 85 h 169"/>
                    <a:gd name="T2" fmla="*/ 167 w 167"/>
                    <a:gd name="T3" fmla="*/ 0 h 169"/>
                    <a:gd name="T4" fmla="*/ 167 w 167"/>
                    <a:gd name="T5" fmla="*/ 169 h 169"/>
                    <a:gd name="T6" fmla="*/ 0 w 167"/>
                    <a:gd name="T7" fmla="*/ 85 h 169"/>
                    <a:gd name="T8" fmla="*/ 0 60000 65536"/>
                    <a:gd name="T9" fmla="*/ 0 60000 65536"/>
                    <a:gd name="T10" fmla="*/ 0 60000 65536"/>
                    <a:gd name="T11" fmla="*/ 0 60000 65536"/>
                    <a:gd name="T12" fmla="*/ 0 w 167"/>
                    <a:gd name="T13" fmla="*/ 0 h 169"/>
                    <a:gd name="T14" fmla="*/ 167 w 167"/>
                    <a:gd name="T15" fmla="*/ 169 h 169"/>
                  </a:gdLst>
                  <a:ahLst/>
                  <a:cxnLst>
                    <a:cxn ang="T8">
                      <a:pos x="T0" y="T1"/>
                    </a:cxn>
                    <a:cxn ang="T9">
                      <a:pos x="T2" y="T3"/>
                    </a:cxn>
                    <a:cxn ang="T10">
                      <a:pos x="T4" y="T5"/>
                    </a:cxn>
                    <a:cxn ang="T11">
                      <a:pos x="T6" y="T7"/>
                    </a:cxn>
                  </a:cxnLst>
                  <a:rect l="T12" t="T13" r="T14" b="T15"/>
                  <a:pathLst>
                    <a:path w="167" h="169">
                      <a:moveTo>
                        <a:pt x="0" y="85"/>
                      </a:moveTo>
                      <a:lnTo>
                        <a:pt x="167" y="0"/>
                      </a:lnTo>
                      <a:lnTo>
                        <a:pt x="167" y="169"/>
                      </a:lnTo>
                      <a:lnTo>
                        <a:pt x="0" y="85"/>
                      </a:lnTo>
                      <a:close/>
                    </a:path>
                  </a:pathLst>
                </a:custGeom>
                <a:solidFill>
                  <a:schemeClr val="accent1"/>
                </a:solidFill>
                <a:ln w="9525">
                  <a:solidFill>
                    <a:srgbClr val="FF0000"/>
                  </a:solidFill>
                  <a:round/>
                  <a:headEnd/>
                  <a:tailEnd/>
                </a:ln>
              </p:spPr>
              <p:txBody>
                <a:bodyPr/>
                <a:lstStyle/>
                <a:p>
                  <a:endParaRPr lang="zh-CN" altLang="en-US"/>
                </a:p>
              </p:txBody>
            </p:sp>
            <p:sp>
              <p:nvSpPr>
                <p:cNvPr id="73911" name="Freeform 85"/>
                <p:cNvSpPr>
                  <a:spLocks noEditPoints="1"/>
                </p:cNvSpPr>
                <p:nvPr/>
              </p:nvSpPr>
              <p:spPr bwMode="auto">
                <a:xfrm>
                  <a:off x="3958" y="1682"/>
                  <a:ext cx="201" cy="205"/>
                </a:xfrm>
                <a:custGeom>
                  <a:avLst/>
                  <a:gdLst>
                    <a:gd name="T0" fmla="*/ 195 w 201"/>
                    <a:gd name="T1" fmla="*/ 29 h 205"/>
                    <a:gd name="T2" fmla="*/ 190 w 201"/>
                    <a:gd name="T3" fmla="*/ 18 h 205"/>
                    <a:gd name="T4" fmla="*/ 179 w 201"/>
                    <a:gd name="T5" fmla="*/ 18 h 205"/>
                    <a:gd name="T6" fmla="*/ 179 w 201"/>
                    <a:gd name="T7" fmla="*/ 187 h 205"/>
                    <a:gd name="T8" fmla="*/ 190 w 201"/>
                    <a:gd name="T9" fmla="*/ 187 h 205"/>
                    <a:gd name="T10" fmla="*/ 195 w 201"/>
                    <a:gd name="T11" fmla="*/ 178 h 205"/>
                    <a:gd name="T12" fmla="*/ 28 w 201"/>
                    <a:gd name="T13" fmla="*/ 95 h 205"/>
                    <a:gd name="T14" fmla="*/ 23 w 201"/>
                    <a:gd name="T15" fmla="*/ 103 h 205"/>
                    <a:gd name="T16" fmla="*/ 28 w 201"/>
                    <a:gd name="T17" fmla="*/ 114 h 205"/>
                    <a:gd name="T18" fmla="*/ 195 w 201"/>
                    <a:gd name="T19" fmla="*/ 29 h 205"/>
                    <a:gd name="T20" fmla="*/ 19 w 201"/>
                    <a:gd name="T21" fmla="*/ 95 h 205"/>
                    <a:gd name="T22" fmla="*/ 0 w 201"/>
                    <a:gd name="T23" fmla="*/ 103 h 205"/>
                    <a:gd name="T24" fmla="*/ 19 w 201"/>
                    <a:gd name="T25" fmla="*/ 114 h 205"/>
                    <a:gd name="T26" fmla="*/ 187 w 201"/>
                    <a:gd name="T27" fmla="*/ 198 h 205"/>
                    <a:gd name="T28" fmla="*/ 201 w 201"/>
                    <a:gd name="T29" fmla="*/ 205 h 205"/>
                    <a:gd name="T30" fmla="*/ 201 w 201"/>
                    <a:gd name="T31" fmla="*/ 187 h 205"/>
                    <a:gd name="T32" fmla="*/ 201 w 201"/>
                    <a:gd name="T33" fmla="*/ 18 h 205"/>
                    <a:gd name="T34" fmla="*/ 201 w 201"/>
                    <a:gd name="T35" fmla="*/ 0 h 205"/>
                    <a:gd name="T36" fmla="*/ 187 w 201"/>
                    <a:gd name="T37" fmla="*/ 9 h 205"/>
                    <a:gd name="T38" fmla="*/ 19 w 201"/>
                    <a:gd name="T39" fmla="*/ 95 h 20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1"/>
                    <a:gd name="T61" fmla="*/ 0 h 205"/>
                    <a:gd name="T62" fmla="*/ 201 w 201"/>
                    <a:gd name="T63" fmla="*/ 205 h 20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1" h="205">
                      <a:moveTo>
                        <a:pt x="195" y="29"/>
                      </a:moveTo>
                      <a:lnTo>
                        <a:pt x="190" y="18"/>
                      </a:lnTo>
                      <a:lnTo>
                        <a:pt x="179" y="18"/>
                      </a:lnTo>
                      <a:lnTo>
                        <a:pt x="179" y="187"/>
                      </a:lnTo>
                      <a:lnTo>
                        <a:pt x="190" y="187"/>
                      </a:lnTo>
                      <a:lnTo>
                        <a:pt x="195" y="178"/>
                      </a:lnTo>
                      <a:lnTo>
                        <a:pt x="28" y="95"/>
                      </a:lnTo>
                      <a:lnTo>
                        <a:pt x="23" y="103"/>
                      </a:lnTo>
                      <a:lnTo>
                        <a:pt x="28" y="114"/>
                      </a:lnTo>
                      <a:lnTo>
                        <a:pt x="195" y="29"/>
                      </a:lnTo>
                      <a:close/>
                      <a:moveTo>
                        <a:pt x="19" y="95"/>
                      </a:moveTo>
                      <a:lnTo>
                        <a:pt x="0" y="103"/>
                      </a:lnTo>
                      <a:lnTo>
                        <a:pt x="19" y="114"/>
                      </a:lnTo>
                      <a:lnTo>
                        <a:pt x="187" y="198"/>
                      </a:lnTo>
                      <a:lnTo>
                        <a:pt x="201" y="205"/>
                      </a:lnTo>
                      <a:lnTo>
                        <a:pt x="201" y="187"/>
                      </a:lnTo>
                      <a:lnTo>
                        <a:pt x="201" y="18"/>
                      </a:lnTo>
                      <a:lnTo>
                        <a:pt x="201" y="0"/>
                      </a:lnTo>
                      <a:lnTo>
                        <a:pt x="187" y="9"/>
                      </a:lnTo>
                      <a:lnTo>
                        <a:pt x="19" y="95"/>
                      </a:lnTo>
                      <a:close/>
                    </a:path>
                  </a:pathLst>
                </a:custGeom>
                <a:solidFill>
                  <a:schemeClr val="accent1"/>
                </a:solidFill>
                <a:ln w="9525">
                  <a:solidFill>
                    <a:schemeClr val="accent1"/>
                  </a:solidFill>
                  <a:round/>
                  <a:headEnd/>
                  <a:tailEnd/>
                </a:ln>
              </p:spPr>
              <p:txBody>
                <a:bodyPr/>
                <a:lstStyle/>
                <a:p>
                  <a:endParaRPr lang="zh-CN" altLang="en-US"/>
                </a:p>
              </p:txBody>
            </p:sp>
          </p:grpSp>
        </p:grpSp>
        <p:grpSp>
          <p:nvGrpSpPr>
            <p:cNvPr id="15" name="Group 86"/>
            <p:cNvGrpSpPr>
              <a:grpSpLocks/>
            </p:cNvGrpSpPr>
            <p:nvPr/>
          </p:nvGrpSpPr>
          <p:grpSpPr bwMode="auto">
            <a:xfrm>
              <a:off x="2880" y="3569"/>
              <a:ext cx="205" cy="205"/>
              <a:chOff x="3954" y="1682"/>
              <a:chExt cx="205" cy="205"/>
            </a:xfrm>
          </p:grpSpPr>
          <p:sp>
            <p:nvSpPr>
              <p:cNvPr id="73904" name="Rectangle 87"/>
              <p:cNvSpPr>
                <a:spLocks noChangeArrowheads="1"/>
              </p:cNvSpPr>
              <p:nvPr/>
            </p:nvSpPr>
            <p:spPr bwMode="auto">
              <a:xfrm>
                <a:off x="3954" y="1689"/>
                <a:ext cx="21" cy="178"/>
              </a:xfrm>
              <a:prstGeom prst="rect">
                <a:avLst/>
              </a:prstGeom>
              <a:solidFill>
                <a:srgbClr val="FF0000"/>
              </a:solidFill>
              <a:ln w="9525">
                <a:solidFill>
                  <a:srgbClr val="FF0000"/>
                </a:solidFill>
                <a:miter lim="800000"/>
                <a:headEnd/>
                <a:tailEnd/>
              </a:ln>
            </p:spPr>
            <p:txBody>
              <a:bodyPr/>
              <a:lstStyle/>
              <a:p>
                <a:endParaRPr lang="zh-CN" altLang="en-US">
                  <a:ea typeface="宋体" pitchFamily="2" charset="-122"/>
                </a:endParaRPr>
              </a:p>
            </p:txBody>
          </p:sp>
          <p:grpSp>
            <p:nvGrpSpPr>
              <p:cNvPr id="16" name="Group 88"/>
              <p:cNvGrpSpPr>
                <a:grpSpLocks/>
              </p:cNvGrpSpPr>
              <p:nvPr/>
            </p:nvGrpSpPr>
            <p:grpSpPr bwMode="auto">
              <a:xfrm>
                <a:off x="3958" y="1682"/>
                <a:ext cx="201" cy="205"/>
                <a:chOff x="3958" y="1682"/>
                <a:chExt cx="201" cy="205"/>
              </a:xfrm>
            </p:grpSpPr>
            <p:sp>
              <p:nvSpPr>
                <p:cNvPr id="73906" name="Freeform 89"/>
                <p:cNvSpPr>
                  <a:spLocks/>
                </p:cNvSpPr>
                <p:nvPr/>
              </p:nvSpPr>
              <p:spPr bwMode="auto">
                <a:xfrm>
                  <a:off x="3981" y="1700"/>
                  <a:ext cx="167" cy="169"/>
                </a:xfrm>
                <a:custGeom>
                  <a:avLst/>
                  <a:gdLst>
                    <a:gd name="T0" fmla="*/ 0 w 167"/>
                    <a:gd name="T1" fmla="*/ 85 h 169"/>
                    <a:gd name="T2" fmla="*/ 167 w 167"/>
                    <a:gd name="T3" fmla="*/ 0 h 169"/>
                    <a:gd name="T4" fmla="*/ 167 w 167"/>
                    <a:gd name="T5" fmla="*/ 169 h 169"/>
                    <a:gd name="T6" fmla="*/ 0 w 167"/>
                    <a:gd name="T7" fmla="*/ 85 h 169"/>
                    <a:gd name="T8" fmla="*/ 0 60000 65536"/>
                    <a:gd name="T9" fmla="*/ 0 60000 65536"/>
                    <a:gd name="T10" fmla="*/ 0 60000 65536"/>
                    <a:gd name="T11" fmla="*/ 0 60000 65536"/>
                    <a:gd name="T12" fmla="*/ 0 w 167"/>
                    <a:gd name="T13" fmla="*/ 0 h 169"/>
                    <a:gd name="T14" fmla="*/ 167 w 167"/>
                    <a:gd name="T15" fmla="*/ 169 h 169"/>
                  </a:gdLst>
                  <a:ahLst/>
                  <a:cxnLst>
                    <a:cxn ang="T8">
                      <a:pos x="T0" y="T1"/>
                    </a:cxn>
                    <a:cxn ang="T9">
                      <a:pos x="T2" y="T3"/>
                    </a:cxn>
                    <a:cxn ang="T10">
                      <a:pos x="T4" y="T5"/>
                    </a:cxn>
                    <a:cxn ang="T11">
                      <a:pos x="T6" y="T7"/>
                    </a:cxn>
                  </a:cxnLst>
                  <a:rect l="T12" t="T13" r="T14" b="T15"/>
                  <a:pathLst>
                    <a:path w="167" h="169">
                      <a:moveTo>
                        <a:pt x="0" y="85"/>
                      </a:moveTo>
                      <a:lnTo>
                        <a:pt x="167" y="0"/>
                      </a:lnTo>
                      <a:lnTo>
                        <a:pt x="167" y="169"/>
                      </a:lnTo>
                      <a:lnTo>
                        <a:pt x="0" y="85"/>
                      </a:lnTo>
                      <a:close/>
                    </a:path>
                  </a:pathLst>
                </a:custGeom>
                <a:solidFill>
                  <a:srgbClr val="FF0000"/>
                </a:solidFill>
                <a:ln w="9525">
                  <a:solidFill>
                    <a:srgbClr val="FF0000"/>
                  </a:solidFill>
                  <a:round/>
                  <a:headEnd/>
                  <a:tailEnd/>
                </a:ln>
              </p:spPr>
              <p:txBody>
                <a:bodyPr/>
                <a:lstStyle/>
                <a:p>
                  <a:endParaRPr lang="zh-CN" altLang="en-US"/>
                </a:p>
              </p:txBody>
            </p:sp>
            <p:sp>
              <p:nvSpPr>
                <p:cNvPr id="73907" name="Freeform 90"/>
                <p:cNvSpPr>
                  <a:spLocks noEditPoints="1"/>
                </p:cNvSpPr>
                <p:nvPr/>
              </p:nvSpPr>
              <p:spPr bwMode="auto">
                <a:xfrm>
                  <a:off x="3958" y="1682"/>
                  <a:ext cx="201" cy="205"/>
                </a:xfrm>
                <a:custGeom>
                  <a:avLst/>
                  <a:gdLst>
                    <a:gd name="T0" fmla="*/ 195 w 201"/>
                    <a:gd name="T1" fmla="*/ 29 h 205"/>
                    <a:gd name="T2" fmla="*/ 190 w 201"/>
                    <a:gd name="T3" fmla="*/ 18 h 205"/>
                    <a:gd name="T4" fmla="*/ 179 w 201"/>
                    <a:gd name="T5" fmla="*/ 18 h 205"/>
                    <a:gd name="T6" fmla="*/ 179 w 201"/>
                    <a:gd name="T7" fmla="*/ 187 h 205"/>
                    <a:gd name="T8" fmla="*/ 190 w 201"/>
                    <a:gd name="T9" fmla="*/ 187 h 205"/>
                    <a:gd name="T10" fmla="*/ 195 w 201"/>
                    <a:gd name="T11" fmla="*/ 178 h 205"/>
                    <a:gd name="T12" fmla="*/ 28 w 201"/>
                    <a:gd name="T13" fmla="*/ 95 h 205"/>
                    <a:gd name="T14" fmla="*/ 23 w 201"/>
                    <a:gd name="T15" fmla="*/ 103 h 205"/>
                    <a:gd name="T16" fmla="*/ 28 w 201"/>
                    <a:gd name="T17" fmla="*/ 114 h 205"/>
                    <a:gd name="T18" fmla="*/ 195 w 201"/>
                    <a:gd name="T19" fmla="*/ 29 h 205"/>
                    <a:gd name="T20" fmla="*/ 19 w 201"/>
                    <a:gd name="T21" fmla="*/ 95 h 205"/>
                    <a:gd name="T22" fmla="*/ 0 w 201"/>
                    <a:gd name="T23" fmla="*/ 103 h 205"/>
                    <a:gd name="T24" fmla="*/ 19 w 201"/>
                    <a:gd name="T25" fmla="*/ 114 h 205"/>
                    <a:gd name="T26" fmla="*/ 187 w 201"/>
                    <a:gd name="T27" fmla="*/ 198 h 205"/>
                    <a:gd name="T28" fmla="*/ 201 w 201"/>
                    <a:gd name="T29" fmla="*/ 205 h 205"/>
                    <a:gd name="T30" fmla="*/ 201 w 201"/>
                    <a:gd name="T31" fmla="*/ 187 h 205"/>
                    <a:gd name="T32" fmla="*/ 201 w 201"/>
                    <a:gd name="T33" fmla="*/ 18 h 205"/>
                    <a:gd name="T34" fmla="*/ 201 w 201"/>
                    <a:gd name="T35" fmla="*/ 0 h 205"/>
                    <a:gd name="T36" fmla="*/ 187 w 201"/>
                    <a:gd name="T37" fmla="*/ 9 h 205"/>
                    <a:gd name="T38" fmla="*/ 19 w 201"/>
                    <a:gd name="T39" fmla="*/ 95 h 20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1"/>
                    <a:gd name="T61" fmla="*/ 0 h 205"/>
                    <a:gd name="T62" fmla="*/ 201 w 201"/>
                    <a:gd name="T63" fmla="*/ 205 h 20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1" h="205">
                      <a:moveTo>
                        <a:pt x="195" y="29"/>
                      </a:moveTo>
                      <a:lnTo>
                        <a:pt x="190" y="18"/>
                      </a:lnTo>
                      <a:lnTo>
                        <a:pt x="179" y="18"/>
                      </a:lnTo>
                      <a:lnTo>
                        <a:pt x="179" y="187"/>
                      </a:lnTo>
                      <a:lnTo>
                        <a:pt x="190" y="187"/>
                      </a:lnTo>
                      <a:lnTo>
                        <a:pt x="195" y="178"/>
                      </a:lnTo>
                      <a:lnTo>
                        <a:pt x="28" y="95"/>
                      </a:lnTo>
                      <a:lnTo>
                        <a:pt x="23" y="103"/>
                      </a:lnTo>
                      <a:lnTo>
                        <a:pt x="28" y="114"/>
                      </a:lnTo>
                      <a:lnTo>
                        <a:pt x="195" y="29"/>
                      </a:lnTo>
                      <a:close/>
                      <a:moveTo>
                        <a:pt x="19" y="95"/>
                      </a:moveTo>
                      <a:lnTo>
                        <a:pt x="0" y="103"/>
                      </a:lnTo>
                      <a:lnTo>
                        <a:pt x="19" y="114"/>
                      </a:lnTo>
                      <a:lnTo>
                        <a:pt x="187" y="198"/>
                      </a:lnTo>
                      <a:lnTo>
                        <a:pt x="201" y="205"/>
                      </a:lnTo>
                      <a:lnTo>
                        <a:pt x="201" y="187"/>
                      </a:lnTo>
                      <a:lnTo>
                        <a:pt x="201" y="18"/>
                      </a:lnTo>
                      <a:lnTo>
                        <a:pt x="201" y="0"/>
                      </a:lnTo>
                      <a:lnTo>
                        <a:pt x="187" y="9"/>
                      </a:lnTo>
                      <a:lnTo>
                        <a:pt x="19" y="95"/>
                      </a:lnTo>
                      <a:close/>
                    </a:path>
                  </a:pathLst>
                </a:custGeom>
                <a:solidFill>
                  <a:srgbClr val="FF0000"/>
                </a:solidFill>
                <a:ln w="9525">
                  <a:solidFill>
                    <a:srgbClr val="FF0000"/>
                  </a:solidFill>
                  <a:round/>
                  <a:headEnd/>
                  <a:tailEnd/>
                </a:ln>
              </p:spPr>
              <p:txBody>
                <a:bodyPr/>
                <a:lstStyle/>
                <a:p>
                  <a:endParaRPr lang="zh-CN" altLang="en-US"/>
                </a:p>
              </p:txBody>
            </p:sp>
          </p:grpSp>
        </p:grpSp>
      </p:grpSp>
      <p:grpSp>
        <p:nvGrpSpPr>
          <p:cNvPr id="17" name="Group 91"/>
          <p:cNvGrpSpPr>
            <a:grpSpLocks/>
          </p:cNvGrpSpPr>
          <p:nvPr/>
        </p:nvGrpSpPr>
        <p:grpSpPr bwMode="auto">
          <a:xfrm>
            <a:off x="6083300" y="3298825"/>
            <a:ext cx="334963" cy="1482725"/>
            <a:chOff x="940" y="2755"/>
            <a:chExt cx="211" cy="934"/>
          </a:xfrm>
        </p:grpSpPr>
        <p:grpSp>
          <p:nvGrpSpPr>
            <p:cNvPr id="18" name="Group 92"/>
            <p:cNvGrpSpPr>
              <a:grpSpLocks/>
            </p:cNvGrpSpPr>
            <p:nvPr/>
          </p:nvGrpSpPr>
          <p:grpSpPr bwMode="auto">
            <a:xfrm>
              <a:off x="950" y="2755"/>
              <a:ext cx="201" cy="206"/>
              <a:chOff x="1859" y="1338"/>
              <a:chExt cx="201" cy="206"/>
            </a:xfrm>
          </p:grpSpPr>
          <p:sp>
            <p:nvSpPr>
              <p:cNvPr id="73897" name="Rectangle 93"/>
              <p:cNvSpPr>
                <a:spLocks noChangeArrowheads="1"/>
              </p:cNvSpPr>
              <p:nvPr/>
            </p:nvSpPr>
            <p:spPr bwMode="auto">
              <a:xfrm>
                <a:off x="1859" y="1366"/>
                <a:ext cx="21" cy="178"/>
              </a:xfrm>
              <a:prstGeom prst="rect">
                <a:avLst/>
              </a:prstGeom>
              <a:solidFill>
                <a:srgbClr val="FF3300"/>
              </a:solidFill>
              <a:ln w="9525">
                <a:noFill/>
                <a:miter lim="800000"/>
                <a:headEnd/>
                <a:tailEnd/>
              </a:ln>
            </p:spPr>
            <p:txBody>
              <a:bodyPr/>
              <a:lstStyle/>
              <a:p>
                <a:endParaRPr lang="zh-CN" altLang="en-US">
                  <a:ea typeface="宋体" pitchFamily="2" charset="-122"/>
                </a:endParaRPr>
              </a:p>
            </p:txBody>
          </p:sp>
          <p:grpSp>
            <p:nvGrpSpPr>
              <p:cNvPr id="19" name="Group 94"/>
              <p:cNvGrpSpPr>
                <a:grpSpLocks/>
              </p:cNvGrpSpPr>
              <p:nvPr/>
            </p:nvGrpSpPr>
            <p:grpSpPr bwMode="auto">
              <a:xfrm>
                <a:off x="1859" y="1338"/>
                <a:ext cx="201" cy="205"/>
                <a:chOff x="3958" y="1682"/>
                <a:chExt cx="201" cy="205"/>
              </a:xfrm>
            </p:grpSpPr>
            <p:sp>
              <p:nvSpPr>
                <p:cNvPr id="73899" name="Freeform 95"/>
                <p:cNvSpPr>
                  <a:spLocks/>
                </p:cNvSpPr>
                <p:nvPr/>
              </p:nvSpPr>
              <p:spPr bwMode="auto">
                <a:xfrm>
                  <a:off x="3981" y="1700"/>
                  <a:ext cx="167" cy="169"/>
                </a:xfrm>
                <a:custGeom>
                  <a:avLst/>
                  <a:gdLst>
                    <a:gd name="T0" fmla="*/ 0 w 167"/>
                    <a:gd name="T1" fmla="*/ 85 h 169"/>
                    <a:gd name="T2" fmla="*/ 167 w 167"/>
                    <a:gd name="T3" fmla="*/ 0 h 169"/>
                    <a:gd name="T4" fmla="*/ 167 w 167"/>
                    <a:gd name="T5" fmla="*/ 169 h 169"/>
                    <a:gd name="T6" fmla="*/ 0 w 167"/>
                    <a:gd name="T7" fmla="*/ 85 h 169"/>
                    <a:gd name="T8" fmla="*/ 0 60000 65536"/>
                    <a:gd name="T9" fmla="*/ 0 60000 65536"/>
                    <a:gd name="T10" fmla="*/ 0 60000 65536"/>
                    <a:gd name="T11" fmla="*/ 0 60000 65536"/>
                    <a:gd name="T12" fmla="*/ 0 w 167"/>
                    <a:gd name="T13" fmla="*/ 0 h 169"/>
                    <a:gd name="T14" fmla="*/ 167 w 167"/>
                    <a:gd name="T15" fmla="*/ 169 h 169"/>
                  </a:gdLst>
                  <a:ahLst/>
                  <a:cxnLst>
                    <a:cxn ang="T8">
                      <a:pos x="T0" y="T1"/>
                    </a:cxn>
                    <a:cxn ang="T9">
                      <a:pos x="T2" y="T3"/>
                    </a:cxn>
                    <a:cxn ang="T10">
                      <a:pos x="T4" y="T5"/>
                    </a:cxn>
                    <a:cxn ang="T11">
                      <a:pos x="T6" y="T7"/>
                    </a:cxn>
                  </a:cxnLst>
                  <a:rect l="T12" t="T13" r="T14" b="T15"/>
                  <a:pathLst>
                    <a:path w="167" h="169">
                      <a:moveTo>
                        <a:pt x="0" y="85"/>
                      </a:moveTo>
                      <a:lnTo>
                        <a:pt x="167" y="0"/>
                      </a:lnTo>
                      <a:lnTo>
                        <a:pt x="167" y="169"/>
                      </a:lnTo>
                      <a:lnTo>
                        <a:pt x="0" y="85"/>
                      </a:lnTo>
                      <a:close/>
                    </a:path>
                  </a:pathLst>
                </a:custGeom>
                <a:solidFill>
                  <a:srgbClr val="FF3300"/>
                </a:solidFill>
                <a:ln w="9525">
                  <a:noFill/>
                  <a:round/>
                  <a:headEnd/>
                  <a:tailEnd/>
                </a:ln>
              </p:spPr>
              <p:txBody>
                <a:bodyPr/>
                <a:lstStyle/>
                <a:p>
                  <a:endParaRPr lang="zh-CN" altLang="en-US"/>
                </a:p>
              </p:txBody>
            </p:sp>
            <p:sp>
              <p:nvSpPr>
                <p:cNvPr id="73900" name="Freeform 96"/>
                <p:cNvSpPr>
                  <a:spLocks noEditPoints="1"/>
                </p:cNvSpPr>
                <p:nvPr/>
              </p:nvSpPr>
              <p:spPr bwMode="auto">
                <a:xfrm>
                  <a:off x="3958" y="1682"/>
                  <a:ext cx="201" cy="205"/>
                </a:xfrm>
                <a:custGeom>
                  <a:avLst/>
                  <a:gdLst>
                    <a:gd name="T0" fmla="*/ 195 w 201"/>
                    <a:gd name="T1" fmla="*/ 29 h 205"/>
                    <a:gd name="T2" fmla="*/ 190 w 201"/>
                    <a:gd name="T3" fmla="*/ 18 h 205"/>
                    <a:gd name="T4" fmla="*/ 179 w 201"/>
                    <a:gd name="T5" fmla="*/ 18 h 205"/>
                    <a:gd name="T6" fmla="*/ 179 w 201"/>
                    <a:gd name="T7" fmla="*/ 187 h 205"/>
                    <a:gd name="T8" fmla="*/ 190 w 201"/>
                    <a:gd name="T9" fmla="*/ 187 h 205"/>
                    <a:gd name="T10" fmla="*/ 195 w 201"/>
                    <a:gd name="T11" fmla="*/ 178 h 205"/>
                    <a:gd name="T12" fmla="*/ 28 w 201"/>
                    <a:gd name="T13" fmla="*/ 95 h 205"/>
                    <a:gd name="T14" fmla="*/ 23 w 201"/>
                    <a:gd name="T15" fmla="*/ 103 h 205"/>
                    <a:gd name="T16" fmla="*/ 28 w 201"/>
                    <a:gd name="T17" fmla="*/ 114 h 205"/>
                    <a:gd name="T18" fmla="*/ 195 w 201"/>
                    <a:gd name="T19" fmla="*/ 29 h 205"/>
                    <a:gd name="T20" fmla="*/ 19 w 201"/>
                    <a:gd name="T21" fmla="*/ 95 h 205"/>
                    <a:gd name="T22" fmla="*/ 0 w 201"/>
                    <a:gd name="T23" fmla="*/ 103 h 205"/>
                    <a:gd name="T24" fmla="*/ 19 w 201"/>
                    <a:gd name="T25" fmla="*/ 114 h 205"/>
                    <a:gd name="T26" fmla="*/ 187 w 201"/>
                    <a:gd name="T27" fmla="*/ 198 h 205"/>
                    <a:gd name="T28" fmla="*/ 201 w 201"/>
                    <a:gd name="T29" fmla="*/ 205 h 205"/>
                    <a:gd name="T30" fmla="*/ 201 w 201"/>
                    <a:gd name="T31" fmla="*/ 187 h 205"/>
                    <a:gd name="T32" fmla="*/ 201 w 201"/>
                    <a:gd name="T33" fmla="*/ 18 h 205"/>
                    <a:gd name="T34" fmla="*/ 201 w 201"/>
                    <a:gd name="T35" fmla="*/ 0 h 205"/>
                    <a:gd name="T36" fmla="*/ 187 w 201"/>
                    <a:gd name="T37" fmla="*/ 9 h 205"/>
                    <a:gd name="T38" fmla="*/ 19 w 201"/>
                    <a:gd name="T39" fmla="*/ 95 h 20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1"/>
                    <a:gd name="T61" fmla="*/ 0 h 205"/>
                    <a:gd name="T62" fmla="*/ 201 w 201"/>
                    <a:gd name="T63" fmla="*/ 205 h 20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1" h="205">
                      <a:moveTo>
                        <a:pt x="195" y="29"/>
                      </a:moveTo>
                      <a:lnTo>
                        <a:pt x="190" y="18"/>
                      </a:lnTo>
                      <a:lnTo>
                        <a:pt x="179" y="18"/>
                      </a:lnTo>
                      <a:lnTo>
                        <a:pt x="179" y="187"/>
                      </a:lnTo>
                      <a:lnTo>
                        <a:pt x="190" y="187"/>
                      </a:lnTo>
                      <a:lnTo>
                        <a:pt x="195" y="178"/>
                      </a:lnTo>
                      <a:lnTo>
                        <a:pt x="28" y="95"/>
                      </a:lnTo>
                      <a:lnTo>
                        <a:pt x="23" y="103"/>
                      </a:lnTo>
                      <a:lnTo>
                        <a:pt x="28" y="114"/>
                      </a:lnTo>
                      <a:lnTo>
                        <a:pt x="195" y="29"/>
                      </a:lnTo>
                      <a:close/>
                      <a:moveTo>
                        <a:pt x="19" y="95"/>
                      </a:moveTo>
                      <a:lnTo>
                        <a:pt x="0" y="103"/>
                      </a:lnTo>
                      <a:lnTo>
                        <a:pt x="19" y="114"/>
                      </a:lnTo>
                      <a:lnTo>
                        <a:pt x="187" y="198"/>
                      </a:lnTo>
                      <a:lnTo>
                        <a:pt x="201" y="205"/>
                      </a:lnTo>
                      <a:lnTo>
                        <a:pt x="201" y="187"/>
                      </a:lnTo>
                      <a:lnTo>
                        <a:pt x="201" y="18"/>
                      </a:lnTo>
                      <a:lnTo>
                        <a:pt x="201" y="0"/>
                      </a:lnTo>
                      <a:lnTo>
                        <a:pt x="187" y="9"/>
                      </a:lnTo>
                      <a:lnTo>
                        <a:pt x="19" y="95"/>
                      </a:lnTo>
                      <a:close/>
                    </a:path>
                  </a:pathLst>
                </a:custGeom>
                <a:solidFill>
                  <a:srgbClr val="FF3300"/>
                </a:solidFill>
                <a:ln w="9525">
                  <a:noFill/>
                  <a:round/>
                  <a:headEnd/>
                  <a:tailEnd/>
                </a:ln>
              </p:spPr>
              <p:txBody>
                <a:bodyPr/>
                <a:lstStyle/>
                <a:p>
                  <a:endParaRPr lang="zh-CN" altLang="en-US"/>
                </a:p>
              </p:txBody>
            </p:sp>
          </p:grpSp>
        </p:grpSp>
        <p:grpSp>
          <p:nvGrpSpPr>
            <p:cNvPr id="20" name="Group 97"/>
            <p:cNvGrpSpPr>
              <a:grpSpLocks/>
            </p:cNvGrpSpPr>
            <p:nvPr/>
          </p:nvGrpSpPr>
          <p:grpSpPr bwMode="auto">
            <a:xfrm>
              <a:off x="940" y="3124"/>
              <a:ext cx="205" cy="205"/>
              <a:chOff x="3954" y="1682"/>
              <a:chExt cx="205" cy="205"/>
            </a:xfrm>
          </p:grpSpPr>
          <p:sp>
            <p:nvSpPr>
              <p:cNvPr id="73893" name="Rectangle 98"/>
              <p:cNvSpPr>
                <a:spLocks noChangeArrowheads="1"/>
              </p:cNvSpPr>
              <p:nvPr/>
            </p:nvSpPr>
            <p:spPr bwMode="auto">
              <a:xfrm>
                <a:off x="3954" y="1689"/>
                <a:ext cx="21" cy="178"/>
              </a:xfrm>
              <a:prstGeom prst="rect">
                <a:avLst/>
              </a:prstGeom>
              <a:solidFill>
                <a:srgbClr val="FF0000"/>
              </a:solidFill>
              <a:ln w="9525">
                <a:solidFill>
                  <a:srgbClr val="FF0000"/>
                </a:solidFill>
                <a:miter lim="800000"/>
                <a:headEnd/>
                <a:tailEnd/>
              </a:ln>
            </p:spPr>
            <p:txBody>
              <a:bodyPr/>
              <a:lstStyle/>
              <a:p>
                <a:endParaRPr lang="zh-CN" altLang="en-US">
                  <a:ea typeface="宋体" pitchFamily="2" charset="-122"/>
                </a:endParaRPr>
              </a:p>
            </p:txBody>
          </p:sp>
          <p:grpSp>
            <p:nvGrpSpPr>
              <p:cNvPr id="21" name="Group 99"/>
              <p:cNvGrpSpPr>
                <a:grpSpLocks/>
              </p:cNvGrpSpPr>
              <p:nvPr/>
            </p:nvGrpSpPr>
            <p:grpSpPr bwMode="auto">
              <a:xfrm>
                <a:off x="3958" y="1682"/>
                <a:ext cx="201" cy="205"/>
                <a:chOff x="3958" y="1682"/>
                <a:chExt cx="201" cy="205"/>
              </a:xfrm>
            </p:grpSpPr>
            <p:sp>
              <p:nvSpPr>
                <p:cNvPr id="73895" name="Freeform 100"/>
                <p:cNvSpPr>
                  <a:spLocks/>
                </p:cNvSpPr>
                <p:nvPr/>
              </p:nvSpPr>
              <p:spPr bwMode="auto">
                <a:xfrm>
                  <a:off x="3981" y="1700"/>
                  <a:ext cx="167" cy="169"/>
                </a:xfrm>
                <a:custGeom>
                  <a:avLst/>
                  <a:gdLst>
                    <a:gd name="T0" fmla="*/ 0 w 167"/>
                    <a:gd name="T1" fmla="*/ 85 h 169"/>
                    <a:gd name="T2" fmla="*/ 167 w 167"/>
                    <a:gd name="T3" fmla="*/ 0 h 169"/>
                    <a:gd name="T4" fmla="*/ 167 w 167"/>
                    <a:gd name="T5" fmla="*/ 169 h 169"/>
                    <a:gd name="T6" fmla="*/ 0 w 167"/>
                    <a:gd name="T7" fmla="*/ 85 h 169"/>
                    <a:gd name="T8" fmla="*/ 0 60000 65536"/>
                    <a:gd name="T9" fmla="*/ 0 60000 65536"/>
                    <a:gd name="T10" fmla="*/ 0 60000 65536"/>
                    <a:gd name="T11" fmla="*/ 0 60000 65536"/>
                    <a:gd name="T12" fmla="*/ 0 w 167"/>
                    <a:gd name="T13" fmla="*/ 0 h 169"/>
                    <a:gd name="T14" fmla="*/ 167 w 167"/>
                    <a:gd name="T15" fmla="*/ 169 h 169"/>
                  </a:gdLst>
                  <a:ahLst/>
                  <a:cxnLst>
                    <a:cxn ang="T8">
                      <a:pos x="T0" y="T1"/>
                    </a:cxn>
                    <a:cxn ang="T9">
                      <a:pos x="T2" y="T3"/>
                    </a:cxn>
                    <a:cxn ang="T10">
                      <a:pos x="T4" y="T5"/>
                    </a:cxn>
                    <a:cxn ang="T11">
                      <a:pos x="T6" y="T7"/>
                    </a:cxn>
                  </a:cxnLst>
                  <a:rect l="T12" t="T13" r="T14" b="T15"/>
                  <a:pathLst>
                    <a:path w="167" h="169">
                      <a:moveTo>
                        <a:pt x="0" y="85"/>
                      </a:moveTo>
                      <a:lnTo>
                        <a:pt x="167" y="0"/>
                      </a:lnTo>
                      <a:lnTo>
                        <a:pt x="167" y="169"/>
                      </a:lnTo>
                      <a:lnTo>
                        <a:pt x="0" y="85"/>
                      </a:lnTo>
                      <a:close/>
                    </a:path>
                  </a:pathLst>
                </a:custGeom>
                <a:solidFill>
                  <a:srgbClr val="FF0000"/>
                </a:solidFill>
                <a:ln w="9525">
                  <a:solidFill>
                    <a:srgbClr val="FF0000"/>
                  </a:solidFill>
                  <a:round/>
                  <a:headEnd/>
                  <a:tailEnd/>
                </a:ln>
              </p:spPr>
              <p:txBody>
                <a:bodyPr/>
                <a:lstStyle/>
                <a:p>
                  <a:endParaRPr lang="zh-CN" altLang="en-US"/>
                </a:p>
              </p:txBody>
            </p:sp>
            <p:sp>
              <p:nvSpPr>
                <p:cNvPr id="73896" name="Freeform 101"/>
                <p:cNvSpPr>
                  <a:spLocks noEditPoints="1"/>
                </p:cNvSpPr>
                <p:nvPr/>
              </p:nvSpPr>
              <p:spPr bwMode="auto">
                <a:xfrm>
                  <a:off x="3958" y="1682"/>
                  <a:ext cx="201" cy="205"/>
                </a:xfrm>
                <a:custGeom>
                  <a:avLst/>
                  <a:gdLst>
                    <a:gd name="T0" fmla="*/ 195 w 201"/>
                    <a:gd name="T1" fmla="*/ 29 h 205"/>
                    <a:gd name="T2" fmla="*/ 190 w 201"/>
                    <a:gd name="T3" fmla="*/ 18 h 205"/>
                    <a:gd name="T4" fmla="*/ 179 w 201"/>
                    <a:gd name="T5" fmla="*/ 18 h 205"/>
                    <a:gd name="T6" fmla="*/ 179 w 201"/>
                    <a:gd name="T7" fmla="*/ 187 h 205"/>
                    <a:gd name="T8" fmla="*/ 190 w 201"/>
                    <a:gd name="T9" fmla="*/ 187 h 205"/>
                    <a:gd name="T10" fmla="*/ 195 w 201"/>
                    <a:gd name="T11" fmla="*/ 178 h 205"/>
                    <a:gd name="T12" fmla="*/ 28 w 201"/>
                    <a:gd name="T13" fmla="*/ 95 h 205"/>
                    <a:gd name="T14" fmla="*/ 23 w 201"/>
                    <a:gd name="T15" fmla="*/ 103 h 205"/>
                    <a:gd name="T16" fmla="*/ 28 w 201"/>
                    <a:gd name="T17" fmla="*/ 114 h 205"/>
                    <a:gd name="T18" fmla="*/ 195 w 201"/>
                    <a:gd name="T19" fmla="*/ 29 h 205"/>
                    <a:gd name="T20" fmla="*/ 19 w 201"/>
                    <a:gd name="T21" fmla="*/ 95 h 205"/>
                    <a:gd name="T22" fmla="*/ 0 w 201"/>
                    <a:gd name="T23" fmla="*/ 103 h 205"/>
                    <a:gd name="T24" fmla="*/ 19 w 201"/>
                    <a:gd name="T25" fmla="*/ 114 h 205"/>
                    <a:gd name="T26" fmla="*/ 187 w 201"/>
                    <a:gd name="T27" fmla="*/ 198 h 205"/>
                    <a:gd name="T28" fmla="*/ 201 w 201"/>
                    <a:gd name="T29" fmla="*/ 205 h 205"/>
                    <a:gd name="T30" fmla="*/ 201 w 201"/>
                    <a:gd name="T31" fmla="*/ 187 h 205"/>
                    <a:gd name="T32" fmla="*/ 201 w 201"/>
                    <a:gd name="T33" fmla="*/ 18 h 205"/>
                    <a:gd name="T34" fmla="*/ 201 w 201"/>
                    <a:gd name="T35" fmla="*/ 0 h 205"/>
                    <a:gd name="T36" fmla="*/ 187 w 201"/>
                    <a:gd name="T37" fmla="*/ 9 h 205"/>
                    <a:gd name="T38" fmla="*/ 19 w 201"/>
                    <a:gd name="T39" fmla="*/ 95 h 20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1"/>
                    <a:gd name="T61" fmla="*/ 0 h 205"/>
                    <a:gd name="T62" fmla="*/ 201 w 201"/>
                    <a:gd name="T63" fmla="*/ 205 h 20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1" h="205">
                      <a:moveTo>
                        <a:pt x="195" y="29"/>
                      </a:moveTo>
                      <a:lnTo>
                        <a:pt x="190" y="18"/>
                      </a:lnTo>
                      <a:lnTo>
                        <a:pt x="179" y="18"/>
                      </a:lnTo>
                      <a:lnTo>
                        <a:pt x="179" y="187"/>
                      </a:lnTo>
                      <a:lnTo>
                        <a:pt x="190" y="187"/>
                      </a:lnTo>
                      <a:lnTo>
                        <a:pt x="195" y="178"/>
                      </a:lnTo>
                      <a:lnTo>
                        <a:pt x="28" y="95"/>
                      </a:lnTo>
                      <a:lnTo>
                        <a:pt x="23" y="103"/>
                      </a:lnTo>
                      <a:lnTo>
                        <a:pt x="28" y="114"/>
                      </a:lnTo>
                      <a:lnTo>
                        <a:pt x="195" y="29"/>
                      </a:lnTo>
                      <a:close/>
                      <a:moveTo>
                        <a:pt x="19" y="95"/>
                      </a:moveTo>
                      <a:lnTo>
                        <a:pt x="0" y="103"/>
                      </a:lnTo>
                      <a:lnTo>
                        <a:pt x="19" y="114"/>
                      </a:lnTo>
                      <a:lnTo>
                        <a:pt x="187" y="198"/>
                      </a:lnTo>
                      <a:lnTo>
                        <a:pt x="201" y="205"/>
                      </a:lnTo>
                      <a:lnTo>
                        <a:pt x="201" y="187"/>
                      </a:lnTo>
                      <a:lnTo>
                        <a:pt x="201" y="18"/>
                      </a:lnTo>
                      <a:lnTo>
                        <a:pt x="201" y="0"/>
                      </a:lnTo>
                      <a:lnTo>
                        <a:pt x="187" y="9"/>
                      </a:lnTo>
                      <a:lnTo>
                        <a:pt x="19" y="95"/>
                      </a:lnTo>
                      <a:close/>
                    </a:path>
                  </a:pathLst>
                </a:custGeom>
                <a:solidFill>
                  <a:srgbClr val="FF0000"/>
                </a:solidFill>
                <a:ln w="9525">
                  <a:solidFill>
                    <a:srgbClr val="FF0000"/>
                  </a:solidFill>
                  <a:round/>
                  <a:headEnd/>
                  <a:tailEnd/>
                </a:ln>
              </p:spPr>
              <p:txBody>
                <a:bodyPr/>
                <a:lstStyle/>
                <a:p>
                  <a:endParaRPr lang="zh-CN" altLang="en-US"/>
                </a:p>
              </p:txBody>
            </p:sp>
          </p:grpSp>
        </p:grpSp>
        <p:grpSp>
          <p:nvGrpSpPr>
            <p:cNvPr id="22" name="Group 102"/>
            <p:cNvGrpSpPr>
              <a:grpSpLocks/>
            </p:cNvGrpSpPr>
            <p:nvPr/>
          </p:nvGrpSpPr>
          <p:grpSpPr bwMode="auto">
            <a:xfrm>
              <a:off x="940" y="3484"/>
              <a:ext cx="205" cy="205"/>
              <a:chOff x="3954" y="1682"/>
              <a:chExt cx="205" cy="205"/>
            </a:xfrm>
          </p:grpSpPr>
          <p:sp>
            <p:nvSpPr>
              <p:cNvPr id="73889" name="Rectangle 103"/>
              <p:cNvSpPr>
                <a:spLocks noChangeArrowheads="1"/>
              </p:cNvSpPr>
              <p:nvPr/>
            </p:nvSpPr>
            <p:spPr bwMode="auto">
              <a:xfrm>
                <a:off x="3954" y="1689"/>
                <a:ext cx="21" cy="178"/>
              </a:xfrm>
              <a:prstGeom prst="rect">
                <a:avLst/>
              </a:prstGeom>
              <a:solidFill>
                <a:srgbClr val="FF0000"/>
              </a:solidFill>
              <a:ln w="9525">
                <a:solidFill>
                  <a:srgbClr val="FF0000"/>
                </a:solidFill>
                <a:miter lim="800000"/>
                <a:headEnd/>
                <a:tailEnd/>
              </a:ln>
            </p:spPr>
            <p:txBody>
              <a:bodyPr/>
              <a:lstStyle/>
              <a:p>
                <a:endParaRPr lang="zh-CN" altLang="en-US">
                  <a:ea typeface="宋体" pitchFamily="2" charset="-122"/>
                </a:endParaRPr>
              </a:p>
            </p:txBody>
          </p:sp>
          <p:grpSp>
            <p:nvGrpSpPr>
              <p:cNvPr id="23" name="Group 104"/>
              <p:cNvGrpSpPr>
                <a:grpSpLocks/>
              </p:cNvGrpSpPr>
              <p:nvPr/>
            </p:nvGrpSpPr>
            <p:grpSpPr bwMode="auto">
              <a:xfrm>
                <a:off x="3958" y="1682"/>
                <a:ext cx="201" cy="205"/>
                <a:chOff x="3958" y="1682"/>
                <a:chExt cx="201" cy="205"/>
              </a:xfrm>
            </p:grpSpPr>
            <p:sp>
              <p:nvSpPr>
                <p:cNvPr id="73891" name="Freeform 105"/>
                <p:cNvSpPr>
                  <a:spLocks/>
                </p:cNvSpPr>
                <p:nvPr/>
              </p:nvSpPr>
              <p:spPr bwMode="auto">
                <a:xfrm>
                  <a:off x="3981" y="1700"/>
                  <a:ext cx="167" cy="169"/>
                </a:xfrm>
                <a:custGeom>
                  <a:avLst/>
                  <a:gdLst>
                    <a:gd name="T0" fmla="*/ 0 w 167"/>
                    <a:gd name="T1" fmla="*/ 85 h 169"/>
                    <a:gd name="T2" fmla="*/ 167 w 167"/>
                    <a:gd name="T3" fmla="*/ 0 h 169"/>
                    <a:gd name="T4" fmla="*/ 167 w 167"/>
                    <a:gd name="T5" fmla="*/ 169 h 169"/>
                    <a:gd name="T6" fmla="*/ 0 w 167"/>
                    <a:gd name="T7" fmla="*/ 85 h 169"/>
                    <a:gd name="T8" fmla="*/ 0 60000 65536"/>
                    <a:gd name="T9" fmla="*/ 0 60000 65536"/>
                    <a:gd name="T10" fmla="*/ 0 60000 65536"/>
                    <a:gd name="T11" fmla="*/ 0 60000 65536"/>
                    <a:gd name="T12" fmla="*/ 0 w 167"/>
                    <a:gd name="T13" fmla="*/ 0 h 169"/>
                    <a:gd name="T14" fmla="*/ 167 w 167"/>
                    <a:gd name="T15" fmla="*/ 169 h 169"/>
                  </a:gdLst>
                  <a:ahLst/>
                  <a:cxnLst>
                    <a:cxn ang="T8">
                      <a:pos x="T0" y="T1"/>
                    </a:cxn>
                    <a:cxn ang="T9">
                      <a:pos x="T2" y="T3"/>
                    </a:cxn>
                    <a:cxn ang="T10">
                      <a:pos x="T4" y="T5"/>
                    </a:cxn>
                    <a:cxn ang="T11">
                      <a:pos x="T6" y="T7"/>
                    </a:cxn>
                  </a:cxnLst>
                  <a:rect l="T12" t="T13" r="T14" b="T15"/>
                  <a:pathLst>
                    <a:path w="167" h="169">
                      <a:moveTo>
                        <a:pt x="0" y="85"/>
                      </a:moveTo>
                      <a:lnTo>
                        <a:pt x="167" y="0"/>
                      </a:lnTo>
                      <a:lnTo>
                        <a:pt x="167" y="169"/>
                      </a:lnTo>
                      <a:lnTo>
                        <a:pt x="0" y="85"/>
                      </a:lnTo>
                      <a:close/>
                    </a:path>
                  </a:pathLst>
                </a:custGeom>
                <a:solidFill>
                  <a:srgbClr val="FF0000"/>
                </a:solidFill>
                <a:ln w="9525">
                  <a:solidFill>
                    <a:srgbClr val="FF0000"/>
                  </a:solidFill>
                  <a:round/>
                  <a:headEnd/>
                  <a:tailEnd/>
                </a:ln>
              </p:spPr>
              <p:txBody>
                <a:bodyPr/>
                <a:lstStyle/>
                <a:p>
                  <a:endParaRPr lang="zh-CN" altLang="en-US"/>
                </a:p>
              </p:txBody>
            </p:sp>
            <p:sp>
              <p:nvSpPr>
                <p:cNvPr id="73892" name="Freeform 106"/>
                <p:cNvSpPr>
                  <a:spLocks noEditPoints="1"/>
                </p:cNvSpPr>
                <p:nvPr/>
              </p:nvSpPr>
              <p:spPr bwMode="auto">
                <a:xfrm>
                  <a:off x="3958" y="1682"/>
                  <a:ext cx="201" cy="205"/>
                </a:xfrm>
                <a:custGeom>
                  <a:avLst/>
                  <a:gdLst>
                    <a:gd name="T0" fmla="*/ 195 w 201"/>
                    <a:gd name="T1" fmla="*/ 29 h 205"/>
                    <a:gd name="T2" fmla="*/ 190 w 201"/>
                    <a:gd name="T3" fmla="*/ 18 h 205"/>
                    <a:gd name="T4" fmla="*/ 179 w 201"/>
                    <a:gd name="T5" fmla="*/ 18 h 205"/>
                    <a:gd name="T6" fmla="*/ 179 w 201"/>
                    <a:gd name="T7" fmla="*/ 187 h 205"/>
                    <a:gd name="T8" fmla="*/ 190 w 201"/>
                    <a:gd name="T9" fmla="*/ 187 h 205"/>
                    <a:gd name="T10" fmla="*/ 195 w 201"/>
                    <a:gd name="T11" fmla="*/ 178 h 205"/>
                    <a:gd name="T12" fmla="*/ 28 w 201"/>
                    <a:gd name="T13" fmla="*/ 95 h 205"/>
                    <a:gd name="T14" fmla="*/ 23 w 201"/>
                    <a:gd name="T15" fmla="*/ 103 h 205"/>
                    <a:gd name="T16" fmla="*/ 28 w 201"/>
                    <a:gd name="T17" fmla="*/ 114 h 205"/>
                    <a:gd name="T18" fmla="*/ 195 w 201"/>
                    <a:gd name="T19" fmla="*/ 29 h 205"/>
                    <a:gd name="T20" fmla="*/ 19 w 201"/>
                    <a:gd name="T21" fmla="*/ 95 h 205"/>
                    <a:gd name="T22" fmla="*/ 0 w 201"/>
                    <a:gd name="T23" fmla="*/ 103 h 205"/>
                    <a:gd name="T24" fmla="*/ 19 w 201"/>
                    <a:gd name="T25" fmla="*/ 114 h 205"/>
                    <a:gd name="T26" fmla="*/ 187 w 201"/>
                    <a:gd name="T27" fmla="*/ 198 h 205"/>
                    <a:gd name="T28" fmla="*/ 201 w 201"/>
                    <a:gd name="T29" fmla="*/ 205 h 205"/>
                    <a:gd name="T30" fmla="*/ 201 w 201"/>
                    <a:gd name="T31" fmla="*/ 187 h 205"/>
                    <a:gd name="T32" fmla="*/ 201 w 201"/>
                    <a:gd name="T33" fmla="*/ 18 h 205"/>
                    <a:gd name="T34" fmla="*/ 201 w 201"/>
                    <a:gd name="T35" fmla="*/ 0 h 205"/>
                    <a:gd name="T36" fmla="*/ 187 w 201"/>
                    <a:gd name="T37" fmla="*/ 9 h 205"/>
                    <a:gd name="T38" fmla="*/ 19 w 201"/>
                    <a:gd name="T39" fmla="*/ 95 h 20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1"/>
                    <a:gd name="T61" fmla="*/ 0 h 205"/>
                    <a:gd name="T62" fmla="*/ 201 w 201"/>
                    <a:gd name="T63" fmla="*/ 205 h 20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1" h="205">
                      <a:moveTo>
                        <a:pt x="195" y="29"/>
                      </a:moveTo>
                      <a:lnTo>
                        <a:pt x="190" y="18"/>
                      </a:lnTo>
                      <a:lnTo>
                        <a:pt x="179" y="18"/>
                      </a:lnTo>
                      <a:lnTo>
                        <a:pt x="179" y="187"/>
                      </a:lnTo>
                      <a:lnTo>
                        <a:pt x="190" y="187"/>
                      </a:lnTo>
                      <a:lnTo>
                        <a:pt x="195" y="178"/>
                      </a:lnTo>
                      <a:lnTo>
                        <a:pt x="28" y="95"/>
                      </a:lnTo>
                      <a:lnTo>
                        <a:pt x="23" y="103"/>
                      </a:lnTo>
                      <a:lnTo>
                        <a:pt x="28" y="114"/>
                      </a:lnTo>
                      <a:lnTo>
                        <a:pt x="195" y="29"/>
                      </a:lnTo>
                      <a:close/>
                      <a:moveTo>
                        <a:pt x="19" y="95"/>
                      </a:moveTo>
                      <a:lnTo>
                        <a:pt x="0" y="103"/>
                      </a:lnTo>
                      <a:lnTo>
                        <a:pt x="19" y="114"/>
                      </a:lnTo>
                      <a:lnTo>
                        <a:pt x="187" y="198"/>
                      </a:lnTo>
                      <a:lnTo>
                        <a:pt x="201" y="205"/>
                      </a:lnTo>
                      <a:lnTo>
                        <a:pt x="201" y="187"/>
                      </a:lnTo>
                      <a:lnTo>
                        <a:pt x="201" y="18"/>
                      </a:lnTo>
                      <a:lnTo>
                        <a:pt x="201" y="0"/>
                      </a:lnTo>
                      <a:lnTo>
                        <a:pt x="187" y="9"/>
                      </a:lnTo>
                      <a:lnTo>
                        <a:pt x="19" y="95"/>
                      </a:lnTo>
                      <a:close/>
                    </a:path>
                  </a:pathLst>
                </a:custGeom>
                <a:solidFill>
                  <a:srgbClr val="FF0000"/>
                </a:solidFill>
                <a:ln w="9525">
                  <a:solidFill>
                    <a:srgbClr val="FF0000"/>
                  </a:solidFill>
                  <a:round/>
                  <a:headEnd/>
                  <a:tailEnd/>
                </a:ln>
              </p:spPr>
              <p:txBody>
                <a:bodyPr/>
                <a:lstStyle/>
                <a:p>
                  <a:endParaRPr lang="zh-CN" altLang="en-US"/>
                </a:p>
              </p:txBody>
            </p:sp>
          </p:grpSp>
        </p:grpSp>
      </p:grpSp>
      <p:sp>
        <p:nvSpPr>
          <p:cNvPr id="364651" name="Rectangle 107"/>
          <p:cNvSpPr>
            <a:spLocks noChangeArrowheads="1"/>
          </p:cNvSpPr>
          <p:nvPr/>
        </p:nvSpPr>
        <p:spPr bwMode="auto">
          <a:xfrm>
            <a:off x="5940425" y="5445125"/>
            <a:ext cx="1492250" cy="519113"/>
          </a:xfrm>
          <a:prstGeom prst="rect">
            <a:avLst/>
          </a:prstGeom>
          <a:noFill/>
          <a:ln w="9525">
            <a:noFill/>
            <a:miter lim="800000"/>
            <a:headEnd/>
            <a:tailEnd/>
          </a:ln>
        </p:spPr>
        <p:txBody>
          <a:bodyPr wrap="none">
            <a:spAutoFit/>
          </a:bodyPr>
          <a:lstStyle/>
          <a:p>
            <a:r>
              <a:rPr kumimoji="1" lang="en-US" altLang="zh-CN" sz="2800" b="1" i="1">
                <a:solidFill>
                  <a:srgbClr val="000066"/>
                </a:solidFill>
                <a:latin typeface="Times New Roman" pitchFamily="18" charset="0"/>
                <a:ea typeface="宋体" pitchFamily="2" charset="-122"/>
              </a:rPr>
              <a:t>L=A</a:t>
            </a:r>
            <a:r>
              <a:rPr kumimoji="1" lang="en-US" altLang="zh-CN" sz="2800" b="1" i="1">
                <a:solidFill>
                  <a:srgbClr val="000066"/>
                </a:solidFill>
                <a:latin typeface="Times New Roman" pitchFamily="18" charset="0"/>
                <a:ea typeface="宋体" pitchFamily="2" charset="-122"/>
                <a:cs typeface="Times New Roman" pitchFamily="18" charset="0"/>
              </a:rPr>
              <a:t>·</a:t>
            </a:r>
            <a:r>
              <a:rPr kumimoji="1" lang="en-US" altLang="zh-CN" sz="2800" b="1" i="1">
                <a:solidFill>
                  <a:srgbClr val="000066"/>
                </a:solidFill>
                <a:latin typeface="Times New Roman" pitchFamily="18" charset="0"/>
                <a:ea typeface="宋体" pitchFamily="2" charset="-122"/>
              </a:rPr>
              <a:t>B·C</a:t>
            </a:r>
          </a:p>
        </p:txBody>
      </p:sp>
      <p:grpSp>
        <p:nvGrpSpPr>
          <p:cNvPr id="24" name="Group 108"/>
          <p:cNvGrpSpPr>
            <a:grpSpLocks/>
          </p:cNvGrpSpPr>
          <p:nvPr/>
        </p:nvGrpSpPr>
        <p:grpSpPr bwMode="auto">
          <a:xfrm>
            <a:off x="539750" y="1701800"/>
            <a:ext cx="4048125" cy="1604963"/>
            <a:chOff x="3323" y="1253"/>
            <a:chExt cx="2425" cy="1297"/>
          </a:xfrm>
        </p:grpSpPr>
        <p:sp>
          <p:nvSpPr>
            <p:cNvPr id="73814" name="Line 109"/>
            <p:cNvSpPr>
              <a:spLocks noChangeShapeType="1"/>
            </p:cNvSpPr>
            <p:nvPr/>
          </p:nvSpPr>
          <p:spPr bwMode="auto">
            <a:xfrm>
              <a:off x="3528" y="1832"/>
              <a:ext cx="118" cy="25"/>
            </a:xfrm>
            <a:prstGeom prst="line">
              <a:avLst/>
            </a:prstGeom>
            <a:noFill/>
            <a:ln w="25400">
              <a:solidFill>
                <a:srgbClr val="000000"/>
              </a:solidFill>
              <a:round/>
              <a:headEnd/>
              <a:tailEnd/>
            </a:ln>
          </p:spPr>
          <p:txBody>
            <a:bodyPr/>
            <a:lstStyle/>
            <a:p>
              <a:endParaRPr lang="zh-CN" altLang="en-US"/>
            </a:p>
          </p:txBody>
        </p:sp>
        <p:sp>
          <p:nvSpPr>
            <p:cNvPr id="73815" name="Line 110"/>
            <p:cNvSpPr>
              <a:spLocks noChangeShapeType="1"/>
            </p:cNvSpPr>
            <p:nvPr/>
          </p:nvSpPr>
          <p:spPr bwMode="auto">
            <a:xfrm>
              <a:off x="3516" y="1819"/>
              <a:ext cx="40" cy="170"/>
            </a:xfrm>
            <a:prstGeom prst="line">
              <a:avLst/>
            </a:prstGeom>
            <a:noFill/>
            <a:ln w="25400">
              <a:solidFill>
                <a:srgbClr val="000000"/>
              </a:solidFill>
              <a:round/>
              <a:headEnd/>
              <a:tailEnd/>
            </a:ln>
          </p:spPr>
          <p:txBody>
            <a:bodyPr/>
            <a:lstStyle/>
            <a:p>
              <a:endParaRPr lang="zh-CN" altLang="en-US"/>
            </a:p>
          </p:txBody>
        </p:sp>
        <p:sp>
          <p:nvSpPr>
            <p:cNvPr id="73816" name="Line 111"/>
            <p:cNvSpPr>
              <a:spLocks noChangeShapeType="1"/>
            </p:cNvSpPr>
            <p:nvPr/>
          </p:nvSpPr>
          <p:spPr bwMode="auto">
            <a:xfrm flipH="1" flipV="1">
              <a:off x="3426" y="1730"/>
              <a:ext cx="200" cy="234"/>
            </a:xfrm>
            <a:prstGeom prst="line">
              <a:avLst/>
            </a:prstGeom>
            <a:noFill/>
            <a:ln w="19050">
              <a:solidFill>
                <a:srgbClr val="000000"/>
              </a:solidFill>
              <a:round/>
              <a:headEnd/>
              <a:tailEnd/>
            </a:ln>
          </p:spPr>
          <p:txBody>
            <a:bodyPr/>
            <a:lstStyle/>
            <a:p>
              <a:endParaRPr lang="zh-CN" altLang="en-US"/>
            </a:p>
          </p:txBody>
        </p:sp>
        <p:sp>
          <p:nvSpPr>
            <p:cNvPr id="73817" name="Line 112"/>
            <p:cNvSpPr>
              <a:spLocks noChangeShapeType="1"/>
            </p:cNvSpPr>
            <p:nvPr/>
          </p:nvSpPr>
          <p:spPr bwMode="auto">
            <a:xfrm flipH="1">
              <a:off x="3556" y="1866"/>
              <a:ext cx="81" cy="144"/>
            </a:xfrm>
            <a:prstGeom prst="line">
              <a:avLst/>
            </a:prstGeom>
            <a:noFill/>
            <a:ln w="38100">
              <a:solidFill>
                <a:srgbClr val="000000"/>
              </a:solidFill>
              <a:round/>
              <a:headEnd/>
              <a:tailEnd/>
            </a:ln>
          </p:spPr>
          <p:txBody>
            <a:bodyPr/>
            <a:lstStyle/>
            <a:p>
              <a:endParaRPr lang="zh-CN" altLang="en-US"/>
            </a:p>
          </p:txBody>
        </p:sp>
        <p:sp>
          <p:nvSpPr>
            <p:cNvPr id="73818" name="Line 113"/>
            <p:cNvSpPr>
              <a:spLocks noChangeShapeType="1"/>
            </p:cNvSpPr>
            <p:nvPr/>
          </p:nvSpPr>
          <p:spPr bwMode="auto">
            <a:xfrm flipH="1">
              <a:off x="3479" y="1772"/>
              <a:ext cx="69" cy="132"/>
            </a:xfrm>
            <a:prstGeom prst="line">
              <a:avLst/>
            </a:prstGeom>
            <a:noFill/>
            <a:ln w="38100">
              <a:solidFill>
                <a:srgbClr val="000000"/>
              </a:solidFill>
              <a:round/>
              <a:headEnd/>
              <a:tailEnd/>
            </a:ln>
          </p:spPr>
          <p:txBody>
            <a:bodyPr/>
            <a:lstStyle/>
            <a:p>
              <a:endParaRPr lang="zh-CN" altLang="en-US"/>
            </a:p>
          </p:txBody>
        </p:sp>
        <p:sp>
          <p:nvSpPr>
            <p:cNvPr id="73819" name="Freeform 114"/>
            <p:cNvSpPr>
              <a:spLocks/>
            </p:cNvSpPr>
            <p:nvPr/>
          </p:nvSpPr>
          <p:spPr bwMode="auto">
            <a:xfrm>
              <a:off x="3626" y="1968"/>
              <a:ext cx="63" cy="72"/>
            </a:xfrm>
            <a:custGeom>
              <a:avLst/>
              <a:gdLst>
                <a:gd name="T0" fmla="*/ 60 w 86"/>
                <a:gd name="T1" fmla="*/ 72 h 82"/>
                <a:gd name="T2" fmla="*/ 60 w 86"/>
                <a:gd name="T3" fmla="*/ 72 h 82"/>
                <a:gd name="T4" fmla="*/ 60 w 86"/>
                <a:gd name="T5" fmla="*/ 63 h 82"/>
                <a:gd name="T6" fmla="*/ 63 w 86"/>
                <a:gd name="T7" fmla="*/ 51 h 82"/>
                <a:gd name="T8" fmla="*/ 60 w 86"/>
                <a:gd name="T9" fmla="*/ 42 h 82"/>
                <a:gd name="T10" fmla="*/ 60 w 86"/>
                <a:gd name="T11" fmla="*/ 30 h 82"/>
                <a:gd name="T12" fmla="*/ 54 w 86"/>
                <a:gd name="T13" fmla="*/ 21 h 82"/>
                <a:gd name="T14" fmla="*/ 51 w 86"/>
                <a:gd name="T15" fmla="*/ 12 h 82"/>
                <a:gd name="T16" fmla="*/ 46 w 86"/>
                <a:gd name="T17" fmla="*/ 8 h 82"/>
                <a:gd name="T18" fmla="*/ 37 w 86"/>
                <a:gd name="T19" fmla="*/ 0 h 82"/>
                <a:gd name="T20" fmla="*/ 29 w 86"/>
                <a:gd name="T21" fmla="*/ 0 h 82"/>
                <a:gd name="T22" fmla="*/ 20 w 86"/>
                <a:gd name="T23" fmla="*/ 0 h 82"/>
                <a:gd name="T24" fmla="*/ 8 w 86"/>
                <a:gd name="T25" fmla="*/ 4 h 82"/>
                <a:gd name="T26" fmla="*/ 0 w 86"/>
                <a:gd name="T27" fmla="*/ 8 h 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82"/>
                <a:gd name="T44" fmla="*/ 86 w 86"/>
                <a:gd name="T45" fmla="*/ 82 h 8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82">
                  <a:moveTo>
                    <a:pt x="82" y="82"/>
                  </a:moveTo>
                  <a:lnTo>
                    <a:pt x="82" y="82"/>
                  </a:lnTo>
                  <a:lnTo>
                    <a:pt x="82" y="72"/>
                  </a:lnTo>
                  <a:lnTo>
                    <a:pt x="86" y="58"/>
                  </a:lnTo>
                  <a:lnTo>
                    <a:pt x="82" y="48"/>
                  </a:lnTo>
                  <a:lnTo>
                    <a:pt x="82" y="34"/>
                  </a:lnTo>
                  <a:lnTo>
                    <a:pt x="74" y="24"/>
                  </a:lnTo>
                  <a:lnTo>
                    <a:pt x="70" y="14"/>
                  </a:lnTo>
                  <a:lnTo>
                    <a:pt x="63" y="9"/>
                  </a:lnTo>
                  <a:lnTo>
                    <a:pt x="51" y="0"/>
                  </a:lnTo>
                  <a:lnTo>
                    <a:pt x="39" y="0"/>
                  </a:lnTo>
                  <a:lnTo>
                    <a:pt x="27" y="0"/>
                  </a:lnTo>
                  <a:lnTo>
                    <a:pt x="11" y="5"/>
                  </a:lnTo>
                  <a:lnTo>
                    <a:pt x="0" y="9"/>
                  </a:lnTo>
                </a:path>
              </a:pathLst>
            </a:custGeom>
            <a:noFill/>
            <a:ln w="19050">
              <a:solidFill>
                <a:srgbClr val="000000"/>
              </a:solidFill>
              <a:round/>
              <a:headEnd/>
              <a:tailEnd/>
            </a:ln>
          </p:spPr>
          <p:txBody>
            <a:bodyPr/>
            <a:lstStyle/>
            <a:p>
              <a:endParaRPr lang="zh-CN" altLang="en-US"/>
            </a:p>
          </p:txBody>
        </p:sp>
        <p:sp>
          <p:nvSpPr>
            <p:cNvPr id="73820" name="Line 115"/>
            <p:cNvSpPr>
              <a:spLocks noChangeShapeType="1"/>
            </p:cNvSpPr>
            <p:nvPr/>
          </p:nvSpPr>
          <p:spPr bwMode="auto">
            <a:xfrm flipH="1">
              <a:off x="3479" y="1772"/>
              <a:ext cx="69" cy="128"/>
            </a:xfrm>
            <a:prstGeom prst="line">
              <a:avLst/>
            </a:prstGeom>
            <a:noFill/>
            <a:ln w="38100">
              <a:solidFill>
                <a:srgbClr val="000000"/>
              </a:solidFill>
              <a:round/>
              <a:headEnd/>
              <a:tailEnd/>
            </a:ln>
          </p:spPr>
          <p:txBody>
            <a:bodyPr/>
            <a:lstStyle/>
            <a:p>
              <a:endParaRPr lang="zh-CN" altLang="en-US"/>
            </a:p>
          </p:txBody>
        </p:sp>
        <p:sp>
          <p:nvSpPr>
            <p:cNvPr id="73821" name="Freeform 116"/>
            <p:cNvSpPr>
              <a:spLocks/>
            </p:cNvSpPr>
            <p:nvPr/>
          </p:nvSpPr>
          <p:spPr bwMode="auto">
            <a:xfrm>
              <a:off x="3626" y="1964"/>
              <a:ext cx="63" cy="76"/>
            </a:xfrm>
            <a:custGeom>
              <a:avLst/>
              <a:gdLst>
                <a:gd name="T0" fmla="*/ 60 w 86"/>
                <a:gd name="T1" fmla="*/ 76 h 87"/>
                <a:gd name="T2" fmla="*/ 60 w 86"/>
                <a:gd name="T3" fmla="*/ 76 h 87"/>
                <a:gd name="T4" fmla="*/ 60 w 86"/>
                <a:gd name="T5" fmla="*/ 67 h 87"/>
                <a:gd name="T6" fmla="*/ 63 w 86"/>
                <a:gd name="T7" fmla="*/ 55 h 87"/>
                <a:gd name="T8" fmla="*/ 60 w 86"/>
                <a:gd name="T9" fmla="*/ 46 h 87"/>
                <a:gd name="T10" fmla="*/ 60 w 86"/>
                <a:gd name="T11" fmla="*/ 34 h 87"/>
                <a:gd name="T12" fmla="*/ 54 w 86"/>
                <a:gd name="T13" fmla="*/ 25 h 87"/>
                <a:gd name="T14" fmla="*/ 51 w 86"/>
                <a:gd name="T15" fmla="*/ 17 h 87"/>
                <a:gd name="T16" fmla="*/ 46 w 86"/>
                <a:gd name="T17" fmla="*/ 9 h 87"/>
                <a:gd name="T18" fmla="*/ 37 w 86"/>
                <a:gd name="T19" fmla="*/ 4 h 87"/>
                <a:gd name="T20" fmla="*/ 29 w 86"/>
                <a:gd name="T21" fmla="*/ 0 h 87"/>
                <a:gd name="T22" fmla="*/ 20 w 86"/>
                <a:gd name="T23" fmla="*/ 0 h 87"/>
                <a:gd name="T24" fmla="*/ 8 w 86"/>
                <a:gd name="T25" fmla="*/ 4 h 87"/>
                <a:gd name="T26" fmla="*/ 0 w 86"/>
                <a:gd name="T27" fmla="*/ 12 h 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87"/>
                <a:gd name="T44" fmla="*/ 86 w 86"/>
                <a:gd name="T45" fmla="*/ 87 h 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87">
                  <a:moveTo>
                    <a:pt x="82" y="87"/>
                  </a:moveTo>
                  <a:lnTo>
                    <a:pt x="82" y="87"/>
                  </a:lnTo>
                  <a:lnTo>
                    <a:pt x="82" y="77"/>
                  </a:lnTo>
                  <a:lnTo>
                    <a:pt x="86" y="63"/>
                  </a:lnTo>
                  <a:lnTo>
                    <a:pt x="82" y="53"/>
                  </a:lnTo>
                  <a:lnTo>
                    <a:pt x="82" y="39"/>
                  </a:lnTo>
                  <a:lnTo>
                    <a:pt x="74" y="29"/>
                  </a:lnTo>
                  <a:lnTo>
                    <a:pt x="70" y="19"/>
                  </a:lnTo>
                  <a:lnTo>
                    <a:pt x="63" y="10"/>
                  </a:lnTo>
                  <a:lnTo>
                    <a:pt x="51" y="5"/>
                  </a:lnTo>
                  <a:lnTo>
                    <a:pt x="39" y="0"/>
                  </a:lnTo>
                  <a:lnTo>
                    <a:pt x="27" y="0"/>
                  </a:lnTo>
                  <a:lnTo>
                    <a:pt x="11" y="5"/>
                  </a:lnTo>
                  <a:lnTo>
                    <a:pt x="0" y="14"/>
                  </a:lnTo>
                </a:path>
              </a:pathLst>
            </a:custGeom>
            <a:noFill/>
            <a:ln w="19050">
              <a:solidFill>
                <a:srgbClr val="000000"/>
              </a:solidFill>
              <a:round/>
              <a:headEnd/>
              <a:tailEnd/>
            </a:ln>
          </p:spPr>
          <p:txBody>
            <a:bodyPr/>
            <a:lstStyle/>
            <a:p>
              <a:endParaRPr lang="zh-CN" altLang="en-US"/>
            </a:p>
          </p:txBody>
        </p:sp>
        <p:sp>
          <p:nvSpPr>
            <p:cNvPr id="73822" name="Freeform 117"/>
            <p:cNvSpPr>
              <a:spLocks/>
            </p:cNvSpPr>
            <p:nvPr/>
          </p:nvSpPr>
          <p:spPr bwMode="auto">
            <a:xfrm>
              <a:off x="3684" y="2032"/>
              <a:ext cx="63" cy="76"/>
            </a:xfrm>
            <a:custGeom>
              <a:avLst/>
              <a:gdLst>
                <a:gd name="T0" fmla="*/ 3 w 87"/>
                <a:gd name="T1" fmla="*/ 0 h 87"/>
                <a:gd name="T2" fmla="*/ 3 w 87"/>
                <a:gd name="T3" fmla="*/ 4 h 87"/>
                <a:gd name="T4" fmla="*/ 0 w 87"/>
                <a:gd name="T5" fmla="*/ 13 h 87"/>
                <a:gd name="T6" fmla="*/ 0 w 87"/>
                <a:gd name="T7" fmla="*/ 21 h 87"/>
                <a:gd name="T8" fmla="*/ 0 w 87"/>
                <a:gd name="T9" fmla="*/ 34 h 87"/>
                <a:gd name="T10" fmla="*/ 3 w 87"/>
                <a:gd name="T11" fmla="*/ 43 h 87"/>
                <a:gd name="T12" fmla="*/ 6 w 87"/>
                <a:gd name="T13" fmla="*/ 51 h 87"/>
                <a:gd name="T14" fmla="*/ 12 w 87"/>
                <a:gd name="T15" fmla="*/ 59 h 87"/>
                <a:gd name="T16" fmla="*/ 17 w 87"/>
                <a:gd name="T17" fmla="*/ 68 h 87"/>
                <a:gd name="T18" fmla="*/ 23 w 87"/>
                <a:gd name="T19" fmla="*/ 72 h 87"/>
                <a:gd name="T20" fmla="*/ 34 w 87"/>
                <a:gd name="T21" fmla="*/ 76 h 87"/>
                <a:gd name="T22" fmla="*/ 43 w 87"/>
                <a:gd name="T23" fmla="*/ 76 h 87"/>
                <a:gd name="T24" fmla="*/ 54 w 87"/>
                <a:gd name="T25" fmla="*/ 72 h 87"/>
                <a:gd name="T26" fmla="*/ 63 w 87"/>
                <a:gd name="T27" fmla="*/ 64 h 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7"/>
                <a:gd name="T43" fmla="*/ 0 h 87"/>
                <a:gd name="T44" fmla="*/ 87 w 87"/>
                <a:gd name="T45" fmla="*/ 87 h 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7" h="87">
                  <a:moveTo>
                    <a:pt x="4" y="0"/>
                  </a:moveTo>
                  <a:lnTo>
                    <a:pt x="4" y="5"/>
                  </a:lnTo>
                  <a:lnTo>
                    <a:pt x="0" y="15"/>
                  </a:lnTo>
                  <a:lnTo>
                    <a:pt x="0" y="24"/>
                  </a:lnTo>
                  <a:lnTo>
                    <a:pt x="0" y="39"/>
                  </a:lnTo>
                  <a:lnTo>
                    <a:pt x="4" y="49"/>
                  </a:lnTo>
                  <a:lnTo>
                    <a:pt x="8" y="58"/>
                  </a:lnTo>
                  <a:lnTo>
                    <a:pt x="16" y="68"/>
                  </a:lnTo>
                  <a:lnTo>
                    <a:pt x="24" y="78"/>
                  </a:lnTo>
                  <a:lnTo>
                    <a:pt x="32" y="82"/>
                  </a:lnTo>
                  <a:lnTo>
                    <a:pt x="47" y="87"/>
                  </a:lnTo>
                  <a:lnTo>
                    <a:pt x="59" y="87"/>
                  </a:lnTo>
                  <a:lnTo>
                    <a:pt x="75" y="82"/>
                  </a:lnTo>
                  <a:lnTo>
                    <a:pt x="87" y="73"/>
                  </a:lnTo>
                </a:path>
              </a:pathLst>
            </a:custGeom>
            <a:noFill/>
            <a:ln w="19050">
              <a:solidFill>
                <a:srgbClr val="000000"/>
              </a:solidFill>
              <a:round/>
              <a:headEnd/>
              <a:tailEnd/>
            </a:ln>
          </p:spPr>
          <p:txBody>
            <a:bodyPr/>
            <a:lstStyle/>
            <a:p>
              <a:endParaRPr lang="zh-CN" altLang="en-US"/>
            </a:p>
          </p:txBody>
        </p:sp>
        <p:sp>
          <p:nvSpPr>
            <p:cNvPr id="73823" name="Line 118"/>
            <p:cNvSpPr>
              <a:spLocks noChangeShapeType="1"/>
            </p:cNvSpPr>
            <p:nvPr/>
          </p:nvSpPr>
          <p:spPr bwMode="auto">
            <a:xfrm>
              <a:off x="3745" y="2091"/>
              <a:ext cx="83" cy="94"/>
            </a:xfrm>
            <a:prstGeom prst="line">
              <a:avLst/>
            </a:prstGeom>
            <a:noFill/>
            <a:ln w="19050">
              <a:solidFill>
                <a:srgbClr val="000000"/>
              </a:solidFill>
              <a:round/>
              <a:headEnd/>
              <a:tailEnd/>
            </a:ln>
          </p:spPr>
          <p:txBody>
            <a:bodyPr/>
            <a:lstStyle/>
            <a:p>
              <a:endParaRPr lang="zh-CN" altLang="en-US"/>
            </a:p>
          </p:txBody>
        </p:sp>
        <p:sp>
          <p:nvSpPr>
            <p:cNvPr id="73824" name="Freeform 119"/>
            <p:cNvSpPr>
              <a:spLocks/>
            </p:cNvSpPr>
            <p:nvPr/>
          </p:nvSpPr>
          <p:spPr bwMode="auto">
            <a:xfrm>
              <a:off x="3404" y="1709"/>
              <a:ext cx="34" cy="51"/>
            </a:xfrm>
            <a:custGeom>
              <a:avLst/>
              <a:gdLst>
                <a:gd name="T0" fmla="*/ 17 w 47"/>
                <a:gd name="T1" fmla="*/ 0 h 58"/>
                <a:gd name="T2" fmla="*/ 9 w 47"/>
                <a:gd name="T3" fmla="*/ 4 h 58"/>
                <a:gd name="T4" fmla="*/ 6 w 47"/>
                <a:gd name="T5" fmla="*/ 8 h 58"/>
                <a:gd name="T6" fmla="*/ 3 w 47"/>
                <a:gd name="T7" fmla="*/ 17 h 58"/>
                <a:gd name="T8" fmla="*/ 0 w 47"/>
                <a:gd name="T9" fmla="*/ 29 h 58"/>
                <a:gd name="T10" fmla="*/ 3 w 47"/>
                <a:gd name="T11" fmla="*/ 38 h 58"/>
                <a:gd name="T12" fmla="*/ 6 w 47"/>
                <a:gd name="T13" fmla="*/ 47 h 58"/>
                <a:gd name="T14" fmla="*/ 12 w 47"/>
                <a:gd name="T15" fmla="*/ 51 h 58"/>
                <a:gd name="T16" fmla="*/ 20 w 47"/>
                <a:gd name="T17" fmla="*/ 51 h 58"/>
                <a:gd name="T18" fmla="*/ 25 w 47"/>
                <a:gd name="T19" fmla="*/ 47 h 58"/>
                <a:gd name="T20" fmla="*/ 31 w 47"/>
                <a:gd name="T21" fmla="*/ 42 h 58"/>
                <a:gd name="T22" fmla="*/ 34 w 47"/>
                <a:gd name="T23" fmla="*/ 33 h 58"/>
                <a:gd name="T24" fmla="*/ 34 w 47"/>
                <a:gd name="T25" fmla="*/ 26 h 58"/>
                <a:gd name="T26" fmla="*/ 31 w 47"/>
                <a:gd name="T27" fmla="*/ 12 h 58"/>
                <a:gd name="T28" fmla="*/ 28 w 47"/>
                <a:gd name="T29" fmla="*/ 8 h 58"/>
                <a:gd name="T30" fmla="*/ 22 w 47"/>
                <a:gd name="T31" fmla="*/ 4 h 58"/>
                <a:gd name="T32" fmla="*/ 20 w 47"/>
                <a:gd name="T33" fmla="*/ 0 h 58"/>
                <a:gd name="T34" fmla="*/ 17 w 47"/>
                <a:gd name="T35" fmla="*/ 0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7"/>
                <a:gd name="T55" fmla="*/ 0 h 58"/>
                <a:gd name="T56" fmla="*/ 47 w 47"/>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7" h="58">
                  <a:moveTo>
                    <a:pt x="24" y="0"/>
                  </a:moveTo>
                  <a:lnTo>
                    <a:pt x="12" y="4"/>
                  </a:lnTo>
                  <a:lnTo>
                    <a:pt x="8" y="9"/>
                  </a:lnTo>
                  <a:lnTo>
                    <a:pt x="4" y="19"/>
                  </a:lnTo>
                  <a:lnTo>
                    <a:pt x="0" y="33"/>
                  </a:lnTo>
                  <a:lnTo>
                    <a:pt x="4" y="43"/>
                  </a:lnTo>
                  <a:lnTo>
                    <a:pt x="8" y="53"/>
                  </a:lnTo>
                  <a:lnTo>
                    <a:pt x="16" y="58"/>
                  </a:lnTo>
                  <a:lnTo>
                    <a:pt x="28" y="58"/>
                  </a:lnTo>
                  <a:lnTo>
                    <a:pt x="35" y="53"/>
                  </a:lnTo>
                  <a:lnTo>
                    <a:pt x="43" y="48"/>
                  </a:lnTo>
                  <a:lnTo>
                    <a:pt x="47" y="38"/>
                  </a:lnTo>
                  <a:lnTo>
                    <a:pt x="47" y="29"/>
                  </a:lnTo>
                  <a:lnTo>
                    <a:pt x="43" y="14"/>
                  </a:lnTo>
                  <a:lnTo>
                    <a:pt x="39" y="9"/>
                  </a:lnTo>
                  <a:lnTo>
                    <a:pt x="31" y="4"/>
                  </a:lnTo>
                  <a:lnTo>
                    <a:pt x="28" y="0"/>
                  </a:lnTo>
                  <a:lnTo>
                    <a:pt x="24" y="0"/>
                  </a:lnTo>
                  <a:close/>
                </a:path>
              </a:pathLst>
            </a:custGeom>
            <a:solidFill>
              <a:srgbClr val="000000"/>
            </a:solidFill>
            <a:ln w="9525">
              <a:noFill/>
              <a:round/>
              <a:headEnd/>
              <a:tailEnd/>
            </a:ln>
          </p:spPr>
          <p:txBody>
            <a:bodyPr/>
            <a:lstStyle/>
            <a:p>
              <a:endParaRPr lang="zh-CN" altLang="en-US"/>
            </a:p>
          </p:txBody>
        </p:sp>
        <p:sp>
          <p:nvSpPr>
            <p:cNvPr id="73825" name="Freeform 120"/>
            <p:cNvSpPr>
              <a:spLocks/>
            </p:cNvSpPr>
            <p:nvPr/>
          </p:nvSpPr>
          <p:spPr bwMode="auto">
            <a:xfrm>
              <a:off x="3404" y="1709"/>
              <a:ext cx="34" cy="51"/>
            </a:xfrm>
            <a:custGeom>
              <a:avLst/>
              <a:gdLst>
                <a:gd name="T0" fmla="*/ 17 w 47"/>
                <a:gd name="T1" fmla="*/ 0 h 58"/>
                <a:gd name="T2" fmla="*/ 9 w 47"/>
                <a:gd name="T3" fmla="*/ 4 h 58"/>
                <a:gd name="T4" fmla="*/ 6 w 47"/>
                <a:gd name="T5" fmla="*/ 8 h 58"/>
                <a:gd name="T6" fmla="*/ 3 w 47"/>
                <a:gd name="T7" fmla="*/ 17 h 58"/>
                <a:gd name="T8" fmla="*/ 0 w 47"/>
                <a:gd name="T9" fmla="*/ 29 h 58"/>
                <a:gd name="T10" fmla="*/ 3 w 47"/>
                <a:gd name="T11" fmla="*/ 38 h 58"/>
                <a:gd name="T12" fmla="*/ 6 w 47"/>
                <a:gd name="T13" fmla="*/ 47 h 58"/>
                <a:gd name="T14" fmla="*/ 12 w 47"/>
                <a:gd name="T15" fmla="*/ 51 h 58"/>
                <a:gd name="T16" fmla="*/ 20 w 47"/>
                <a:gd name="T17" fmla="*/ 51 h 58"/>
                <a:gd name="T18" fmla="*/ 25 w 47"/>
                <a:gd name="T19" fmla="*/ 47 h 58"/>
                <a:gd name="T20" fmla="*/ 31 w 47"/>
                <a:gd name="T21" fmla="*/ 42 h 58"/>
                <a:gd name="T22" fmla="*/ 34 w 47"/>
                <a:gd name="T23" fmla="*/ 33 h 58"/>
                <a:gd name="T24" fmla="*/ 34 w 47"/>
                <a:gd name="T25" fmla="*/ 26 h 58"/>
                <a:gd name="T26" fmla="*/ 31 w 47"/>
                <a:gd name="T27" fmla="*/ 12 h 58"/>
                <a:gd name="T28" fmla="*/ 28 w 47"/>
                <a:gd name="T29" fmla="*/ 8 h 58"/>
                <a:gd name="T30" fmla="*/ 22 w 47"/>
                <a:gd name="T31" fmla="*/ 4 h 58"/>
                <a:gd name="T32" fmla="*/ 20 w 47"/>
                <a:gd name="T33" fmla="*/ 0 h 58"/>
                <a:gd name="T34" fmla="*/ 17 w 47"/>
                <a:gd name="T35" fmla="*/ 0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7"/>
                <a:gd name="T55" fmla="*/ 0 h 58"/>
                <a:gd name="T56" fmla="*/ 47 w 47"/>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7" h="58">
                  <a:moveTo>
                    <a:pt x="24" y="0"/>
                  </a:moveTo>
                  <a:lnTo>
                    <a:pt x="12" y="4"/>
                  </a:lnTo>
                  <a:lnTo>
                    <a:pt x="8" y="9"/>
                  </a:lnTo>
                  <a:lnTo>
                    <a:pt x="4" y="19"/>
                  </a:lnTo>
                  <a:lnTo>
                    <a:pt x="0" y="33"/>
                  </a:lnTo>
                  <a:lnTo>
                    <a:pt x="4" y="43"/>
                  </a:lnTo>
                  <a:lnTo>
                    <a:pt x="8" y="53"/>
                  </a:lnTo>
                  <a:lnTo>
                    <a:pt x="16" y="58"/>
                  </a:lnTo>
                  <a:lnTo>
                    <a:pt x="28" y="58"/>
                  </a:lnTo>
                  <a:lnTo>
                    <a:pt x="35" y="53"/>
                  </a:lnTo>
                  <a:lnTo>
                    <a:pt x="43" y="48"/>
                  </a:lnTo>
                  <a:lnTo>
                    <a:pt x="47" y="38"/>
                  </a:lnTo>
                  <a:lnTo>
                    <a:pt x="47" y="29"/>
                  </a:lnTo>
                  <a:lnTo>
                    <a:pt x="43" y="14"/>
                  </a:lnTo>
                  <a:lnTo>
                    <a:pt x="39" y="9"/>
                  </a:lnTo>
                  <a:lnTo>
                    <a:pt x="31" y="4"/>
                  </a:lnTo>
                  <a:lnTo>
                    <a:pt x="28" y="0"/>
                  </a:lnTo>
                  <a:lnTo>
                    <a:pt x="24" y="0"/>
                  </a:lnTo>
                </a:path>
              </a:pathLst>
            </a:custGeom>
            <a:noFill/>
            <a:ln w="25400">
              <a:solidFill>
                <a:srgbClr val="000000"/>
              </a:solidFill>
              <a:round/>
              <a:headEnd/>
              <a:tailEnd/>
            </a:ln>
          </p:spPr>
          <p:txBody>
            <a:bodyPr/>
            <a:lstStyle/>
            <a:p>
              <a:endParaRPr lang="zh-CN" altLang="en-US"/>
            </a:p>
          </p:txBody>
        </p:sp>
        <p:sp>
          <p:nvSpPr>
            <p:cNvPr id="73826" name="Freeform 121"/>
            <p:cNvSpPr>
              <a:spLocks/>
            </p:cNvSpPr>
            <p:nvPr/>
          </p:nvSpPr>
          <p:spPr bwMode="auto">
            <a:xfrm>
              <a:off x="3811" y="2156"/>
              <a:ext cx="34" cy="51"/>
            </a:xfrm>
            <a:custGeom>
              <a:avLst/>
              <a:gdLst>
                <a:gd name="T0" fmla="*/ 17 w 47"/>
                <a:gd name="T1" fmla="*/ 0 h 58"/>
                <a:gd name="T2" fmla="*/ 9 w 47"/>
                <a:gd name="T3" fmla="*/ 4 h 58"/>
                <a:gd name="T4" fmla="*/ 6 w 47"/>
                <a:gd name="T5" fmla="*/ 12 h 58"/>
                <a:gd name="T6" fmla="*/ 3 w 47"/>
                <a:gd name="T7" fmla="*/ 21 h 58"/>
                <a:gd name="T8" fmla="*/ 0 w 47"/>
                <a:gd name="T9" fmla="*/ 29 h 58"/>
                <a:gd name="T10" fmla="*/ 3 w 47"/>
                <a:gd name="T11" fmla="*/ 38 h 58"/>
                <a:gd name="T12" fmla="*/ 6 w 47"/>
                <a:gd name="T13" fmla="*/ 47 h 58"/>
                <a:gd name="T14" fmla="*/ 12 w 47"/>
                <a:gd name="T15" fmla="*/ 51 h 58"/>
                <a:gd name="T16" fmla="*/ 14 w 47"/>
                <a:gd name="T17" fmla="*/ 51 h 58"/>
                <a:gd name="T18" fmla="*/ 20 w 47"/>
                <a:gd name="T19" fmla="*/ 51 h 58"/>
                <a:gd name="T20" fmla="*/ 26 w 47"/>
                <a:gd name="T21" fmla="*/ 51 h 58"/>
                <a:gd name="T22" fmla="*/ 31 w 47"/>
                <a:gd name="T23" fmla="*/ 42 h 58"/>
                <a:gd name="T24" fmla="*/ 34 w 47"/>
                <a:gd name="T25" fmla="*/ 33 h 58"/>
                <a:gd name="T26" fmla="*/ 34 w 47"/>
                <a:gd name="T27" fmla="*/ 29 h 58"/>
                <a:gd name="T28" fmla="*/ 34 w 47"/>
                <a:gd name="T29" fmla="*/ 26 h 58"/>
                <a:gd name="T30" fmla="*/ 31 w 47"/>
                <a:gd name="T31" fmla="*/ 17 h 58"/>
                <a:gd name="T32" fmla="*/ 28 w 47"/>
                <a:gd name="T33" fmla="*/ 8 h 58"/>
                <a:gd name="T34" fmla="*/ 23 w 47"/>
                <a:gd name="T35" fmla="*/ 4 h 58"/>
                <a:gd name="T36" fmla="*/ 17 w 47"/>
                <a:gd name="T37" fmla="*/ 0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58"/>
                <a:gd name="T59" fmla="*/ 47 w 47"/>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58">
                  <a:moveTo>
                    <a:pt x="24" y="0"/>
                  </a:moveTo>
                  <a:lnTo>
                    <a:pt x="12" y="4"/>
                  </a:lnTo>
                  <a:lnTo>
                    <a:pt x="8" y="14"/>
                  </a:lnTo>
                  <a:lnTo>
                    <a:pt x="4" y="24"/>
                  </a:lnTo>
                  <a:lnTo>
                    <a:pt x="0" y="33"/>
                  </a:lnTo>
                  <a:lnTo>
                    <a:pt x="4" y="43"/>
                  </a:lnTo>
                  <a:lnTo>
                    <a:pt x="8" y="53"/>
                  </a:lnTo>
                  <a:lnTo>
                    <a:pt x="16" y="58"/>
                  </a:lnTo>
                  <a:lnTo>
                    <a:pt x="20" y="58"/>
                  </a:lnTo>
                  <a:lnTo>
                    <a:pt x="28" y="58"/>
                  </a:lnTo>
                  <a:lnTo>
                    <a:pt x="36" y="58"/>
                  </a:lnTo>
                  <a:lnTo>
                    <a:pt x="43" y="48"/>
                  </a:lnTo>
                  <a:lnTo>
                    <a:pt x="47" y="38"/>
                  </a:lnTo>
                  <a:lnTo>
                    <a:pt x="47" y="33"/>
                  </a:lnTo>
                  <a:lnTo>
                    <a:pt x="47" y="29"/>
                  </a:lnTo>
                  <a:lnTo>
                    <a:pt x="43" y="19"/>
                  </a:lnTo>
                  <a:lnTo>
                    <a:pt x="39" y="9"/>
                  </a:lnTo>
                  <a:lnTo>
                    <a:pt x="32" y="4"/>
                  </a:lnTo>
                  <a:lnTo>
                    <a:pt x="24" y="0"/>
                  </a:lnTo>
                  <a:close/>
                </a:path>
              </a:pathLst>
            </a:custGeom>
            <a:solidFill>
              <a:srgbClr val="000000"/>
            </a:solidFill>
            <a:ln w="9525">
              <a:noFill/>
              <a:round/>
              <a:headEnd/>
              <a:tailEnd/>
            </a:ln>
          </p:spPr>
          <p:txBody>
            <a:bodyPr/>
            <a:lstStyle/>
            <a:p>
              <a:endParaRPr lang="zh-CN" altLang="en-US"/>
            </a:p>
          </p:txBody>
        </p:sp>
        <p:sp>
          <p:nvSpPr>
            <p:cNvPr id="73827" name="Freeform 122"/>
            <p:cNvSpPr>
              <a:spLocks/>
            </p:cNvSpPr>
            <p:nvPr/>
          </p:nvSpPr>
          <p:spPr bwMode="auto">
            <a:xfrm>
              <a:off x="3811" y="2156"/>
              <a:ext cx="34" cy="51"/>
            </a:xfrm>
            <a:custGeom>
              <a:avLst/>
              <a:gdLst>
                <a:gd name="T0" fmla="*/ 17 w 47"/>
                <a:gd name="T1" fmla="*/ 0 h 58"/>
                <a:gd name="T2" fmla="*/ 9 w 47"/>
                <a:gd name="T3" fmla="*/ 4 h 58"/>
                <a:gd name="T4" fmla="*/ 6 w 47"/>
                <a:gd name="T5" fmla="*/ 12 h 58"/>
                <a:gd name="T6" fmla="*/ 3 w 47"/>
                <a:gd name="T7" fmla="*/ 21 h 58"/>
                <a:gd name="T8" fmla="*/ 0 w 47"/>
                <a:gd name="T9" fmla="*/ 29 h 58"/>
                <a:gd name="T10" fmla="*/ 3 w 47"/>
                <a:gd name="T11" fmla="*/ 38 h 58"/>
                <a:gd name="T12" fmla="*/ 6 w 47"/>
                <a:gd name="T13" fmla="*/ 47 h 58"/>
                <a:gd name="T14" fmla="*/ 12 w 47"/>
                <a:gd name="T15" fmla="*/ 51 h 58"/>
                <a:gd name="T16" fmla="*/ 14 w 47"/>
                <a:gd name="T17" fmla="*/ 51 h 58"/>
                <a:gd name="T18" fmla="*/ 20 w 47"/>
                <a:gd name="T19" fmla="*/ 51 h 58"/>
                <a:gd name="T20" fmla="*/ 26 w 47"/>
                <a:gd name="T21" fmla="*/ 51 h 58"/>
                <a:gd name="T22" fmla="*/ 31 w 47"/>
                <a:gd name="T23" fmla="*/ 42 h 58"/>
                <a:gd name="T24" fmla="*/ 34 w 47"/>
                <a:gd name="T25" fmla="*/ 33 h 58"/>
                <a:gd name="T26" fmla="*/ 34 w 47"/>
                <a:gd name="T27" fmla="*/ 29 h 58"/>
                <a:gd name="T28" fmla="*/ 34 w 47"/>
                <a:gd name="T29" fmla="*/ 26 h 58"/>
                <a:gd name="T30" fmla="*/ 31 w 47"/>
                <a:gd name="T31" fmla="*/ 17 h 58"/>
                <a:gd name="T32" fmla="*/ 28 w 47"/>
                <a:gd name="T33" fmla="*/ 8 h 58"/>
                <a:gd name="T34" fmla="*/ 23 w 47"/>
                <a:gd name="T35" fmla="*/ 4 h 58"/>
                <a:gd name="T36" fmla="*/ 17 w 47"/>
                <a:gd name="T37" fmla="*/ 0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58"/>
                <a:gd name="T59" fmla="*/ 47 w 47"/>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58">
                  <a:moveTo>
                    <a:pt x="24" y="0"/>
                  </a:moveTo>
                  <a:lnTo>
                    <a:pt x="12" y="4"/>
                  </a:lnTo>
                  <a:lnTo>
                    <a:pt x="8" y="14"/>
                  </a:lnTo>
                  <a:lnTo>
                    <a:pt x="4" y="24"/>
                  </a:lnTo>
                  <a:lnTo>
                    <a:pt x="0" y="33"/>
                  </a:lnTo>
                  <a:lnTo>
                    <a:pt x="4" y="43"/>
                  </a:lnTo>
                  <a:lnTo>
                    <a:pt x="8" y="53"/>
                  </a:lnTo>
                  <a:lnTo>
                    <a:pt x="16" y="58"/>
                  </a:lnTo>
                  <a:lnTo>
                    <a:pt x="20" y="58"/>
                  </a:lnTo>
                  <a:lnTo>
                    <a:pt x="28" y="58"/>
                  </a:lnTo>
                  <a:lnTo>
                    <a:pt x="36" y="58"/>
                  </a:lnTo>
                  <a:lnTo>
                    <a:pt x="43" y="48"/>
                  </a:lnTo>
                  <a:lnTo>
                    <a:pt x="47" y="38"/>
                  </a:lnTo>
                  <a:lnTo>
                    <a:pt x="47" y="33"/>
                  </a:lnTo>
                  <a:lnTo>
                    <a:pt x="47" y="29"/>
                  </a:lnTo>
                  <a:lnTo>
                    <a:pt x="43" y="19"/>
                  </a:lnTo>
                  <a:lnTo>
                    <a:pt x="39" y="9"/>
                  </a:lnTo>
                  <a:lnTo>
                    <a:pt x="32" y="4"/>
                  </a:lnTo>
                  <a:lnTo>
                    <a:pt x="24" y="0"/>
                  </a:lnTo>
                </a:path>
              </a:pathLst>
            </a:custGeom>
            <a:noFill/>
            <a:ln w="25400">
              <a:solidFill>
                <a:srgbClr val="000000"/>
              </a:solidFill>
              <a:round/>
              <a:headEnd/>
              <a:tailEnd/>
            </a:ln>
          </p:spPr>
          <p:txBody>
            <a:bodyPr/>
            <a:lstStyle/>
            <a:p>
              <a:endParaRPr lang="zh-CN" altLang="en-US"/>
            </a:p>
          </p:txBody>
        </p:sp>
        <p:sp>
          <p:nvSpPr>
            <p:cNvPr id="73828" name="Line 123"/>
            <p:cNvSpPr>
              <a:spLocks noChangeShapeType="1"/>
            </p:cNvSpPr>
            <p:nvPr/>
          </p:nvSpPr>
          <p:spPr bwMode="auto">
            <a:xfrm flipV="1">
              <a:off x="3903" y="1526"/>
              <a:ext cx="1" cy="872"/>
            </a:xfrm>
            <a:prstGeom prst="line">
              <a:avLst/>
            </a:prstGeom>
            <a:noFill/>
            <a:ln w="19050">
              <a:solidFill>
                <a:srgbClr val="000000"/>
              </a:solidFill>
              <a:round/>
              <a:headEnd/>
              <a:tailEnd/>
            </a:ln>
          </p:spPr>
          <p:txBody>
            <a:bodyPr/>
            <a:lstStyle/>
            <a:p>
              <a:endParaRPr lang="zh-CN" altLang="en-US"/>
            </a:p>
          </p:txBody>
        </p:sp>
        <p:sp>
          <p:nvSpPr>
            <p:cNvPr id="73829" name="Line 124"/>
            <p:cNvSpPr>
              <a:spLocks noChangeShapeType="1"/>
            </p:cNvSpPr>
            <p:nvPr/>
          </p:nvSpPr>
          <p:spPr bwMode="auto">
            <a:xfrm flipV="1">
              <a:off x="4385" y="1521"/>
              <a:ext cx="1" cy="890"/>
            </a:xfrm>
            <a:prstGeom prst="line">
              <a:avLst/>
            </a:prstGeom>
            <a:noFill/>
            <a:ln w="19050">
              <a:solidFill>
                <a:srgbClr val="000000"/>
              </a:solidFill>
              <a:round/>
              <a:headEnd/>
              <a:tailEnd/>
            </a:ln>
          </p:spPr>
          <p:txBody>
            <a:bodyPr/>
            <a:lstStyle/>
            <a:p>
              <a:endParaRPr lang="zh-CN" altLang="en-US"/>
            </a:p>
          </p:txBody>
        </p:sp>
        <p:sp>
          <p:nvSpPr>
            <p:cNvPr id="73830" name="Line 125"/>
            <p:cNvSpPr>
              <a:spLocks noChangeShapeType="1"/>
            </p:cNvSpPr>
            <p:nvPr/>
          </p:nvSpPr>
          <p:spPr bwMode="auto">
            <a:xfrm flipV="1">
              <a:off x="4873" y="1513"/>
              <a:ext cx="1" cy="880"/>
            </a:xfrm>
            <a:prstGeom prst="line">
              <a:avLst/>
            </a:prstGeom>
            <a:noFill/>
            <a:ln w="19050">
              <a:solidFill>
                <a:srgbClr val="000000"/>
              </a:solidFill>
              <a:round/>
              <a:headEnd/>
              <a:tailEnd/>
            </a:ln>
          </p:spPr>
          <p:txBody>
            <a:bodyPr/>
            <a:lstStyle/>
            <a:p>
              <a:endParaRPr lang="zh-CN" altLang="en-US"/>
            </a:p>
          </p:txBody>
        </p:sp>
        <p:sp>
          <p:nvSpPr>
            <p:cNvPr id="73831" name="Line 126"/>
            <p:cNvSpPr>
              <a:spLocks noChangeShapeType="1"/>
            </p:cNvSpPr>
            <p:nvPr/>
          </p:nvSpPr>
          <p:spPr bwMode="auto">
            <a:xfrm flipV="1">
              <a:off x="5393" y="1457"/>
              <a:ext cx="1" cy="728"/>
            </a:xfrm>
            <a:prstGeom prst="line">
              <a:avLst/>
            </a:prstGeom>
            <a:noFill/>
            <a:ln w="19050">
              <a:solidFill>
                <a:srgbClr val="000000"/>
              </a:solidFill>
              <a:round/>
              <a:headEnd/>
              <a:tailEnd/>
            </a:ln>
          </p:spPr>
          <p:txBody>
            <a:bodyPr/>
            <a:lstStyle/>
            <a:p>
              <a:endParaRPr lang="zh-CN" altLang="en-US"/>
            </a:p>
          </p:txBody>
        </p:sp>
        <p:sp>
          <p:nvSpPr>
            <p:cNvPr id="73832" name="Rectangle 127"/>
            <p:cNvSpPr>
              <a:spLocks noChangeArrowheads="1"/>
            </p:cNvSpPr>
            <p:nvPr/>
          </p:nvSpPr>
          <p:spPr bwMode="auto">
            <a:xfrm>
              <a:off x="5356" y="1691"/>
              <a:ext cx="66" cy="282"/>
            </a:xfrm>
            <a:prstGeom prst="rect">
              <a:avLst/>
            </a:prstGeom>
            <a:solidFill>
              <a:srgbClr val="FFFFFF"/>
            </a:solidFill>
            <a:ln w="9525">
              <a:noFill/>
              <a:miter lim="800000"/>
              <a:headEnd/>
              <a:tailEnd/>
            </a:ln>
          </p:spPr>
          <p:txBody>
            <a:bodyPr/>
            <a:lstStyle/>
            <a:p>
              <a:endParaRPr lang="zh-CN" altLang="en-US">
                <a:ea typeface="宋体" pitchFamily="2" charset="-122"/>
              </a:endParaRPr>
            </a:p>
          </p:txBody>
        </p:sp>
        <p:sp>
          <p:nvSpPr>
            <p:cNvPr id="73833" name="Rectangle 128"/>
            <p:cNvSpPr>
              <a:spLocks noChangeArrowheads="1"/>
            </p:cNvSpPr>
            <p:nvPr/>
          </p:nvSpPr>
          <p:spPr bwMode="auto">
            <a:xfrm>
              <a:off x="5356" y="1691"/>
              <a:ext cx="66" cy="282"/>
            </a:xfrm>
            <a:prstGeom prst="rect">
              <a:avLst/>
            </a:prstGeom>
            <a:noFill/>
            <a:ln w="38100">
              <a:solidFill>
                <a:srgbClr val="000000"/>
              </a:solidFill>
              <a:miter lim="800000"/>
              <a:headEnd/>
              <a:tailEnd/>
            </a:ln>
          </p:spPr>
          <p:txBody>
            <a:bodyPr/>
            <a:lstStyle/>
            <a:p>
              <a:endParaRPr lang="zh-CN" altLang="en-US">
                <a:ea typeface="宋体" pitchFamily="2" charset="-122"/>
              </a:endParaRPr>
            </a:p>
          </p:txBody>
        </p:sp>
        <p:sp>
          <p:nvSpPr>
            <p:cNvPr id="73834" name="Line 129"/>
            <p:cNvSpPr>
              <a:spLocks noChangeShapeType="1"/>
            </p:cNvSpPr>
            <p:nvPr/>
          </p:nvSpPr>
          <p:spPr bwMode="auto">
            <a:xfrm flipV="1">
              <a:off x="3424" y="1538"/>
              <a:ext cx="1" cy="898"/>
            </a:xfrm>
            <a:prstGeom prst="line">
              <a:avLst/>
            </a:prstGeom>
            <a:noFill/>
            <a:ln w="19050">
              <a:solidFill>
                <a:srgbClr val="000000"/>
              </a:solidFill>
              <a:round/>
              <a:headEnd/>
              <a:tailEnd/>
            </a:ln>
          </p:spPr>
          <p:txBody>
            <a:bodyPr/>
            <a:lstStyle/>
            <a:p>
              <a:endParaRPr lang="zh-CN" altLang="en-US"/>
            </a:p>
          </p:txBody>
        </p:sp>
        <p:sp>
          <p:nvSpPr>
            <p:cNvPr id="73835" name="Line 130"/>
            <p:cNvSpPr>
              <a:spLocks noChangeShapeType="1"/>
            </p:cNvSpPr>
            <p:nvPr/>
          </p:nvSpPr>
          <p:spPr bwMode="auto">
            <a:xfrm flipH="1">
              <a:off x="3323" y="2181"/>
              <a:ext cx="2425" cy="1"/>
            </a:xfrm>
            <a:prstGeom prst="line">
              <a:avLst/>
            </a:prstGeom>
            <a:noFill/>
            <a:ln w="19050">
              <a:solidFill>
                <a:srgbClr val="000000"/>
              </a:solidFill>
              <a:round/>
              <a:headEnd/>
              <a:tailEnd/>
            </a:ln>
          </p:spPr>
          <p:txBody>
            <a:bodyPr/>
            <a:lstStyle/>
            <a:p>
              <a:endParaRPr lang="zh-CN" altLang="en-US"/>
            </a:p>
          </p:txBody>
        </p:sp>
        <p:sp>
          <p:nvSpPr>
            <p:cNvPr id="73836" name="Freeform 131"/>
            <p:cNvSpPr>
              <a:spLocks/>
            </p:cNvSpPr>
            <p:nvPr/>
          </p:nvSpPr>
          <p:spPr bwMode="auto">
            <a:xfrm>
              <a:off x="5370" y="2151"/>
              <a:ext cx="35" cy="51"/>
            </a:xfrm>
            <a:custGeom>
              <a:avLst/>
              <a:gdLst>
                <a:gd name="T0" fmla="*/ 18 w 48"/>
                <a:gd name="T1" fmla="*/ 0 h 58"/>
                <a:gd name="T2" fmla="*/ 12 w 48"/>
                <a:gd name="T3" fmla="*/ 0 h 58"/>
                <a:gd name="T4" fmla="*/ 6 w 48"/>
                <a:gd name="T5" fmla="*/ 8 h 58"/>
                <a:gd name="T6" fmla="*/ 3 w 48"/>
                <a:gd name="T7" fmla="*/ 17 h 58"/>
                <a:gd name="T8" fmla="*/ 0 w 48"/>
                <a:gd name="T9" fmla="*/ 26 h 58"/>
                <a:gd name="T10" fmla="*/ 3 w 48"/>
                <a:gd name="T11" fmla="*/ 33 h 58"/>
                <a:gd name="T12" fmla="*/ 9 w 48"/>
                <a:gd name="T13" fmla="*/ 42 h 58"/>
                <a:gd name="T14" fmla="*/ 15 w 48"/>
                <a:gd name="T15" fmla="*/ 47 h 58"/>
                <a:gd name="T16" fmla="*/ 20 w 48"/>
                <a:gd name="T17" fmla="*/ 51 h 58"/>
                <a:gd name="T18" fmla="*/ 26 w 48"/>
                <a:gd name="T19" fmla="*/ 47 h 58"/>
                <a:gd name="T20" fmla="*/ 32 w 48"/>
                <a:gd name="T21" fmla="*/ 42 h 58"/>
                <a:gd name="T22" fmla="*/ 35 w 48"/>
                <a:gd name="T23" fmla="*/ 33 h 58"/>
                <a:gd name="T24" fmla="*/ 35 w 48"/>
                <a:gd name="T25" fmla="*/ 21 h 58"/>
                <a:gd name="T26" fmla="*/ 35 w 48"/>
                <a:gd name="T27" fmla="*/ 12 h 58"/>
                <a:gd name="T28" fmla="*/ 29 w 48"/>
                <a:gd name="T29" fmla="*/ 4 h 58"/>
                <a:gd name="T30" fmla="*/ 23 w 48"/>
                <a:gd name="T31" fmla="*/ 0 h 58"/>
                <a:gd name="T32" fmla="*/ 18 w 48"/>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58"/>
                <a:gd name="T53" fmla="*/ 48 w 48"/>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58">
                  <a:moveTo>
                    <a:pt x="24" y="0"/>
                  </a:moveTo>
                  <a:lnTo>
                    <a:pt x="16" y="0"/>
                  </a:lnTo>
                  <a:lnTo>
                    <a:pt x="8" y="9"/>
                  </a:lnTo>
                  <a:lnTo>
                    <a:pt x="4" y="19"/>
                  </a:lnTo>
                  <a:lnTo>
                    <a:pt x="0" y="29"/>
                  </a:lnTo>
                  <a:lnTo>
                    <a:pt x="4" y="38"/>
                  </a:lnTo>
                  <a:lnTo>
                    <a:pt x="12" y="48"/>
                  </a:lnTo>
                  <a:lnTo>
                    <a:pt x="20" y="53"/>
                  </a:lnTo>
                  <a:lnTo>
                    <a:pt x="28" y="58"/>
                  </a:lnTo>
                  <a:lnTo>
                    <a:pt x="36" y="53"/>
                  </a:lnTo>
                  <a:lnTo>
                    <a:pt x="44" y="48"/>
                  </a:lnTo>
                  <a:lnTo>
                    <a:pt x="48" y="38"/>
                  </a:lnTo>
                  <a:lnTo>
                    <a:pt x="48" y="24"/>
                  </a:lnTo>
                  <a:lnTo>
                    <a:pt x="48" y="14"/>
                  </a:lnTo>
                  <a:lnTo>
                    <a:pt x="40" y="5"/>
                  </a:lnTo>
                  <a:lnTo>
                    <a:pt x="32" y="0"/>
                  </a:lnTo>
                  <a:lnTo>
                    <a:pt x="24" y="0"/>
                  </a:lnTo>
                  <a:close/>
                </a:path>
              </a:pathLst>
            </a:custGeom>
            <a:solidFill>
              <a:srgbClr val="000000"/>
            </a:solidFill>
            <a:ln w="9525">
              <a:noFill/>
              <a:round/>
              <a:headEnd/>
              <a:tailEnd/>
            </a:ln>
          </p:spPr>
          <p:txBody>
            <a:bodyPr/>
            <a:lstStyle/>
            <a:p>
              <a:endParaRPr lang="zh-CN" altLang="en-US"/>
            </a:p>
          </p:txBody>
        </p:sp>
        <p:sp>
          <p:nvSpPr>
            <p:cNvPr id="73837" name="Freeform 132"/>
            <p:cNvSpPr>
              <a:spLocks/>
            </p:cNvSpPr>
            <p:nvPr/>
          </p:nvSpPr>
          <p:spPr bwMode="auto">
            <a:xfrm>
              <a:off x="5370" y="2151"/>
              <a:ext cx="35" cy="51"/>
            </a:xfrm>
            <a:custGeom>
              <a:avLst/>
              <a:gdLst>
                <a:gd name="T0" fmla="*/ 18 w 48"/>
                <a:gd name="T1" fmla="*/ 0 h 58"/>
                <a:gd name="T2" fmla="*/ 12 w 48"/>
                <a:gd name="T3" fmla="*/ 0 h 58"/>
                <a:gd name="T4" fmla="*/ 6 w 48"/>
                <a:gd name="T5" fmla="*/ 8 h 58"/>
                <a:gd name="T6" fmla="*/ 3 w 48"/>
                <a:gd name="T7" fmla="*/ 17 h 58"/>
                <a:gd name="T8" fmla="*/ 0 w 48"/>
                <a:gd name="T9" fmla="*/ 26 h 58"/>
                <a:gd name="T10" fmla="*/ 3 w 48"/>
                <a:gd name="T11" fmla="*/ 33 h 58"/>
                <a:gd name="T12" fmla="*/ 9 w 48"/>
                <a:gd name="T13" fmla="*/ 42 h 58"/>
                <a:gd name="T14" fmla="*/ 15 w 48"/>
                <a:gd name="T15" fmla="*/ 47 h 58"/>
                <a:gd name="T16" fmla="*/ 20 w 48"/>
                <a:gd name="T17" fmla="*/ 51 h 58"/>
                <a:gd name="T18" fmla="*/ 26 w 48"/>
                <a:gd name="T19" fmla="*/ 47 h 58"/>
                <a:gd name="T20" fmla="*/ 32 w 48"/>
                <a:gd name="T21" fmla="*/ 42 h 58"/>
                <a:gd name="T22" fmla="*/ 35 w 48"/>
                <a:gd name="T23" fmla="*/ 33 h 58"/>
                <a:gd name="T24" fmla="*/ 35 w 48"/>
                <a:gd name="T25" fmla="*/ 21 h 58"/>
                <a:gd name="T26" fmla="*/ 35 w 48"/>
                <a:gd name="T27" fmla="*/ 12 h 58"/>
                <a:gd name="T28" fmla="*/ 29 w 48"/>
                <a:gd name="T29" fmla="*/ 4 h 58"/>
                <a:gd name="T30" fmla="*/ 23 w 48"/>
                <a:gd name="T31" fmla="*/ 0 h 58"/>
                <a:gd name="T32" fmla="*/ 18 w 48"/>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58"/>
                <a:gd name="T53" fmla="*/ 48 w 48"/>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58">
                  <a:moveTo>
                    <a:pt x="24" y="0"/>
                  </a:moveTo>
                  <a:lnTo>
                    <a:pt x="16" y="0"/>
                  </a:lnTo>
                  <a:lnTo>
                    <a:pt x="8" y="9"/>
                  </a:lnTo>
                  <a:lnTo>
                    <a:pt x="4" y="19"/>
                  </a:lnTo>
                  <a:lnTo>
                    <a:pt x="0" y="29"/>
                  </a:lnTo>
                  <a:lnTo>
                    <a:pt x="4" y="38"/>
                  </a:lnTo>
                  <a:lnTo>
                    <a:pt x="12" y="48"/>
                  </a:lnTo>
                  <a:lnTo>
                    <a:pt x="20" y="53"/>
                  </a:lnTo>
                  <a:lnTo>
                    <a:pt x="28" y="58"/>
                  </a:lnTo>
                  <a:lnTo>
                    <a:pt x="36" y="53"/>
                  </a:lnTo>
                  <a:lnTo>
                    <a:pt x="44" y="48"/>
                  </a:lnTo>
                  <a:lnTo>
                    <a:pt x="48" y="38"/>
                  </a:lnTo>
                  <a:lnTo>
                    <a:pt x="48" y="24"/>
                  </a:lnTo>
                  <a:lnTo>
                    <a:pt x="48" y="14"/>
                  </a:lnTo>
                  <a:lnTo>
                    <a:pt x="40" y="5"/>
                  </a:lnTo>
                  <a:lnTo>
                    <a:pt x="32" y="0"/>
                  </a:lnTo>
                  <a:lnTo>
                    <a:pt x="24" y="0"/>
                  </a:lnTo>
                </a:path>
              </a:pathLst>
            </a:custGeom>
            <a:noFill/>
            <a:ln w="25400">
              <a:solidFill>
                <a:srgbClr val="000000"/>
              </a:solidFill>
              <a:round/>
              <a:headEnd/>
              <a:tailEnd/>
            </a:ln>
          </p:spPr>
          <p:txBody>
            <a:bodyPr/>
            <a:lstStyle/>
            <a:p>
              <a:endParaRPr lang="zh-CN" altLang="en-US"/>
            </a:p>
          </p:txBody>
        </p:sp>
        <p:sp>
          <p:nvSpPr>
            <p:cNvPr id="73838" name="Rectangle 133"/>
            <p:cNvSpPr>
              <a:spLocks noChangeArrowheads="1"/>
            </p:cNvSpPr>
            <p:nvPr/>
          </p:nvSpPr>
          <p:spPr bwMode="auto">
            <a:xfrm>
              <a:off x="5473" y="2296"/>
              <a:ext cx="36" cy="233"/>
            </a:xfrm>
            <a:prstGeom prst="rect">
              <a:avLst/>
            </a:prstGeom>
            <a:noFill/>
            <a:ln w="9525">
              <a:noFill/>
              <a:miter lim="800000"/>
              <a:headEnd/>
              <a:tailEnd/>
            </a:ln>
          </p:spPr>
          <p:txBody>
            <a:bodyPr wrap="none" lIns="0" tIns="0" rIns="0" bIns="0">
              <a:spAutoFit/>
            </a:bodyPr>
            <a:lstStyle/>
            <a:p>
              <a:r>
                <a:rPr kumimoji="1" lang="zh-CN" altLang="en-US" sz="1900">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3839" name="Rectangle 134"/>
            <p:cNvSpPr>
              <a:spLocks noChangeArrowheads="1"/>
            </p:cNvSpPr>
            <p:nvPr/>
          </p:nvSpPr>
          <p:spPr bwMode="auto">
            <a:xfrm>
              <a:off x="5520" y="2266"/>
              <a:ext cx="97" cy="284"/>
            </a:xfrm>
            <a:prstGeom prst="rect">
              <a:avLst/>
            </a:prstGeom>
            <a:noFill/>
            <a:ln w="9525">
              <a:noFill/>
              <a:miter lim="800000"/>
              <a:headEnd/>
              <a:tailEnd/>
            </a:ln>
          </p:spPr>
          <p:txBody>
            <a:bodyPr wrap="none" lIns="0" tIns="0" rIns="0" bIns="0">
              <a:spAutoFit/>
            </a:bodyPr>
            <a:lstStyle/>
            <a:p>
              <a:r>
                <a:rPr kumimoji="1" lang="en-US" altLang="zh-CN" sz="2300" i="1">
                  <a:solidFill>
                    <a:srgbClr val="000000"/>
                  </a:solidFill>
                  <a:latin typeface="Times New Roman" pitchFamily="18" charset="0"/>
                  <a:ea typeface="楷体_GB2312" pitchFamily="49" charset="-122"/>
                </a:rPr>
                <a:t>L</a:t>
              </a:r>
              <a:endParaRPr kumimoji="1" lang="en-US" altLang="zh-CN" sz="2400" b="1">
                <a:latin typeface="Tahoma" pitchFamily="34" charset="0"/>
                <a:ea typeface="楷体_GB2312" pitchFamily="49" charset="-122"/>
              </a:endParaRPr>
            </a:p>
          </p:txBody>
        </p:sp>
        <p:sp>
          <p:nvSpPr>
            <p:cNvPr id="73840" name="Rectangle 135"/>
            <p:cNvSpPr>
              <a:spLocks noChangeArrowheads="1"/>
            </p:cNvSpPr>
            <p:nvPr/>
          </p:nvSpPr>
          <p:spPr bwMode="auto">
            <a:xfrm>
              <a:off x="5581" y="2266"/>
              <a:ext cx="43" cy="284"/>
            </a:xfrm>
            <a:prstGeom prst="rect">
              <a:avLst/>
            </a:prstGeom>
            <a:noFill/>
            <a:ln w="9525">
              <a:noFill/>
              <a:miter lim="800000"/>
              <a:headEnd/>
              <a:tailEnd/>
            </a:ln>
          </p:spPr>
          <p:txBody>
            <a:bodyPr wrap="none" lIns="0" tIns="0" rIns="0" bIns="0">
              <a:spAutoFit/>
            </a:bodyPr>
            <a:lstStyle/>
            <a:p>
              <a:r>
                <a:rPr kumimoji="1" lang="zh-CN" altLang="en-US" sz="2300" i="1">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3841" name="Rectangle 136"/>
            <p:cNvSpPr>
              <a:spLocks noChangeArrowheads="1"/>
            </p:cNvSpPr>
            <p:nvPr/>
          </p:nvSpPr>
          <p:spPr bwMode="auto">
            <a:xfrm>
              <a:off x="5289" y="1261"/>
              <a:ext cx="106" cy="283"/>
            </a:xfrm>
            <a:prstGeom prst="rect">
              <a:avLst/>
            </a:prstGeom>
            <a:noFill/>
            <a:ln w="9525">
              <a:noFill/>
              <a:miter lim="800000"/>
              <a:headEnd/>
              <a:tailEnd/>
            </a:ln>
          </p:spPr>
          <p:txBody>
            <a:bodyPr wrap="none" lIns="0" tIns="0" rIns="0" bIns="0">
              <a:spAutoFit/>
            </a:bodyPr>
            <a:lstStyle/>
            <a:p>
              <a:r>
                <a:rPr kumimoji="1" lang="en-US" altLang="zh-CN" sz="2300" i="1">
                  <a:solidFill>
                    <a:srgbClr val="000000"/>
                  </a:solidFill>
                  <a:latin typeface="Times New Roman" pitchFamily="18" charset="0"/>
                  <a:ea typeface="楷体_GB2312" pitchFamily="49" charset="-122"/>
                </a:rPr>
                <a:t>V</a:t>
              </a:r>
              <a:endParaRPr kumimoji="1" lang="en-US" altLang="zh-CN" sz="2400" b="1">
                <a:latin typeface="Tahoma" pitchFamily="34" charset="0"/>
                <a:ea typeface="楷体_GB2312" pitchFamily="49" charset="-122"/>
              </a:endParaRPr>
            </a:p>
          </p:txBody>
        </p:sp>
        <p:sp>
          <p:nvSpPr>
            <p:cNvPr id="73842" name="Rectangle 137"/>
            <p:cNvSpPr>
              <a:spLocks noChangeArrowheads="1"/>
            </p:cNvSpPr>
            <p:nvPr/>
          </p:nvSpPr>
          <p:spPr bwMode="auto">
            <a:xfrm>
              <a:off x="5356" y="1338"/>
              <a:ext cx="152" cy="184"/>
            </a:xfrm>
            <a:prstGeom prst="rect">
              <a:avLst/>
            </a:prstGeom>
            <a:noFill/>
            <a:ln w="9525">
              <a:noFill/>
              <a:miter lim="800000"/>
              <a:headEnd/>
              <a:tailEnd/>
            </a:ln>
          </p:spPr>
          <p:txBody>
            <a:bodyPr wrap="none" lIns="0" tIns="0" rIns="0" bIns="0">
              <a:spAutoFit/>
            </a:bodyPr>
            <a:lstStyle/>
            <a:p>
              <a:r>
                <a:rPr kumimoji="1" lang="en-US" altLang="zh-CN" sz="1500">
                  <a:solidFill>
                    <a:srgbClr val="000000"/>
                  </a:solidFill>
                  <a:latin typeface="Times New Roman" pitchFamily="18" charset="0"/>
                  <a:ea typeface="楷体_GB2312" pitchFamily="49" charset="-122"/>
                </a:rPr>
                <a:t>CC</a:t>
              </a:r>
              <a:endParaRPr kumimoji="1" lang="en-US" altLang="zh-CN" sz="2400" b="1">
                <a:latin typeface="Tahoma" pitchFamily="34" charset="0"/>
                <a:ea typeface="楷体_GB2312" pitchFamily="49" charset="-122"/>
              </a:endParaRPr>
            </a:p>
          </p:txBody>
        </p:sp>
        <p:sp>
          <p:nvSpPr>
            <p:cNvPr id="73843" name="Rectangle 138"/>
            <p:cNvSpPr>
              <a:spLocks noChangeArrowheads="1"/>
            </p:cNvSpPr>
            <p:nvPr/>
          </p:nvSpPr>
          <p:spPr bwMode="auto">
            <a:xfrm>
              <a:off x="5454" y="1266"/>
              <a:ext cx="44" cy="283"/>
            </a:xfrm>
            <a:prstGeom prst="rect">
              <a:avLst/>
            </a:prstGeom>
            <a:noFill/>
            <a:ln w="9525">
              <a:noFill/>
              <a:miter lim="800000"/>
              <a:headEnd/>
              <a:tailEnd/>
            </a:ln>
          </p:spPr>
          <p:txBody>
            <a:bodyPr wrap="none" lIns="0" tIns="0" rIns="0" bIns="0">
              <a:spAutoFit/>
            </a:bodyPr>
            <a:lstStyle/>
            <a:p>
              <a:r>
                <a:rPr kumimoji="1" lang="zh-CN" altLang="en-US" sz="2300">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3844" name="Rectangle 139"/>
            <p:cNvSpPr>
              <a:spLocks noChangeArrowheads="1"/>
            </p:cNvSpPr>
            <p:nvPr/>
          </p:nvSpPr>
          <p:spPr bwMode="auto">
            <a:xfrm>
              <a:off x="3395" y="1253"/>
              <a:ext cx="107" cy="283"/>
            </a:xfrm>
            <a:prstGeom prst="rect">
              <a:avLst/>
            </a:prstGeom>
            <a:noFill/>
            <a:ln w="9525">
              <a:noFill/>
              <a:miter lim="800000"/>
              <a:headEnd/>
              <a:tailEnd/>
            </a:ln>
          </p:spPr>
          <p:txBody>
            <a:bodyPr wrap="none" lIns="0" tIns="0" rIns="0" bIns="0">
              <a:spAutoFit/>
            </a:bodyPr>
            <a:lstStyle/>
            <a:p>
              <a:r>
                <a:rPr kumimoji="1" lang="en-US" altLang="zh-CN" sz="2300" i="1">
                  <a:solidFill>
                    <a:srgbClr val="000000"/>
                  </a:solidFill>
                  <a:latin typeface="Times New Roman" pitchFamily="18" charset="0"/>
                  <a:ea typeface="楷体_GB2312" pitchFamily="49" charset="-122"/>
                </a:rPr>
                <a:t>A</a:t>
              </a:r>
              <a:endParaRPr kumimoji="1" lang="en-US" altLang="zh-CN" sz="2400" b="1">
                <a:latin typeface="Tahoma" pitchFamily="34" charset="0"/>
                <a:ea typeface="楷体_GB2312" pitchFamily="49" charset="-122"/>
              </a:endParaRPr>
            </a:p>
          </p:txBody>
        </p:sp>
        <p:sp>
          <p:nvSpPr>
            <p:cNvPr id="73845" name="Rectangle 140"/>
            <p:cNvSpPr>
              <a:spLocks noChangeArrowheads="1"/>
            </p:cNvSpPr>
            <p:nvPr/>
          </p:nvSpPr>
          <p:spPr bwMode="auto">
            <a:xfrm>
              <a:off x="3462" y="1253"/>
              <a:ext cx="44" cy="283"/>
            </a:xfrm>
            <a:prstGeom prst="rect">
              <a:avLst/>
            </a:prstGeom>
            <a:noFill/>
            <a:ln w="9525">
              <a:noFill/>
              <a:miter lim="800000"/>
              <a:headEnd/>
              <a:tailEnd/>
            </a:ln>
          </p:spPr>
          <p:txBody>
            <a:bodyPr wrap="none" lIns="0" tIns="0" rIns="0" bIns="0">
              <a:spAutoFit/>
            </a:bodyPr>
            <a:lstStyle/>
            <a:p>
              <a:r>
                <a:rPr kumimoji="1" lang="zh-CN" altLang="en-US" sz="2300" i="1">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3846" name="Rectangle 141"/>
            <p:cNvSpPr>
              <a:spLocks noChangeArrowheads="1"/>
            </p:cNvSpPr>
            <p:nvPr/>
          </p:nvSpPr>
          <p:spPr bwMode="auto">
            <a:xfrm>
              <a:off x="3875" y="1257"/>
              <a:ext cx="106" cy="283"/>
            </a:xfrm>
            <a:prstGeom prst="rect">
              <a:avLst/>
            </a:prstGeom>
            <a:noFill/>
            <a:ln w="9525">
              <a:noFill/>
              <a:miter lim="800000"/>
              <a:headEnd/>
              <a:tailEnd/>
            </a:ln>
          </p:spPr>
          <p:txBody>
            <a:bodyPr wrap="none" lIns="0" tIns="0" rIns="0" bIns="0">
              <a:spAutoFit/>
            </a:bodyPr>
            <a:lstStyle/>
            <a:p>
              <a:r>
                <a:rPr kumimoji="1" lang="en-US" altLang="zh-CN" sz="2300" i="1">
                  <a:solidFill>
                    <a:srgbClr val="000000"/>
                  </a:solidFill>
                  <a:latin typeface="Times New Roman" pitchFamily="18" charset="0"/>
                  <a:ea typeface="楷体_GB2312" pitchFamily="49" charset="-122"/>
                </a:rPr>
                <a:t>B</a:t>
              </a:r>
              <a:endParaRPr kumimoji="1" lang="en-US" altLang="zh-CN" sz="2400" b="1">
                <a:latin typeface="Tahoma" pitchFamily="34" charset="0"/>
                <a:ea typeface="楷体_GB2312" pitchFamily="49" charset="-122"/>
              </a:endParaRPr>
            </a:p>
          </p:txBody>
        </p:sp>
        <p:sp>
          <p:nvSpPr>
            <p:cNvPr id="73847" name="Rectangle 142"/>
            <p:cNvSpPr>
              <a:spLocks noChangeArrowheads="1"/>
            </p:cNvSpPr>
            <p:nvPr/>
          </p:nvSpPr>
          <p:spPr bwMode="auto">
            <a:xfrm>
              <a:off x="3941" y="1257"/>
              <a:ext cx="44" cy="283"/>
            </a:xfrm>
            <a:prstGeom prst="rect">
              <a:avLst/>
            </a:prstGeom>
            <a:noFill/>
            <a:ln w="9525">
              <a:noFill/>
              <a:miter lim="800000"/>
              <a:headEnd/>
              <a:tailEnd/>
            </a:ln>
          </p:spPr>
          <p:txBody>
            <a:bodyPr wrap="none" lIns="0" tIns="0" rIns="0" bIns="0">
              <a:spAutoFit/>
            </a:bodyPr>
            <a:lstStyle/>
            <a:p>
              <a:r>
                <a:rPr kumimoji="1" lang="zh-CN" altLang="en-US" sz="2300" i="1">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3848" name="Rectangle 143"/>
            <p:cNvSpPr>
              <a:spLocks noChangeArrowheads="1"/>
            </p:cNvSpPr>
            <p:nvPr/>
          </p:nvSpPr>
          <p:spPr bwMode="auto">
            <a:xfrm>
              <a:off x="4354" y="1253"/>
              <a:ext cx="117" cy="283"/>
            </a:xfrm>
            <a:prstGeom prst="rect">
              <a:avLst/>
            </a:prstGeom>
            <a:noFill/>
            <a:ln w="9525">
              <a:noFill/>
              <a:miter lim="800000"/>
              <a:headEnd/>
              <a:tailEnd/>
            </a:ln>
          </p:spPr>
          <p:txBody>
            <a:bodyPr wrap="none" lIns="0" tIns="0" rIns="0" bIns="0">
              <a:spAutoFit/>
            </a:bodyPr>
            <a:lstStyle/>
            <a:p>
              <a:r>
                <a:rPr kumimoji="1" lang="en-US" altLang="zh-CN" sz="2300" i="1">
                  <a:solidFill>
                    <a:srgbClr val="000000"/>
                  </a:solidFill>
                  <a:latin typeface="Times New Roman" pitchFamily="18" charset="0"/>
                  <a:ea typeface="楷体_GB2312" pitchFamily="49" charset="-122"/>
                </a:rPr>
                <a:t>C</a:t>
              </a:r>
              <a:endParaRPr kumimoji="1" lang="en-US" altLang="zh-CN" sz="2400" b="1">
                <a:latin typeface="Tahoma" pitchFamily="34" charset="0"/>
                <a:ea typeface="楷体_GB2312" pitchFamily="49" charset="-122"/>
              </a:endParaRPr>
            </a:p>
          </p:txBody>
        </p:sp>
        <p:sp>
          <p:nvSpPr>
            <p:cNvPr id="73849" name="Rectangle 144"/>
            <p:cNvSpPr>
              <a:spLocks noChangeArrowheads="1"/>
            </p:cNvSpPr>
            <p:nvPr/>
          </p:nvSpPr>
          <p:spPr bwMode="auto">
            <a:xfrm>
              <a:off x="4426" y="1253"/>
              <a:ext cx="44" cy="283"/>
            </a:xfrm>
            <a:prstGeom prst="rect">
              <a:avLst/>
            </a:prstGeom>
            <a:noFill/>
            <a:ln w="9525">
              <a:noFill/>
              <a:miter lim="800000"/>
              <a:headEnd/>
              <a:tailEnd/>
            </a:ln>
          </p:spPr>
          <p:txBody>
            <a:bodyPr wrap="none" lIns="0" tIns="0" rIns="0" bIns="0">
              <a:spAutoFit/>
            </a:bodyPr>
            <a:lstStyle/>
            <a:p>
              <a:r>
                <a:rPr kumimoji="1" lang="zh-CN" altLang="en-US" sz="2300" i="1">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3850" name="Rectangle 145"/>
            <p:cNvSpPr>
              <a:spLocks noChangeArrowheads="1"/>
            </p:cNvSpPr>
            <p:nvPr/>
          </p:nvSpPr>
          <p:spPr bwMode="auto">
            <a:xfrm>
              <a:off x="4818" y="1253"/>
              <a:ext cx="126" cy="283"/>
            </a:xfrm>
            <a:prstGeom prst="rect">
              <a:avLst/>
            </a:prstGeom>
            <a:noFill/>
            <a:ln w="9525">
              <a:noFill/>
              <a:miter lim="800000"/>
              <a:headEnd/>
              <a:tailEnd/>
            </a:ln>
          </p:spPr>
          <p:txBody>
            <a:bodyPr wrap="none" lIns="0" tIns="0" rIns="0" bIns="0">
              <a:spAutoFit/>
            </a:bodyPr>
            <a:lstStyle/>
            <a:p>
              <a:r>
                <a:rPr kumimoji="1" lang="en-US" altLang="zh-CN" sz="2300" i="1">
                  <a:solidFill>
                    <a:srgbClr val="000000"/>
                  </a:solidFill>
                  <a:latin typeface="Times New Roman" pitchFamily="18" charset="0"/>
                  <a:ea typeface="楷体_GB2312" pitchFamily="49" charset="-122"/>
                </a:rPr>
                <a:t>D</a:t>
              </a:r>
              <a:endParaRPr kumimoji="1" lang="en-US" altLang="zh-CN" sz="2400" b="1">
                <a:latin typeface="Tahoma" pitchFamily="34" charset="0"/>
                <a:ea typeface="楷体_GB2312" pitchFamily="49" charset="-122"/>
              </a:endParaRPr>
            </a:p>
          </p:txBody>
        </p:sp>
        <p:sp>
          <p:nvSpPr>
            <p:cNvPr id="73851" name="Rectangle 146"/>
            <p:cNvSpPr>
              <a:spLocks noChangeArrowheads="1"/>
            </p:cNvSpPr>
            <p:nvPr/>
          </p:nvSpPr>
          <p:spPr bwMode="auto">
            <a:xfrm>
              <a:off x="4897" y="1253"/>
              <a:ext cx="44" cy="283"/>
            </a:xfrm>
            <a:prstGeom prst="rect">
              <a:avLst/>
            </a:prstGeom>
            <a:noFill/>
            <a:ln w="9525">
              <a:noFill/>
              <a:miter lim="800000"/>
              <a:headEnd/>
              <a:tailEnd/>
            </a:ln>
          </p:spPr>
          <p:txBody>
            <a:bodyPr wrap="none" lIns="0" tIns="0" rIns="0" bIns="0">
              <a:spAutoFit/>
            </a:bodyPr>
            <a:lstStyle/>
            <a:p>
              <a:r>
                <a:rPr kumimoji="1" lang="zh-CN" altLang="en-US" sz="2300" i="1">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3852" name="Line 147"/>
            <p:cNvSpPr>
              <a:spLocks noChangeShapeType="1"/>
            </p:cNvSpPr>
            <p:nvPr/>
          </p:nvSpPr>
          <p:spPr bwMode="auto">
            <a:xfrm flipH="1" flipV="1">
              <a:off x="3906" y="1742"/>
              <a:ext cx="199" cy="234"/>
            </a:xfrm>
            <a:prstGeom prst="line">
              <a:avLst/>
            </a:prstGeom>
            <a:noFill/>
            <a:ln w="19050">
              <a:solidFill>
                <a:srgbClr val="000000"/>
              </a:solidFill>
              <a:round/>
              <a:headEnd/>
              <a:tailEnd/>
            </a:ln>
          </p:spPr>
          <p:txBody>
            <a:bodyPr/>
            <a:lstStyle/>
            <a:p>
              <a:endParaRPr lang="zh-CN" altLang="en-US"/>
            </a:p>
          </p:txBody>
        </p:sp>
        <p:sp>
          <p:nvSpPr>
            <p:cNvPr id="73853" name="Line 148"/>
            <p:cNvSpPr>
              <a:spLocks noChangeShapeType="1"/>
            </p:cNvSpPr>
            <p:nvPr/>
          </p:nvSpPr>
          <p:spPr bwMode="auto">
            <a:xfrm>
              <a:off x="4224" y="2096"/>
              <a:ext cx="83" cy="93"/>
            </a:xfrm>
            <a:prstGeom prst="line">
              <a:avLst/>
            </a:prstGeom>
            <a:noFill/>
            <a:ln w="19050">
              <a:solidFill>
                <a:srgbClr val="000000"/>
              </a:solidFill>
              <a:round/>
              <a:headEnd/>
              <a:tailEnd/>
            </a:ln>
          </p:spPr>
          <p:txBody>
            <a:bodyPr/>
            <a:lstStyle/>
            <a:p>
              <a:endParaRPr lang="zh-CN" altLang="en-US"/>
            </a:p>
          </p:txBody>
        </p:sp>
        <p:sp>
          <p:nvSpPr>
            <p:cNvPr id="73854" name="Freeform 149"/>
            <p:cNvSpPr>
              <a:spLocks/>
            </p:cNvSpPr>
            <p:nvPr/>
          </p:nvSpPr>
          <p:spPr bwMode="auto">
            <a:xfrm>
              <a:off x="3883" y="1712"/>
              <a:ext cx="35" cy="51"/>
            </a:xfrm>
            <a:custGeom>
              <a:avLst/>
              <a:gdLst>
                <a:gd name="T0" fmla="*/ 15 w 48"/>
                <a:gd name="T1" fmla="*/ 0 h 58"/>
                <a:gd name="T2" fmla="*/ 9 w 48"/>
                <a:gd name="T3" fmla="*/ 4 h 58"/>
                <a:gd name="T4" fmla="*/ 3 w 48"/>
                <a:gd name="T5" fmla="*/ 9 h 58"/>
                <a:gd name="T6" fmla="*/ 0 w 48"/>
                <a:gd name="T7" fmla="*/ 18 h 58"/>
                <a:gd name="T8" fmla="*/ 0 w 48"/>
                <a:gd name="T9" fmla="*/ 22 h 58"/>
                <a:gd name="T10" fmla="*/ 0 w 48"/>
                <a:gd name="T11" fmla="*/ 26 h 58"/>
                <a:gd name="T12" fmla="*/ 3 w 48"/>
                <a:gd name="T13" fmla="*/ 39 h 58"/>
                <a:gd name="T14" fmla="*/ 6 w 48"/>
                <a:gd name="T15" fmla="*/ 43 h 58"/>
                <a:gd name="T16" fmla="*/ 12 w 48"/>
                <a:gd name="T17" fmla="*/ 47 h 58"/>
                <a:gd name="T18" fmla="*/ 18 w 48"/>
                <a:gd name="T19" fmla="*/ 51 h 58"/>
                <a:gd name="T20" fmla="*/ 26 w 48"/>
                <a:gd name="T21" fmla="*/ 47 h 58"/>
                <a:gd name="T22" fmla="*/ 29 w 48"/>
                <a:gd name="T23" fmla="*/ 43 h 58"/>
                <a:gd name="T24" fmla="*/ 35 w 48"/>
                <a:gd name="T25" fmla="*/ 34 h 58"/>
                <a:gd name="T26" fmla="*/ 35 w 48"/>
                <a:gd name="T27" fmla="*/ 22 h 58"/>
                <a:gd name="T28" fmla="*/ 32 w 48"/>
                <a:gd name="T29" fmla="*/ 13 h 58"/>
                <a:gd name="T30" fmla="*/ 29 w 48"/>
                <a:gd name="T31" fmla="*/ 4 h 58"/>
                <a:gd name="T32" fmla="*/ 23 w 48"/>
                <a:gd name="T33" fmla="*/ 0 h 58"/>
                <a:gd name="T34" fmla="*/ 20 w 48"/>
                <a:gd name="T35" fmla="*/ 0 h 58"/>
                <a:gd name="T36" fmla="*/ 15 w 48"/>
                <a:gd name="T37" fmla="*/ 0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58"/>
                <a:gd name="T59" fmla="*/ 48 w 48"/>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58">
                  <a:moveTo>
                    <a:pt x="20" y="0"/>
                  </a:moveTo>
                  <a:lnTo>
                    <a:pt x="12" y="5"/>
                  </a:lnTo>
                  <a:lnTo>
                    <a:pt x="4" y="10"/>
                  </a:lnTo>
                  <a:lnTo>
                    <a:pt x="0" y="20"/>
                  </a:lnTo>
                  <a:lnTo>
                    <a:pt x="0" y="25"/>
                  </a:lnTo>
                  <a:lnTo>
                    <a:pt x="0" y="29"/>
                  </a:lnTo>
                  <a:lnTo>
                    <a:pt x="4" y="44"/>
                  </a:lnTo>
                  <a:lnTo>
                    <a:pt x="8" y="49"/>
                  </a:lnTo>
                  <a:lnTo>
                    <a:pt x="16" y="54"/>
                  </a:lnTo>
                  <a:lnTo>
                    <a:pt x="24" y="58"/>
                  </a:lnTo>
                  <a:lnTo>
                    <a:pt x="36" y="54"/>
                  </a:lnTo>
                  <a:lnTo>
                    <a:pt x="40" y="49"/>
                  </a:lnTo>
                  <a:lnTo>
                    <a:pt x="48" y="39"/>
                  </a:lnTo>
                  <a:lnTo>
                    <a:pt x="48" y="25"/>
                  </a:lnTo>
                  <a:lnTo>
                    <a:pt x="44" y="15"/>
                  </a:lnTo>
                  <a:lnTo>
                    <a:pt x="40" y="5"/>
                  </a:lnTo>
                  <a:lnTo>
                    <a:pt x="32" y="0"/>
                  </a:lnTo>
                  <a:lnTo>
                    <a:pt x="28" y="0"/>
                  </a:lnTo>
                  <a:lnTo>
                    <a:pt x="20" y="0"/>
                  </a:lnTo>
                  <a:close/>
                </a:path>
              </a:pathLst>
            </a:custGeom>
            <a:solidFill>
              <a:srgbClr val="000000"/>
            </a:solidFill>
            <a:ln w="9525">
              <a:noFill/>
              <a:round/>
              <a:headEnd/>
              <a:tailEnd/>
            </a:ln>
          </p:spPr>
          <p:txBody>
            <a:bodyPr/>
            <a:lstStyle/>
            <a:p>
              <a:endParaRPr lang="zh-CN" altLang="en-US"/>
            </a:p>
          </p:txBody>
        </p:sp>
        <p:sp>
          <p:nvSpPr>
            <p:cNvPr id="73855" name="Freeform 150"/>
            <p:cNvSpPr>
              <a:spLocks/>
            </p:cNvSpPr>
            <p:nvPr/>
          </p:nvSpPr>
          <p:spPr bwMode="auto">
            <a:xfrm>
              <a:off x="3883" y="1712"/>
              <a:ext cx="35" cy="51"/>
            </a:xfrm>
            <a:custGeom>
              <a:avLst/>
              <a:gdLst>
                <a:gd name="T0" fmla="*/ 15 w 48"/>
                <a:gd name="T1" fmla="*/ 0 h 58"/>
                <a:gd name="T2" fmla="*/ 9 w 48"/>
                <a:gd name="T3" fmla="*/ 4 h 58"/>
                <a:gd name="T4" fmla="*/ 3 w 48"/>
                <a:gd name="T5" fmla="*/ 9 h 58"/>
                <a:gd name="T6" fmla="*/ 0 w 48"/>
                <a:gd name="T7" fmla="*/ 18 h 58"/>
                <a:gd name="T8" fmla="*/ 0 w 48"/>
                <a:gd name="T9" fmla="*/ 22 h 58"/>
                <a:gd name="T10" fmla="*/ 0 w 48"/>
                <a:gd name="T11" fmla="*/ 26 h 58"/>
                <a:gd name="T12" fmla="*/ 3 w 48"/>
                <a:gd name="T13" fmla="*/ 39 h 58"/>
                <a:gd name="T14" fmla="*/ 6 w 48"/>
                <a:gd name="T15" fmla="*/ 43 h 58"/>
                <a:gd name="T16" fmla="*/ 12 w 48"/>
                <a:gd name="T17" fmla="*/ 47 h 58"/>
                <a:gd name="T18" fmla="*/ 18 w 48"/>
                <a:gd name="T19" fmla="*/ 51 h 58"/>
                <a:gd name="T20" fmla="*/ 26 w 48"/>
                <a:gd name="T21" fmla="*/ 47 h 58"/>
                <a:gd name="T22" fmla="*/ 29 w 48"/>
                <a:gd name="T23" fmla="*/ 43 h 58"/>
                <a:gd name="T24" fmla="*/ 35 w 48"/>
                <a:gd name="T25" fmla="*/ 34 h 58"/>
                <a:gd name="T26" fmla="*/ 35 w 48"/>
                <a:gd name="T27" fmla="*/ 22 h 58"/>
                <a:gd name="T28" fmla="*/ 32 w 48"/>
                <a:gd name="T29" fmla="*/ 13 h 58"/>
                <a:gd name="T30" fmla="*/ 29 w 48"/>
                <a:gd name="T31" fmla="*/ 4 h 58"/>
                <a:gd name="T32" fmla="*/ 23 w 48"/>
                <a:gd name="T33" fmla="*/ 0 h 58"/>
                <a:gd name="T34" fmla="*/ 20 w 48"/>
                <a:gd name="T35" fmla="*/ 0 h 58"/>
                <a:gd name="T36" fmla="*/ 15 w 48"/>
                <a:gd name="T37" fmla="*/ 0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58"/>
                <a:gd name="T59" fmla="*/ 48 w 48"/>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58">
                  <a:moveTo>
                    <a:pt x="20" y="0"/>
                  </a:moveTo>
                  <a:lnTo>
                    <a:pt x="12" y="5"/>
                  </a:lnTo>
                  <a:lnTo>
                    <a:pt x="4" y="10"/>
                  </a:lnTo>
                  <a:lnTo>
                    <a:pt x="0" y="20"/>
                  </a:lnTo>
                  <a:lnTo>
                    <a:pt x="0" y="25"/>
                  </a:lnTo>
                  <a:lnTo>
                    <a:pt x="0" y="29"/>
                  </a:lnTo>
                  <a:lnTo>
                    <a:pt x="4" y="44"/>
                  </a:lnTo>
                  <a:lnTo>
                    <a:pt x="8" y="49"/>
                  </a:lnTo>
                  <a:lnTo>
                    <a:pt x="16" y="54"/>
                  </a:lnTo>
                  <a:lnTo>
                    <a:pt x="24" y="58"/>
                  </a:lnTo>
                  <a:lnTo>
                    <a:pt x="36" y="54"/>
                  </a:lnTo>
                  <a:lnTo>
                    <a:pt x="40" y="49"/>
                  </a:lnTo>
                  <a:lnTo>
                    <a:pt x="48" y="39"/>
                  </a:lnTo>
                  <a:lnTo>
                    <a:pt x="48" y="25"/>
                  </a:lnTo>
                  <a:lnTo>
                    <a:pt x="44" y="15"/>
                  </a:lnTo>
                  <a:lnTo>
                    <a:pt x="40" y="5"/>
                  </a:lnTo>
                  <a:lnTo>
                    <a:pt x="32" y="0"/>
                  </a:lnTo>
                  <a:lnTo>
                    <a:pt x="28" y="0"/>
                  </a:lnTo>
                  <a:lnTo>
                    <a:pt x="20" y="0"/>
                  </a:lnTo>
                </a:path>
              </a:pathLst>
            </a:custGeom>
            <a:noFill/>
            <a:ln w="25400">
              <a:solidFill>
                <a:srgbClr val="000000"/>
              </a:solidFill>
              <a:round/>
              <a:headEnd/>
              <a:tailEnd/>
            </a:ln>
          </p:spPr>
          <p:txBody>
            <a:bodyPr/>
            <a:lstStyle/>
            <a:p>
              <a:endParaRPr lang="zh-CN" altLang="en-US"/>
            </a:p>
          </p:txBody>
        </p:sp>
        <p:sp>
          <p:nvSpPr>
            <p:cNvPr id="73856" name="Freeform 151"/>
            <p:cNvSpPr>
              <a:spLocks/>
            </p:cNvSpPr>
            <p:nvPr/>
          </p:nvSpPr>
          <p:spPr bwMode="auto">
            <a:xfrm>
              <a:off x="4290" y="2159"/>
              <a:ext cx="35" cy="51"/>
            </a:xfrm>
            <a:custGeom>
              <a:avLst/>
              <a:gdLst>
                <a:gd name="T0" fmla="*/ 17 w 47"/>
                <a:gd name="T1" fmla="*/ 0 h 58"/>
                <a:gd name="T2" fmla="*/ 8 w 47"/>
                <a:gd name="T3" fmla="*/ 4 h 58"/>
                <a:gd name="T4" fmla="*/ 5 w 47"/>
                <a:gd name="T5" fmla="*/ 9 h 58"/>
                <a:gd name="T6" fmla="*/ 0 w 47"/>
                <a:gd name="T7" fmla="*/ 18 h 58"/>
                <a:gd name="T8" fmla="*/ 0 w 47"/>
                <a:gd name="T9" fmla="*/ 30 h 58"/>
                <a:gd name="T10" fmla="*/ 2 w 47"/>
                <a:gd name="T11" fmla="*/ 39 h 58"/>
                <a:gd name="T12" fmla="*/ 5 w 47"/>
                <a:gd name="T13" fmla="*/ 47 h 58"/>
                <a:gd name="T14" fmla="*/ 11 w 47"/>
                <a:gd name="T15" fmla="*/ 51 h 58"/>
                <a:gd name="T16" fmla="*/ 14 w 47"/>
                <a:gd name="T17" fmla="*/ 51 h 58"/>
                <a:gd name="T18" fmla="*/ 17 w 47"/>
                <a:gd name="T19" fmla="*/ 51 h 58"/>
                <a:gd name="T20" fmla="*/ 26 w 47"/>
                <a:gd name="T21" fmla="*/ 47 h 58"/>
                <a:gd name="T22" fmla="*/ 32 w 47"/>
                <a:gd name="T23" fmla="*/ 43 h 58"/>
                <a:gd name="T24" fmla="*/ 35 w 47"/>
                <a:gd name="T25" fmla="*/ 34 h 58"/>
                <a:gd name="T26" fmla="*/ 35 w 47"/>
                <a:gd name="T27" fmla="*/ 26 h 58"/>
                <a:gd name="T28" fmla="*/ 32 w 47"/>
                <a:gd name="T29" fmla="*/ 13 h 58"/>
                <a:gd name="T30" fmla="*/ 29 w 47"/>
                <a:gd name="T31" fmla="*/ 9 h 58"/>
                <a:gd name="T32" fmla="*/ 23 w 47"/>
                <a:gd name="T33" fmla="*/ 0 h 58"/>
                <a:gd name="T34" fmla="*/ 17 w 47"/>
                <a:gd name="T35" fmla="*/ 0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7"/>
                <a:gd name="T55" fmla="*/ 0 h 58"/>
                <a:gd name="T56" fmla="*/ 47 w 47"/>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7" h="58">
                  <a:moveTo>
                    <a:pt x="23" y="0"/>
                  </a:moveTo>
                  <a:lnTo>
                    <a:pt x="11" y="5"/>
                  </a:lnTo>
                  <a:lnTo>
                    <a:pt x="7" y="10"/>
                  </a:lnTo>
                  <a:lnTo>
                    <a:pt x="0" y="20"/>
                  </a:lnTo>
                  <a:lnTo>
                    <a:pt x="0" y="34"/>
                  </a:lnTo>
                  <a:lnTo>
                    <a:pt x="3" y="44"/>
                  </a:lnTo>
                  <a:lnTo>
                    <a:pt x="7" y="54"/>
                  </a:lnTo>
                  <a:lnTo>
                    <a:pt x="15" y="58"/>
                  </a:lnTo>
                  <a:lnTo>
                    <a:pt x="19" y="58"/>
                  </a:lnTo>
                  <a:lnTo>
                    <a:pt x="23" y="58"/>
                  </a:lnTo>
                  <a:lnTo>
                    <a:pt x="35" y="54"/>
                  </a:lnTo>
                  <a:lnTo>
                    <a:pt x="43" y="49"/>
                  </a:lnTo>
                  <a:lnTo>
                    <a:pt x="47" y="39"/>
                  </a:lnTo>
                  <a:lnTo>
                    <a:pt x="47" y="29"/>
                  </a:lnTo>
                  <a:lnTo>
                    <a:pt x="43" y="15"/>
                  </a:lnTo>
                  <a:lnTo>
                    <a:pt x="39" y="10"/>
                  </a:lnTo>
                  <a:lnTo>
                    <a:pt x="31" y="0"/>
                  </a:lnTo>
                  <a:lnTo>
                    <a:pt x="23" y="0"/>
                  </a:lnTo>
                  <a:close/>
                </a:path>
              </a:pathLst>
            </a:custGeom>
            <a:solidFill>
              <a:srgbClr val="000000"/>
            </a:solidFill>
            <a:ln w="9525">
              <a:noFill/>
              <a:round/>
              <a:headEnd/>
              <a:tailEnd/>
            </a:ln>
          </p:spPr>
          <p:txBody>
            <a:bodyPr/>
            <a:lstStyle/>
            <a:p>
              <a:endParaRPr lang="zh-CN" altLang="en-US"/>
            </a:p>
          </p:txBody>
        </p:sp>
        <p:sp>
          <p:nvSpPr>
            <p:cNvPr id="73857" name="Freeform 152"/>
            <p:cNvSpPr>
              <a:spLocks/>
            </p:cNvSpPr>
            <p:nvPr/>
          </p:nvSpPr>
          <p:spPr bwMode="auto">
            <a:xfrm>
              <a:off x="4290" y="2159"/>
              <a:ext cx="35" cy="51"/>
            </a:xfrm>
            <a:custGeom>
              <a:avLst/>
              <a:gdLst>
                <a:gd name="T0" fmla="*/ 17 w 47"/>
                <a:gd name="T1" fmla="*/ 0 h 58"/>
                <a:gd name="T2" fmla="*/ 8 w 47"/>
                <a:gd name="T3" fmla="*/ 4 h 58"/>
                <a:gd name="T4" fmla="*/ 5 w 47"/>
                <a:gd name="T5" fmla="*/ 9 h 58"/>
                <a:gd name="T6" fmla="*/ 0 w 47"/>
                <a:gd name="T7" fmla="*/ 18 h 58"/>
                <a:gd name="T8" fmla="*/ 0 w 47"/>
                <a:gd name="T9" fmla="*/ 30 h 58"/>
                <a:gd name="T10" fmla="*/ 2 w 47"/>
                <a:gd name="T11" fmla="*/ 39 h 58"/>
                <a:gd name="T12" fmla="*/ 5 w 47"/>
                <a:gd name="T13" fmla="*/ 47 h 58"/>
                <a:gd name="T14" fmla="*/ 11 w 47"/>
                <a:gd name="T15" fmla="*/ 51 h 58"/>
                <a:gd name="T16" fmla="*/ 14 w 47"/>
                <a:gd name="T17" fmla="*/ 51 h 58"/>
                <a:gd name="T18" fmla="*/ 17 w 47"/>
                <a:gd name="T19" fmla="*/ 51 h 58"/>
                <a:gd name="T20" fmla="*/ 26 w 47"/>
                <a:gd name="T21" fmla="*/ 47 h 58"/>
                <a:gd name="T22" fmla="*/ 32 w 47"/>
                <a:gd name="T23" fmla="*/ 43 h 58"/>
                <a:gd name="T24" fmla="*/ 35 w 47"/>
                <a:gd name="T25" fmla="*/ 34 h 58"/>
                <a:gd name="T26" fmla="*/ 35 w 47"/>
                <a:gd name="T27" fmla="*/ 26 h 58"/>
                <a:gd name="T28" fmla="*/ 32 w 47"/>
                <a:gd name="T29" fmla="*/ 13 h 58"/>
                <a:gd name="T30" fmla="*/ 29 w 47"/>
                <a:gd name="T31" fmla="*/ 9 h 58"/>
                <a:gd name="T32" fmla="*/ 23 w 47"/>
                <a:gd name="T33" fmla="*/ 0 h 58"/>
                <a:gd name="T34" fmla="*/ 17 w 47"/>
                <a:gd name="T35" fmla="*/ 0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7"/>
                <a:gd name="T55" fmla="*/ 0 h 58"/>
                <a:gd name="T56" fmla="*/ 47 w 47"/>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7" h="58">
                  <a:moveTo>
                    <a:pt x="23" y="0"/>
                  </a:moveTo>
                  <a:lnTo>
                    <a:pt x="11" y="5"/>
                  </a:lnTo>
                  <a:lnTo>
                    <a:pt x="7" y="10"/>
                  </a:lnTo>
                  <a:lnTo>
                    <a:pt x="0" y="20"/>
                  </a:lnTo>
                  <a:lnTo>
                    <a:pt x="0" y="34"/>
                  </a:lnTo>
                  <a:lnTo>
                    <a:pt x="3" y="44"/>
                  </a:lnTo>
                  <a:lnTo>
                    <a:pt x="7" y="54"/>
                  </a:lnTo>
                  <a:lnTo>
                    <a:pt x="15" y="58"/>
                  </a:lnTo>
                  <a:lnTo>
                    <a:pt x="19" y="58"/>
                  </a:lnTo>
                  <a:lnTo>
                    <a:pt x="23" y="58"/>
                  </a:lnTo>
                  <a:lnTo>
                    <a:pt x="35" y="54"/>
                  </a:lnTo>
                  <a:lnTo>
                    <a:pt x="43" y="49"/>
                  </a:lnTo>
                  <a:lnTo>
                    <a:pt x="47" y="39"/>
                  </a:lnTo>
                  <a:lnTo>
                    <a:pt x="47" y="29"/>
                  </a:lnTo>
                  <a:lnTo>
                    <a:pt x="43" y="15"/>
                  </a:lnTo>
                  <a:lnTo>
                    <a:pt x="39" y="10"/>
                  </a:lnTo>
                  <a:lnTo>
                    <a:pt x="31" y="0"/>
                  </a:lnTo>
                  <a:lnTo>
                    <a:pt x="23" y="0"/>
                  </a:lnTo>
                </a:path>
              </a:pathLst>
            </a:custGeom>
            <a:noFill/>
            <a:ln w="25400">
              <a:solidFill>
                <a:srgbClr val="000000"/>
              </a:solidFill>
              <a:round/>
              <a:headEnd/>
              <a:tailEnd/>
            </a:ln>
          </p:spPr>
          <p:txBody>
            <a:bodyPr/>
            <a:lstStyle/>
            <a:p>
              <a:endParaRPr lang="zh-CN" altLang="en-US"/>
            </a:p>
          </p:txBody>
        </p:sp>
        <p:sp>
          <p:nvSpPr>
            <p:cNvPr id="73858" name="Line 153"/>
            <p:cNvSpPr>
              <a:spLocks noChangeShapeType="1"/>
            </p:cNvSpPr>
            <p:nvPr/>
          </p:nvSpPr>
          <p:spPr bwMode="auto">
            <a:xfrm flipH="1" flipV="1">
              <a:off x="4391" y="1730"/>
              <a:ext cx="213" cy="249"/>
            </a:xfrm>
            <a:prstGeom prst="line">
              <a:avLst/>
            </a:prstGeom>
            <a:noFill/>
            <a:ln w="19050">
              <a:solidFill>
                <a:srgbClr val="000000"/>
              </a:solidFill>
              <a:round/>
              <a:headEnd/>
              <a:tailEnd/>
            </a:ln>
          </p:spPr>
          <p:txBody>
            <a:bodyPr/>
            <a:lstStyle/>
            <a:p>
              <a:endParaRPr lang="zh-CN" altLang="en-US"/>
            </a:p>
          </p:txBody>
        </p:sp>
        <p:sp>
          <p:nvSpPr>
            <p:cNvPr id="73859" name="Freeform 154"/>
            <p:cNvSpPr>
              <a:spLocks/>
            </p:cNvSpPr>
            <p:nvPr/>
          </p:nvSpPr>
          <p:spPr bwMode="auto">
            <a:xfrm>
              <a:off x="4590" y="1955"/>
              <a:ext cx="61" cy="77"/>
            </a:xfrm>
            <a:custGeom>
              <a:avLst/>
              <a:gdLst>
                <a:gd name="T0" fmla="*/ 58 w 83"/>
                <a:gd name="T1" fmla="*/ 77 h 87"/>
                <a:gd name="T2" fmla="*/ 58 w 83"/>
                <a:gd name="T3" fmla="*/ 77 h 87"/>
                <a:gd name="T4" fmla="*/ 61 w 83"/>
                <a:gd name="T5" fmla="*/ 65 h 87"/>
                <a:gd name="T6" fmla="*/ 61 w 83"/>
                <a:gd name="T7" fmla="*/ 56 h 87"/>
                <a:gd name="T8" fmla="*/ 61 w 83"/>
                <a:gd name="T9" fmla="*/ 43 h 87"/>
                <a:gd name="T10" fmla="*/ 58 w 83"/>
                <a:gd name="T11" fmla="*/ 35 h 87"/>
                <a:gd name="T12" fmla="*/ 55 w 83"/>
                <a:gd name="T13" fmla="*/ 26 h 87"/>
                <a:gd name="T14" fmla="*/ 49 w 83"/>
                <a:gd name="T15" fmla="*/ 18 h 87"/>
                <a:gd name="T16" fmla="*/ 43 w 83"/>
                <a:gd name="T17" fmla="*/ 9 h 87"/>
                <a:gd name="T18" fmla="*/ 37 w 83"/>
                <a:gd name="T19" fmla="*/ 4 h 87"/>
                <a:gd name="T20" fmla="*/ 26 w 83"/>
                <a:gd name="T21" fmla="*/ 0 h 87"/>
                <a:gd name="T22" fmla="*/ 18 w 83"/>
                <a:gd name="T23" fmla="*/ 0 h 87"/>
                <a:gd name="T24" fmla="*/ 9 w 83"/>
                <a:gd name="T25" fmla="*/ 4 h 87"/>
                <a:gd name="T26" fmla="*/ 0 w 83"/>
                <a:gd name="T27" fmla="*/ 13 h 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
                <a:gd name="T43" fmla="*/ 0 h 87"/>
                <a:gd name="T44" fmla="*/ 83 w 83"/>
                <a:gd name="T45" fmla="*/ 87 h 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 h="87">
                  <a:moveTo>
                    <a:pt x="79" y="87"/>
                  </a:moveTo>
                  <a:lnTo>
                    <a:pt x="79" y="87"/>
                  </a:lnTo>
                  <a:lnTo>
                    <a:pt x="83" y="73"/>
                  </a:lnTo>
                  <a:lnTo>
                    <a:pt x="83" y="63"/>
                  </a:lnTo>
                  <a:lnTo>
                    <a:pt x="83" y="49"/>
                  </a:lnTo>
                  <a:lnTo>
                    <a:pt x="79" y="39"/>
                  </a:lnTo>
                  <a:lnTo>
                    <a:pt x="75" y="29"/>
                  </a:lnTo>
                  <a:lnTo>
                    <a:pt x="67" y="20"/>
                  </a:lnTo>
                  <a:lnTo>
                    <a:pt x="59" y="10"/>
                  </a:lnTo>
                  <a:lnTo>
                    <a:pt x="51" y="5"/>
                  </a:lnTo>
                  <a:lnTo>
                    <a:pt x="36" y="0"/>
                  </a:lnTo>
                  <a:lnTo>
                    <a:pt x="24" y="0"/>
                  </a:lnTo>
                  <a:lnTo>
                    <a:pt x="12" y="5"/>
                  </a:lnTo>
                  <a:lnTo>
                    <a:pt x="0" y="15"/>
                  </a:lnTo>
                </a:path>
              </a:pathLst>
            </a:custGeom>
            <a:noFill/>
            <a:ln w="19050">
              <a:solidFill>
                <a:srgbClr val="000000"/>
              </a:solidFill>
              <a:round/>
              <a:headEnd/>
              <a:tailEnd/>
            </a:ln>
          </p:spPr>
          <p:txBody>
            <a:bodyPr/>
            <a:lstStyle/>
            <a:p>
              <a:endParaRPr lang="zh-CN" altLang="en-US"/>
            </a:p>
          </p:txBody>
        </p:sp>
        <p:sp>
          <p:nvSpPr>
            <p:cNvPr id="73860" name="Freeform 155"/>
            <p:cNvSpPr>
              <a:spLocks/>
            </p:cNvSpPr>
            <p:nvPr/>
          </p:nvSpPr>
          <p:spPr bwMode="auto">
            <a:xfrm>
              <a:off x="4645" y="2024"/>
              <a:ext cx="64" cy="76"/>
            </a:xfrm>
            <a:custGeom>
              <a:avLst/>
              <a:gdLst>
                <a:gd name="T0" fmla="*/ 3 w 86"/>
                <a:gd name="T1" fmla="*/ 0 h 87"/>
                <a:gd name="T2" fmla="*/ 3 w 86"/>
                <a:gd name="T3" fmla="*/ 0 h 87"/>
                <a:gd name="T4" fmla="*/ 3 w 86"/>
                <a:gd name="T5" fmla="*/ 12 h 87"/>
                <a:gd name="T6" fmla="*/ 0 w 86"/>
                <a:gd name="T7" fmla="*/ 21 h 87"/>
                <a:gd name="T8" fmla="*/ 3 w 86"/>
                <a:gd name="T9" fmla="*/ 33 h 87"/>
                <a:gd name="T10" fmla="*/ 6 w 86"/>
                <a:gd name="T11" fmla="*/ 42 h 87"/>
                <a:gd name="T12" fmla="*/ 9 w 86"/>
                <a:gd name="T13" fmla="*/ 51 h 87"/>
                <a:gd name="T14" fmla="*/ 12 w 86"/>
                <a:gd name="T15" fmla="*/ 59 h 87"/>
                <a:gd name="T16" fmla="*/ 18 w 86"/>
                <a:gd name="T17" fmla="*/ 67 h 87"/>
                <a:gd name="T18" fmla="*/ 26 w 86"/>
                <a:gd name="T19" fmla="*/ 72 h 87"/>
                <a:gd name="T20" fmla="*/ 35 w 86"/>
                <a:gd name="T21" fmla="*/ 76 h 87"/>
                <a:gd name="T22" fmla="*/ 47 w 86"/>
                <a:gd name="T23" fmla="*/ 76 h 87"/>
                <a:gd name="T24" fmla="*/ 56 w 86"/>
                <a:gd name="T25" fmla="*/ 72 h 87"/>
                <a:gd name="T26" fmla="*/ 64 w 86"/>
                <a:gd name="T27" fmla="*/ 63 h 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87"/>
                <a:gd name="T44" fmla="*/ 86 w 86"/>
                <a:gd name="T45" fmla="*/ 87 h 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87">
                  <a:moveTo>
                    <a:pt x="4" y="0"/>
                  </a:moveTo>
                  <a:lnTo>
                    <a:pt x="4" y="0"/>
                  </a:lnTo>
                  <a:lnTo>
                    <a:pt x="4" y="14"/>
                  </a:lnTo>
                  <a:lnTo>
                    <a:pt x="0" y="24"/>
                  </a:lnTo>
                  <a:lnTo>
                    <a:pt x="4" y="38"/>
                  </a:lnTo>
                  <a:lnTo>
                    <a:pt x="8" y="48"/>
                  </a:lnTo>
                  <a:lnTo>
                    <a:pt x="12" y="58"/>
                  </a:lnTo>
                  <a:lnTo>
                    <a:pt x="16" y="67"/>
                  </a:lnTo>
                  <a:lnTo>
                    <a:pt x="24" y="77"/>
                  </a:lnTo>
                  <a:lnTo>
                    <a:pt x="35" y="82"/>
                  </a:lnTo>
                  <a:lnTo>
                    <a:pt x="47" y="87"/>
                  </a:lnTo>
                  <a:lnTo>
                    <a:pt x="63" y="87"/>
                  </a:lnTo>
                  <a:lnTo>
                    <a:pt x="75" y="82"/>
                  </a:lnTo>
                  <a:lnTo>
                    <a:pt x="86" y="72"/>
                  </a:lnTo>
                </a:path>
              </a:pathLst>
            </a:custGeom>
            <a:noFill/>
            <a:ln w="19050">
              <a:solidFill>
                <a:srgbClr val="000000"/>
              </a:solidFill>
              <a:round/>
              <a:headEnd/>
              <a:tailEnd/>
            </a:ln>
          </p:spPr>
          <p:txBody>
            <a:bodyPr/>
            <a:lstStyle/>
            <a:p>
              <a:endParaRPr lang="zh-CN" altLang="en-US"/>
            </a:p>
          </p:txBody>
        </p:sp>
        <p:sp>
          <p:nvSpPr>
            <p:cNvPr id="73861" name="Line 156"/>
            <p:cNvSpPr>
              <a:spLocks noChangeShapeType="1"/>
            </p:cNvSpPr>
            <p:nvPr/>
          </p:nvSpPr>
          <p:spPr bwMode="auto">
            <a:xfrm>
              <a:off x="4709" y="2083"/>
              <a:ext cx="80" cy="94"/>
            </a:xfrm>
            <a:prstGeom prst="line">
              <a:avLst/>
            </a:prstGeom>
            <a:noFill/>
            <a:ln w="19050">
              <a:solidFill>
                <a:srgbClr val="000000"/>
              </a:solidFill>
              <a:round/>
              <a:headEnd/>
              <a:tailEnd/>
            </a:ln>
          </p:spPr>
          <p:txBody>
            <a:bodyPr/>
            <a:lstStyle/>
            <a:p>
              <a:endParaRPr lang="zh-CN" altLang="en-US"/>
            </a:p>
          </p:txBody>
        </p:sp>
        <p:sp>
          <p:nvSpPr>
            <p:cNvPr id="73862" name="Freeform 157"/>
            <p:cNvSpPr>
              <a:spLocks/>
            </p:cNvSpPr>
            <p:nvPr/>
          </p:nvSpPr>
          <p:spPr bwMode="auto">
            <a:xfrm>
              <a:off x="4368" y="1700"/>
              <a:ext cx="32" cy="51"/>
            </a:xfrm>
            <a:custGeom>
              <a:avLst/>
              <a:gdLst>
                <a:gd name="T0" fmla="*/ 14 w 43"/>
                <a:gd name="T1" fmla="*/ 0 h 58"/>
                <a:gd name="T2" fmla="*/ 8 w 43"/>
                <a:gd name="T3" fmla="*/ 4 h 58"/>
                <a:gd name="T4" fmla="*/ 3 w 43"/>
                <a:gd name="T5" fmla="*/ 9 h 58"/>
                <a:gd name="T6" fmla="*/ 0 w 43"/>
                <a:gd name="T7" fmla="*/ 17 h 58"/>
                <a:gd name="T8" fmla="*/ 0 w 43"/>
                <a:gd name="T9" fmla="*/ 21 h 58"/>
                <a:gd name="T10" fmla="*/ 0 w 43"/>
                <a:gd name="T11" fmla="*/ 26 h 58"/>
                <a:gd name="T12" fmla="*/ 0 w 43"/>
                <a:gd name="T13" fmla="*/ 38 h 58"/>
                <a:gd name="T14" fmla="*/ 6 w 43"/>
                <a:gd name="T15" fmla="*/ 42 h 58"/>
                <a:gd name="T16" fmla="*/ 11 w 43"/>
                <a:gd name="T17" fmla="*/ 51 h 58"/>
                <a:gd name="T18" fmla="*/ 14 w 43"/>
                <a:gd name="T19" fmla="*/ 51 h 58"/>
                <a:gd name="T20" fmla="*/ 17 w 43"/>
                <a:gd name="T21" fmla="*/ 51 h 58"/>
                <a:gd name="T22" fmla="*/ 23 w 43"/>
                <a:gd name="T23" fmla="*/ 47 h 58"/>
                <a:gd name="T24" fmla="*/ 29 w 43"/>
                <a:gd name="T25" fmla="*/ 42 h 58"/>
                <a:gd name="T26" fmla="*/ 32 w 43"/>
                <a:gd name="T27" fmla="*/ 34 h 58"/>
                <a:gd name="T28" fmla="*/ 32 w 43"/>
                <a:gd name="T29" fmla="*/ 21 h 58"/>
                <a:gd name="T30" fmla="*/ 32 w 43"/>
                <a:gd name="T31" fmla="*/ 12 h 58"/>
                <a:gd name="T32" fmla="*/ 26 w 43"/>
                <a:gd name="T33" fmla="*/ 4 h 58"/>
                <a:gd name="T34" fmla="*/ 20 w 43"/>
                <a:gd name="T35" fmla="*/ 0 h 58"/>
                <a:gd name="T36" fmla="*/ 14 w 43"/>
                <a:gd name="T37" fmla="*/ 0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58"/>
                <a:gd name="T59" fmla="*/ 43 w 43"/>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58">
                  <a:moveTo>
                    <a:pt x="19" y="0"/>
                  </a:moveTo>
                  <a:lnTo>
                    <a:pt x="11" y="5"/>
                  </a:lnTo>
                  <a:lnTo>
                    <a:pt x="4" y="10"/>
                  </a:lnTo>
                  <a:lnTo>
                    <a:pt x="0" y="19"/>
                  </a:lnTo>
                  <a:lnTo>
                    <a:pt x="0" y="24"/>
                  </a:lnTo>
                  <a:lnTo>
                    <a:pt x="0" y="29"/>
                  </a:lnTo>
                  <a:lnTo>
                    <a:pt x="0" y="43"/>
                  </a:lnTo>
                  <a:lnTo>
                    <a:pt x="8" y="48"/>
                  </a:lnTo>
                  <a:lnTo>
                    <a:pt x="15" y="58"/>
                  </a:lnTo>
                  <a:lnTo>
                    <a:pt x="19" y="58"/>
                  </a:lnTo>
                  <a:lnTo>
                    <a:pt x="23" y="58"/>
                  </a:lnTo>
                  <a:lnTo>
                    <a:pt x="31" y="53"/>
                  </a:lnTo>
                  <a:lnTo>
                    <a:pt x="39" y="48"/>
                  </a:lnTo>
                  <a:lnTo>
                    <a:pt x="43" y="39"/>
                  </a:lnTo>
                  <a:lnTo>
                    <a:pt x="43" y="24"/>
                  </a:lnTo>
                  <a:lnTo>
                    <a:pt x="43" y="14"/>
                  </a:lnTo>
                  <a:lnTo>
                    <a:pt x="35" y="5"/>
                  </a:lnTo>
                  <a:lnTo>
                    <a:pt x="27" y="0"/>
                  </a:lnTo>
                  <a:lnTo>
                    <a:pt x="19" y="0"/>
                  </a:lnTo>
                  <a:close/>
                </a:path>
              </a:pathLst>
            </a:custGeom>
            <a:solidFill>
              <a:srgbClr val="000000"/>
            </a:solidFill>
            <a:ln w="9525">
              <a:noFill/>
              <a:round/>
              <a:headEnd/>
              <a:tailEnd/>
            </a:ln>
          </p:spPr>
          <p:txBody>
            <a:bodyPr/>
            <a:lstStyle/>
            <a:p>
              <a:endParaRPr lang="zh-CN" altLang="en-US"/>
            </a:p>
          </p:txBody>
        </p:sp>
        <p:sp>
          <p:nvSpPr>
            <p:cNvPr id="73863" name="Freeform 158"/>
            <p:cNvSpPr>
              <a:spLocks/>
            </p:cNvSpPr>
            <p:nvPr/>
          </p:nvSpPr>
          <p:spPr bwMode="auto">
            <a:xfrm>
              <a:off x="4368" y="1700"/>
              <a:ext cx="32" cy="51"/>
            </a:xfrm>
            <a:custGeom>
              <a:avLst/>
              <a:gdLst>
                <a:gd name="T0" fmla="*/ 14 w 43"/>
                <a:gd name="T1" fmla="*/ 0 h 58"/>
                <a:gd name="T2" fmla="*/ 8 w 43"/>
                <a:gd name="T3" fmla="*/ 4 h 58"/>
                <a:gd name="T4" fmla="*/ 3 w 43"/>
                <a:gd name="T5" fmla="*/ 9 h 58"/>
                <a:gd name="T6" fmla="*/ 0 w 43"/>
                <a:gd name="T7" fmla="*/ 17 h 58"/>
                <a:gd name="T8" fmla="*/ 0 w 43"/>
                <a:gd name="T9" fmla="*/ 21 h 58"/>
                <a:gd name="T10" fmla="*/ 0 w 43"/>
                <a:gd name="T11" fmla="*/ 26 h 58"/>
                <a:gd name="T12" fmla="*/ 0 w 43"/>
                <a:gd name="T13" fmla="*/ 38 h 58"/>
                <a:gd name="T14" fmla="*/ 6 w 43"/>
                <a:gd name="T15" fmla="*/ 42 h 58"/>
                <a:gd name="T16" fmla="*/ 11 w 43"/>
                <a:gd name="T17" fmla="*/ 51 h 58"/>
                <a:gd name="T18" fmla="*/ 14 w 43"/>
                <a:gd name="T19" fmla="*/ 51 h 58"/>
                <a:gd name="T20" fmla="*/ 17 w 43"/>
                <a:gd name="T21" fmla="*/ 51 h 58"/>
                <a:gd name="T22" fmla="*/ 23 w 43"/>
                <a:gd name="T23" fmla="*/ 47 h 58"/>
                <a:gd name="T24" fmla="*/ 29 w 43"/>
                <a:gd name="T25" fmla="*/ 42 h 58"/>
                <a:gd name="T26" fmla="*/ 32 w 43"/>
                <a:gd name="T27" fmla="*/ 34 h 58"/>
                <a:gd name="T28" fmla="*/ 32 w 43"/>
                <a:gd name="T29" fmla="*/ 21 h 58"/>
                <a:gd name="T30" fmla="*/ 32 w 43"/>
                <a:gd name="T31" fmla="*/ 12 h 58"/>
                <a:gd name="T32" fmla="*/ 26 w 43"/>
                <a:gd name="T33" fmla="*/ 4 h 58"/>
                <a:gd name="T34" fmla="*/ 20 w 43"/>
                <a:gd name="T35" fmla="*/ 0 h 58"/>
                <a:gd name="T36" fmla="*/ 14 w 43"/>
                <a:gd name="T37" fmla="*/ 0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58"/>
                <a:gd name="T59" fmla="*/ 43 w 43"/>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58">
                  <a:moveTo>
                    <a:pt x="19" y="0"/>
                  </a:moveTo>
                  <a:lnTo>
                    <a:pt x="11" y="5"/>
                  </a:lnTo>
                  <a:lnTo>
                    <a:pt x="4" y="10"/>
                  </a:lnTo>
                  <a:lnTo>
                    <a:pt x="0" y="19"/>
                  </a:lnTo>
                  <a:lnTo>
                    <a:pt x="0" y="24"/>
                  </a:lnTo>
                  <a:lnTo>
                    <a:pt x="0" y="29"/>
                  </a:lnTo>
                  <a:lnTo>
                    <a:pt x="0" y="43"/>
                  </a:lnTo>
                  <a:lnTo>
                    <a:pt x="8" y="48"/>
                  </a:lnTo>
                  <a:lnTo>
                    <a:pt x="15" y="58"/>
                  </a:lnTo>
                  <a:lnTo>
                    <a:pt x="19" y="58"/>
                  </a:lnTo>
                  <a:lnTo>
                    <a:pt x="23" y="58"/>
                  </a:lnTo>
                  <a:lnTo>
                    <a:pt x="31" y="53"/>
                  </a:lnTo>
                  <a:lnTo>
                    <a:pt x="39" y="48"/>
                  </a:lnTo>
                  <a:lnTo>
                    <a:pt x="43" y="39"/>
                  </a:lnTo>
                  <a:lnTo>
                    <a:pt x="43" y="24"/>
                  </a:lnTo>
                  <a:lnTo>
                    <a:pt x="43" y="14"/>
                  </a:lnTo>
                  <a:lnTo>
                    <a:pt x="35" y="5"/>
                  </a:lnTo>
                  <a:lnTo>
                    <a:pt x="27" y="0"/>
                  </a:lnTo>
                  <a:lnTo>
                    <a:pt x="19" y="0"/>
                  </a:lnTo>
                </a:path>
              </a:pathLst>
            </a:custGeom>
            <a:noFill/>
            <a:ln w="25400">
              <a:solidFill>
                <a:srgbClr val="000000"/>
              </a:solidFill>
              <a:round/>
              <a:headEnd/>
              <a:tailEnd/>
            </a:ln>
          </p:spPr>
          <p:txBody>
            <a:bodyPr/>
            <a:lstStyle/>
            <a:p>
              <a:endParaRPr lang="zh-CN" altLang="en-US"/>
            </a:p>
          </p:txBody>
        </p:sp>
        <p:sp>
          <p:nvSpPr>
            <p:cNvPr id="73864" name="Freeform 159"/>
            <p:cNvSpPr>
              <a:spLocks/>
            </p:cNvSpPr>
            <p:nvPr/>
          </p:nvSpPr>
          <p:spPr bwMode="auto">
            <a:xfrm>
              <a:off x="4775" y="2147"/>
              <a:ext cx="32" cy="51"/>
            </a:xfrm>
            <a:custGeom>
              <a:avLst/>
              <a:gdLst>
                <a:gd name="T0" fmla="*/ 14 w 43"/>
                <a:gd name="T1" fmla="*/ 0 h 58"/>
                <a:gd name="T2" fmla="*/ 9 w 43"/>
                <a:gd name="T3" fmla="*/ 4 h 58"/>
                <a:gd name="T4" fmla="*/ 3 w 43"/>
                <a:gd name="T5" fmla="*/ 9 h 58"/>
                <a:gd name="T6" fmla="*/ 0 w 43"/>
                <a:gd name="T7" fmla="*/ 17 h 58"/>
                <a:gd name="T8" fmla="*/ 0 w 43"/>
                <a:gd name="T9" fmla="*/ 30 h 58"/>
                <a:gd name="T10" fmla="*/ 0 w 43"/>
                <a:gd name="T11" fmla="*/ 38 h 58"/>
                <a:gd name="T12" fmla="*/ 6 w 43"/>
                <a:gd name="T13" fmla="*/ 47 h 58"/>
                <a:gd name="T14" fmla="*/ 12 w 43"/>
                <a:gd name="T15" fmla="*/ 51 h 58"/>
                <a:gd name="T16" fmla="*/ 17 w 43"/>
                <a:gd name="T17" fmla="*/ 51 h 58"/>
                <a:gd name="T18" fmla="*/ 23 w 43"/>
                <a:gd name="T19" fmla="*/ 47 h 58"/>
                <a:gd name="T20" fmla="*/ 29 w 43"/>
                <a:gd name="T21" fmla="*/ 42 h 58"/>
                <a:gd name="T22" fmla="*/ 32 w 43"/>
                <a:gd name="T23" fmla="*/ 34 h 58"/>
                <a:gd name="T24" fmla="*/ 32 w 43"/>
                <a:gd name="T25" fmla="*/ 26 h 58"/>
                <a:gd name="T26" fmla="*/ 32 w 43"/>
                <a:gd name="T27" fmla="*/ 12 h 58"/>
                <a:gd name="T28" fmla="*/ 26 w 43"/>
                <a:gd name="T29" fmla="*/ 9 h 58"/>
                <a:gd name="T30" fmla="*/ 20 w 43"/>
                <a:gd name="T31" fmla="*/ 4 h 58"/>
                <a:gd name="T32" fmla="*/ 14 w 43"/>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3"/>
                <a:gd name="T52" fmla="*/ 0 h 58"/>
                <a:gd name="T53" fmla="*/ 43 w 43"/>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3" h="58">
                  <a:moveTo>
                    <a:pt x="19" y="0"/>
                  </a:moveTo>
                  <a:lnTo>
                    <a:pt x="12" y="5"/>
                  </a:lnTo>
                  <a:lnTo>
                    <a:pt x="4" y="10"/>
                  </a:lnTo>
                  <a:lnTo>
                    <a:pt x="0" y="19"/>
                  </a:lnTo>
                  <a:lnTo>
                    <a:pt x="0" y="34"/>
                  </a:lnTo>
                  <a:lnTo>
                    <a:pt x="0" y="43"/>
                  </a:lnTo>
                  <a:lnTo>
                    <a:pt x="8" y="53"/>
                  </a:lnTo>
                  <a:lnTo>
                    <a:pt x="16" y="58"/>
                  </a:lnTo>
                  <a:lnTo>
                    <a:pt x="23" y="58"/>
                  </a:lnTo>
                  <a:lnTo>
                    <a:pt x="31" y="53"/>
                  </a:lnTo>
                  <a:lnTo>
                    <a:pt x="39" y="48"/>
                  </a:lnTo>
                  <a:lnTo>
                    <a:pt x="43" y="39"/>
                  </a:lnTo>
                  <a:lnTo>
                    <a:pt x="43" y="29"/>
                  </a:lnTo>
                  <a:lnTo>
                    <a:pt x="43" y="14"/>
                  </a:lnTo>
                  <a:lnTo>
                    <a:pt x="35" y="10"/>
                  </a:lnTo>
                  <a:lnTo>
                    <a:pt x="27" y="5"/>
                  </a:lnTo>
                  <a:lnTo>
                    <a:pt x="19" y="0"/>
                  </a:lnTo>
                  <a:close/>
                </a:path>
              </a:pathLst>
            </a:custGeom>
            <a:solidFill>
              <a:srgbClr val="000000"/>
            </a:solidFill>
            <a:ln w="9525">
              <a:noFill/>
              <a:round/>
              <a:headEnd/>
              <a:tailEnd/>
            </a:ln>
          </p:spPr>
          <p:txBody>
            <a:bodyPr/>
            <a:lstStyle/>
            <a:p>
              <a:endParaRPr lang="zh-CN" altLang="en-US"/>
            </a:p>
          </p:txBody>
        </p:sp>
        <p:sp>
          <p:nvSpPr>
            <p:cNvPr id="73865" name="Freeform 160"/>
            <p:cNvSpPr>
              <a:spLocks/>
            </p:cNvSpPr>
            <p:nvPr/>
          </p:nvSpPr>
          <p:spPr bwMode="auto">
            <a:xfrm>
              <a:off x="4775" y="2147"/>
              <a:ext cx="32" cy="51"/>
            </a:xfrm>
            <a:custGeom>
              <a:avLst/>
              <a:gdLst>
                <a:gd name="T0" fmla="*/ 14 w 43"/>
                <a:gd name="T1" fmla="*/ 0 h 58"/>
                <a:gd name="T2" fmla="*/ 9 w 43"/>
                <a:gd name="T3" fmla="*/ 4 h 58"/>
                <a:gd name="T4" fmla="*/ 3 w 43"/>
                <a:gd name="T5" fmla="*/ 9 h 58"/>
                <a:gd name="T6" fmla="*/ 0 w 43"/>
                <a:gd name="T7" fmla="*/ 17 h 58"/>
                <a:gd name="T8" fmla="*/ 0 w 43"/>
                <a:gd name="T9" fmla="*/ 30 h 58"/>
                <a:gd name="T10" fmla="*/ 0 w 43"/>
                <a:gd name="T11" fmla="*/ 38 h 58"/>
                <a:gd name="T12" fmla="*/ 6 w 43"/>
                <a:gd name="T13" fmla="*/ 47 h 58"/>
                <a:gd name="T14" fmla="*/ 12 w 43"/>
                <a:gd name="T15" fmla="*/ 51 h 58"/>
                <a:gd name="T16" fmla="*/ 17 w 43"/>
                <a:gd name="T17" fmla="*/ 51 h 58"/>
                <a:gd name="T18" fmla="*/ 23 w 43"/>
                <a:gd name="T19" fmla="*/ 47 h 58"/>
                <a:gd name="T20" fmla="*/ 29 w 43"/>
                <a:gd name="T21" fmla="*/ 42 h 58"/>
                <a:gd name="T22" fmla="*/ 32 w 43"/>
                <a:gd name="T23" fmla="*/ 34 h 58"/>
                <a:gd name="T24" fmla="*/ 32 w 43"/>
                <a:gd name="T25" fmla="*/ 26 h 58"/>
                <a:gd name="T26" fmla="*/ 32 w 43"/>
                <a:gd name="T27" fmla="*/ 12 h 58"/>
                <a:gd name="T28" fmla="*/ 26 w 43"/>
                <a:gd name="T29" fmla="*/ 9 h 58"/>
                <a:gd name="T30" fmla="*/ 20 w 43"/>
                <a:gd name="T31" fmla="*/ 4 h 58"/>
                <a:gd name="T32" fmla="*/ 14 w 43"/>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3"/>
                <a:gd name="T52" fmla="*/ 0 h 58"/>
                <a:gd name="T53" fmla="*/ 43 w 43"/>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3" h="58">
                  <a:moveTo>
                    <a:pt x="19" y="0"/>
                  </a:moveTo>
                  <a:lnTo>
                    <a:pt x="12" y="5"/>
                  </a:lnTo>
                  <a:lnTo>
                    <a:pt x="4" y="10"/>
                  </a:lnTo>
                  <a:lnTo>
                    <a:pt x="0" y="19"/>
                  </a:lnTo>
                  <a:lnTo>
                    <a:pt x="0" y="34"/>
                  </a:lnTo>
                  <a:lnTo>
                    <a:pt x="0" y="43"/>
                  </a:lnTo>
                  <a:lnTo>
                    <a:pt x="8" y="53"/>
                  </a:lnTo>
                  <a:lnTo>
                    <a:pt x="16" y="58"/>
                  </a:lnTo>
                  <a:lnTo>
                    <a:pt x="23" y="58"/>
                  </a:lnTo>
                  <a:lnTo>
                    <a:pt x="31" y="53"/>
                  </a:lnTo>
                  <a:lnTo>
                    <a:pt x="39" y="48"/>
                  </a:lnTo>
                  <a:lnTo>
                    <a:pt x="43" y="39"/>
                  </a:lnTo>
                  <a:lnTo>
                    <a:pt x="43" y="29"/>
                  </a:lnTo>
                  <a:lnTo>
                    <a:pt x="43" y="14"/>
                  </a:lnTo>
                  <a:lnTo>
                    <a:pt x="35" y="10"/>
                  </a:lnTo>
                  <a:lnTo>
                    <a:pt x="27" y="5"/>
                  </a:lnTo>
                  <a:lnTo>
                    <a:pt x="19" y="0"/>
                  </a:lnTo>
                </a:path>
              </a:pathLst>
            </a:custGeom>
            <a:noFill/>
            <a:ln w="25400">
              <a:solidFill>
                <a:srgbClr val="000000"/>
              </a:solidFill>
              <a:round/>
              <a:headEnd/>
              <a:tailEnd/>
            </a:ln>
          </p:spPr>
          <p:txBody>
            <a:bodyPr/>
            <a:lstStyle/>
            <a:p>
              <a:endParaRPr lang="zh-CN" altLang="en-US"/>
            </a:p>
          </p:txBody>
        </p:sp>
        <p:sp>
          <p:nvSpPr>
            <p:cNvPr id="73866" name="Line 161"/>
            <p:cNvSpPr>
              <a:spLocks noChangeShapeType="1"/>
            </p:cNvSpPr>
            <p:nvPr/>
          </p:nvSpPr>
          <p:spPr bwMode="auto">
            <a:xfrm flipH="1" flipV="1">
              <a:off x="4873" y="1734"/>
              <a:ext cx="200" cy="234"/>
            </a:xfrm>
            <a:prstGeom prst="line">
              <a:avLst/>
            </a:prstGeom>
            <a:noFill/>
            <a:ln w="19050">
              <a:solidFill>
                <a:srgbClr val="000000"/>
              </a:solidFill>
              <a:round/>
              <a:headEnd/>
              <a:tailEnd/>
            </a:ln>
          </p:spPr>
          <p:txBody>
            <a:bodyPr/>
            <a:lstStyle/>
            <a:p>
              <a:endParaRPr lang="zh-CN" altLang="en-US"/>
            </a:p>
          </p:txBody>
        </p:sp>
        <p:sp>
          <p:nvSpPr>
            <p:cNvPr id="73867" name="Line 162"/>
            <p:cNvSpPr>
              <a:spLocks noChangeShapeType="1"/>
            </p:cNvSpPr>
            <p:nvPr/>
          </p:nvSpPr>
          <p:spPr bwMode="auto">
            <a:xfrm>
              <a:off x="5191" y="2087"/>
              <a:ext cx="84" cy="94"/>
            </a:xfrm>
            <a:prstGeom prst="line">
              <a:avLst/>
            </a:prstGeom>
            <a:noFill/>
            <a:ln w="19050">
              <a:solidFill>
                <a:srgbClr val="000000"/>
              </a:solidFill>
              <a:round/>
              <a:headEnd/>
              <a:tailEnd/>
            </a:ln>
          </p:spPr>
          <p:txBody>
            <a:bodyPr/>
            <a:lstStyle/>
            <a:p>
              <a:endParaRPr lang="zh-CN" altLang="en-US"/>
            </a:p>
          </p:txBody>
        </p:sp>
        <p:sp>
          <p:nvSpPr>
            <p:cNvPr id="73868" name="Freeform 163"/>
            <p:cNvSpPr>
              <a:spLocks/>
            </p:cNvSpPr>
            <p:nvPr/>
          </p:nvSpPr>
          <p:spPr bwMode="auto">
            <a:xfrm>
              <a:off x="4850" y="1704"/>
              <a:ext cx="35" cy="51"/>
            </a:xfrm>
            <a:custGeom>
              <a:avLst/>
              <a:gdLst>
                <a:gd name="T0" fmla="*/ 15 w 47"/>
                <a:gd name="T1" fmla="*/ 0 h 58"/>
                <a:gd name="T2" fmla="*/ 9 w 47"/>
                <a:gd name="T3" fmla="*/ 4 h 58"/>
                <a:gd name="T4" fmla="*/ 3 w 47"/>
                <a:gd name="T5" fmla="*/ 8 h 58"/>
                <a:gd name="T6" fmla="*/ 0 w 47"/>
                <a:gd name="T7" fmla="*/ 17 h 58"/>
                <a:gd name="T8" fmla="*/ 0 w 47"/>
                <a:gd name="T9" fmla="*/ 21 h 58"/>
                <a:gd name="T10" fmla="*/ 0 w 47"/>
                <a:gd name="T11" fmla="*/ 30 h 58"/>
                <a:gd name="T12" fmla="*/ 3 w 47"/>
                <a:gd name="T13" fmla="*/ 38 h 58"/>
                <a:gd name="T14" fmla="*/ 6 w 47"/>
                <a:gd name="T15" fmla="*/ 47 h 58"/>
                <a:gd name="T16" fmla="*/ 12 w 47"/>
                <a:gd name="T17" fmla="*/ 51 h 58"/>
                <a:gd name="T18" fmla="*/ 15 w 47"/>
                <a:gd name="T19" fmla="*/ 51 h 58"/>
                <a:gd name="T20" fmla="*/ 18 w 47"/>
                <a:gd name="T21" fmla="*/ 51 h 58"/>
                <a:gd name="T22" fmla="*/ 26 w 47"/>
                <a:gd name="T23" fmla="*/ 47 h 58"/>
                <a:gd name="T24" fmla="*/ 29 w 47"/>
                <a:gd name="T25" fmla="*/ 42 h 58"/>
                <a:gd name="T26" fmla="*/ 35 w 47"/>
                <a:gd name="T27" fmla="*/ 33 h 58"/>
                <a:gd name="T28" fmla="*/ 35 w 47"/>
                <a:gd name="T29" fmla="*/ 26 h 58"/>
                <a:gd name="T30" fmla="*/ 32 w 47"/>
                <a:gd name="T31" fmla="*/ 12 h 58"/>
                <a:gd name="T32" fmla="*/ 29 w 47"/>
                <a:gd name="T33" fmla="*/ 8 h 58"/>
                <a:gd name="T34" fmla="*/ 23 w 47"/>
                <a:gd name="T35" fmla="*/ 4 h 58"/>
                <a:gd name="T36" fmla="*/ 15 w 47"/>
                <a:gd name="T37" fmla="*/ 0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58"/>
                <a:gd name="T59" fmla="*/ 47 w 47"/>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58">
                  <a:moveTo>
                    <a:pt x="20" y="0"/>
                  </a:moveTo>
                  <a:lnTo>
                    <a:pt x="12" y="5"/>
                  </a:lnTo>
                  <a:lnTo>
                    <a:pt x="4" y="9"/>
                  </a:lnTo>
                  <a:lnTo>
                    <a:pt x="0" y="19"/>
                  </a:lnTo>
                  <a:lnTo>
                    <a:pt x="0" y="24"/>
                  </a:lnTo>
                  <a:lnTo>
                    <a:pt x="0" y="34"/>
                  </a:lnTo>
                  <a:lnTo>
                    <a:pt x="4" y="43"/>
                  </a:lnTo>
                  <a:lnTo>
                    <a:pt x="8" y="53"/>
                  </a:lnTo>
                  <a:lnTo>
                    <a:pt x="16" y="58"/>
                  </a:lnTo>
                  <a:lnTo>
                    <a:pt x="20" y="58"/>
                  </a:lnTo>
                  <a:lnTo>
                    <a:pt x="24" y="58"/>
                  </a:lnTo>
                  <a:lnTo>
                    <a:pt x="35" y="53"/>
                  </a:lnTo>
                  <a:lnTo>
                    <a:pt x="39" y="48"/>
                  </a:lnTo>
                  <a:lnTo>
                    <a:pt x="47" y="38"/>
                  </a:lnTo>
                  <a:lnTo>
                    <a:pt x="47" y="29"/>
                  </a:lnTo>
                  <a:lnTo>
                    <a:pt x="43" y="14"/>
                  </a:lnTo>
                  <a:lnTo>
                    <a:pt x="39" y="9"/>
                  </a:lnTo>
                  <a:lnTo>
                    <a:pt x="31" y="5"/>
                  </a:lnTo>
                  <a:lnTo>
                    <a:pt x="20" y="0"/>
                  </a:lnTo>
                  <a:close/>
                </a:path>
              </a:pathLst>
            </a:custGeom>
            <a:solidFill>
              <a:srgbClr val="000000"/>
            </a:solidFill>
            <a:ln w="9525">
              <a:noFill/>
              <a:round/>
              <a:headEnd/>
              <a:tailEnd/>
            </a:ln>
          </p:spPr>
          <p:txBody>
            <a:bodyPr/>
            <a:lstStyle/>
            <a:p>
              <a:endParaRPr lang="zh-CN" altLang="en-US"/>
            </a:p>
          </p:txBody>
        </p:sp>
        <p:sp>
          <p:nvSpPr>
            <p:cNvPr id="73869" name="Freeform 164"/>
            <p:cNvSpPr>
              <a:spLocks/>
            </p:cNvSpPr>
            <p:nvPr/>
          </p:nvSpPr>
          <p:spPr bwMode="auto">
            <a:xfrm>
              <a:off x="4850" y="1704"/>
              <a:ext cx="35" cy="51"/>
            </a:xfrm>
            <a:custGeom>
              <a:avLst/>
              <a:gdLst>
                <a:gd name="T0" fmla="*/ 15 w 47"/>
                <a:gd name="T1" fmla="*/ 0 h 58"/>
                <a:gd name="T2" fmla="*/ 9 w 47"/>
                <a:gd name="T3" fmla="*/ 4 h 58"/>
                <a:gd name="T4" fmla="*/ 3 w 47"/>
                <a:gd name="T5" fmla="*/ 8 h 58"/>
                <a:gd name="T6" fmla="*/ 0 w 47"/>
                <a:gd name="T7" fmla="*/ 17 h 58"/>
                <a:gd name="T8" fmla="*/ 0 w 47"/>
                <a:gd name="T9" fmla="*/ 21 h 58"/>
                <a:gd name="T10" fmla="*/ 0 w 47"/>
                <a:gd name="T11" fmla="*/ 30 h 58"/>
                <a:gd name="T12" fmla="*/ 3 w 47"/>
                <a:gd name="T13" fmla="*/ 38 h 58"/>
                <a:gd name="T14" fmla="*/ 6 w 47"/>
                <a:gd name="T15" fmla="*/ 47 h 58"/>
                <a:gd name="T16" fmla="*/ 12 w 47"/>
                <a:gd name="T17" fmla="*/ 51 h 58"/>
                <a:gd name="T18" fmla="*/ 15 w 47"/>
                <a:gd name="T19" fmla="*/ 51 h 58"/>
                <a:gd name="T20" fmla="*/ 18 w 47"/>
                <a:gd name="T21" fmla="*/ 51 h 58"/>
                <a:gd name="T22" fmla="*/ 26 w 47"/>
                <a:gd name="T23" fmla="*/ 47 h 58"/>
                <a:gd name="T24" fmla="*/ 29 w 47"/>
                <a:gd name="T25" fmla="*/ 42 h 58"/>
                <a:gd name="T26" fmla="*/ 35 w 47"/>
                <a:gd name="T27" fmla="*/ 33 h 58"/>
                <a:gd name="T28" fmla="*/ 35 w 47"/>
                <a:gd name="T29" fmla="*/ 26 h 58"/>
                <a:gd name="T30" fmla="*/ 32 w 47"/>
                <a:gd name="T31" fmla="*/ 12 h 58"/>
                <a:gd name="T32" fmla="*/ 29 w 47"/>
                <a:gd name="T33" fmla="*/ 8 h 58"/>
                <a:gd name="T34" fmla="*/ 23 w 47"/>
                <a:gd name="T35" fmla="*/ 4 h 58"/>
                <a:gd name="T36" fmla="*/ 15 w 47"/>
                <a:gd name="T37" fmla="*/ 0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58"/>
                <a:gd name="T59" fmla="*/ 47 w 47"/>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58">
                  <a:moveTo>
                    <a:pt x="20" y="0"/>
                  </a:moveTo>
                  <a:lnTo>
                    <a:pt x="12" y="5"/>
                  </a:lnTo>
                  <a:lnTo>
                    <a:pt x="4" y="9"/>
                  </a:lnTo>
                  <a:lnTo>
                    <a:pt x="0" y="19"/>
                  </a:lnTo>
                  <a:lnTo>
                    <a:pt x="0" y="24"/>
                  </a:lnTo>
                  <a:lnTo>
                    <a:pt x="0" y="34"/>
                  </a:lnTo>
                  <a:lnTo>
                    <a:pt x="4" y="43"/>
                  </a:lnTo>
                  <a:lnTo>
                    <a:pt x="8" y="53"/>
                  </a:lnTo>
                  <a:lnTo>
                    <a:pt x="16" y="58"/>
                  </a:lnTo>
                  <a:lnTo>
                    <a:pt x="20" y="58"/>
                  </a:lnTo>
                  <a:lnTo>
                    <a:pt x="24" y="58"/>
                  </a:lnTo>
                  <a:lnTo>
                    <a:pt x="35" y="53"/>
                  </a:lnTo>
                  <a:lnTo>
                    <a:pt x="39" y="48"/>
                  </a:lnTo>
                  <a:lnTo>
                    <a:pt x="47" y="38"/>
                  </a:lnTo>
                  <a:lnTo>
                    <a:pt x="47" y="29"/>
                  </a:lnTo>
                  <a:lnTo>
                    <a:pt x="43" y="14"/>
                  </a:lnTo>
                  <a:lnTo>
                    <a:pt x="39" y="9"/>
                  </a:lnTo>
                  <a:lnTo>
                    <a:pt x="31" y="5"/>
                  </a:lnTo>
                  <a:lnTo>
                    <a:pt x="20" y="0"/>
                  </a:lnTo>
                </a:path>
              </a:pathLst>
            </a:custGeom>
            <a:noFill/>
            <a:ln w="25400">
              <a:solidFill>
                <a:srgbClr val="000000"/>
              </a:solidFill>
              <a:round/>
              <a:headEnd/>
              <a:tailEnd/>
            </a:ln>
          </p:spPr>
          <p:txBody>
            <a:bodyPr/>
            <a:lstStyle/>
            <a:p>
              <a:endParaRPr lang="zh-CN" altLang="en-US"/>
            </a:p>
          </p:txBody>
        </p:sp>
        <p:sp>
          <p:nvSpPr>
            <p:cNvPr id="73870" name="Freeform 165"/>
            <p:cNvSpPr>
              <a:spLocks/>
            </p:cNvSpPr>
            <p:nvPr/>
          </p:nvSpPr>
          <p:spPr bwMode="auto">
            <a:xfrm>
              <a:off x="5257" y="2151"/>
              <a:ext cx="35" cy="51"/>
            </a:xfrm>
            <a:custGeom>
              <a:avLst/>
              <a:gdLst>
                <a:gd name="T0" fmla="*/ 18 w 47"/>
                <a:gd name="T1" fmla="*/ 0 h 58"/>
                <a:gd name="T2" fmla="*/ 9 w 47"/>
                <a:gd name="T3" fmla="*/ 4 h 58"/>
                <a:gd name="T4" fmla="*/ 6 w 47"/>
                <a:gd name="T5" fmla="*/ 12 h 58"/>
                <a:gd name="T6" fmla="*/ 0 w 47"/>
                <a:gd name="T7" fmla="*/ 21 h 58"/>
                <a:gd name="T8" fmla="*/ 0 w 47"/>
                <a:gd name="T9" fmla="*/ 30 h 58"/>
                <a:gd name="T10" fmla="*/ 3 w 47"/>
                <a:gd name="T11" fmla="*/ 38 h 58"/>
                <a:gd name="T12" fmla="*/ 6 w 47"/>
                <a:gd name="T13" fmla="*/ 47 h 58"/>
                <a:gd name="T14" fmla="*/ 12 w 47"/>
                <a:gd name="T15" fmla="*/ 51 h 58"/>
                <a:gd name="T16" fmla="*/ 18 w 47"/>
                <a:gd name="T17" fmla="*/ 51 h 58"/>
                <a:gd name="T18" fmla="*/ 27 w 47"/>
                <a:gd name="T19" fmla="*/ 51 h 58"/>
                <a:gd name="T20" fmla="*/ 32 w 47"/>
                <a:gd name="T21" fmla="*/ 42 h 58"/>
                <a:gd name="T22" fmla="*/ 35 w 47"/>
                <a:gd name="T23" fmla="*/ 33 h 58"/>
                <a:gd name="T24" fmla="*/ 35 w 47"/>
                <a:gd name="T25" fmla="*/ 26 h 58"/>
                <a:gd name="T26" fmla="*/ 32 w 47"/>
                <a:gd name="T27" fmla="*/ 17 h 58"/>
                <a:gd name="T28" fmla="*/ 29 w 47"/>
                <a:gd name="T29" fmla="*/ 8 h 58"/>
                <a:gd name="T30" fmla="*/ 24 w 47"/>
                <a:gd name="T31" fmla="*/ 4 h 58"/>
                <a:gd name="T32" fmla="*/ 18 w 47"/>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
                <a:gd name="T52" fmla="*/ 0 h 58"/>
                <a:gd name="T53" fmla="*/ 47 w 47"/>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 h="58">
                  <a:moveTo>
                    <a:pt x="24" y="0"/>
                  </a:moveTo>
                  <a:lnTo>
                    <a:pt x="12" y="5"/>
                  </a:lnTo>
                  <a:lnTo>
                    <a:pt x="8" y="14"/>
                  </a:lnTo>
                  <a:lnTo>
                    <a:pt x="0" y="24"/>
                  </a:lnTo>
                  <a:lnTo>
                    <a:pt x="0" y="34"/>
                  </a:lnTo>
                  <a:lnTo>
                    <a:pt x="4" y="43"/>
                  </a:lnTo>
                  <a:lnTo>
                    <a:pt x="8" y="53"/>
                  </a:lnTo>
                  <a:lnTo>
                    <a:pt x="16" y="58"/>
                  </a:lnTo>
                  <a:lnTo>
                    <a:pt x="24" y="58"/>
                  </a:lnTo>
                  <a:lnTo>
                    <a:pt x="36" y="58"/>
                  </a:lnTo>
                  <a:lnTo>
                    <a:pt x="43" y="48"/>
                  </a:lnTo>
                  <a:lnTo>
                    <a:pt x="47" y="38"/>
                  </a:lnTo>
                  <a:lnTo>
                    <a:pt x="47" y="29"/>
                  </a:lnTo>
                  <a:lnTo>
                    <a:pt x="43" y="19"/>
                  </a:lnTo>
                  <a:lnTo>
                    <a:pt x="39" y="9"/>
                  </a:lnTo>
                  <a:lnTo>
                    <a:pt x="32" y="5"/>
                  </a:lnTo>
                  <a:lnTo>
                    <a:pt x="24" y="0"/>
                  </a:lnTo>
                  <a:close/>
                </a:path>
              </a:pathLst>
            </a:custGeom>
            <a:solidFill>
              <a:srgbClr val="000000"/>
            </a:solidFill>
            <a:ln w="9525">
              <a:noFill/>
              <a:round/>
              <a:headEnd/>
              <a:tailEnd/>
            </a:ln>
          </p:spPr>
          <p:txBody>
            <a:bodyPr/>
            <a:lstStyle/>
            <a:p>
              <a:endParaRPr lang="zh-CN" altLang="en-US"/>
            </a:p>
          </p:txBody>
        </p:sp>
        <p:sp>
          <p:nvSpPr>
            <p:cNvPr id="73871" name="Freeform 166"/>
            <p:cNvSpPr>
              <a:spLocks/>
            </p:cNvSpPr>
            <p:nvPr/>
          </p:nvSpPr>
          <p:spPr bwMode="auto">
            <a:xfrm>
              <a:off x="5257" y="2151"/>
              <a:ext cx="35" cy="51"/>
            </a:xfrm>
            <a:custGeom>
              <a:avLst/>
              <a:gdLst>
                <a:gd name="T0" fmla="*/ 18 w 47"/>
                <a:gd name="T1" fmla="*/ 0 h 58"/>
                <a:gd name="T2" fmla="*/ 9 w 47"/>
                <a:gd name="T3" fmla="*/ 4 h 58"/>
                <a:gd name="T4" fmla="*/ 6 w 47"/>
                <a:gd name="T5" fmla="*/ 12 h 58"/>
                <a:gd name="T6" fmla="*/ 0 w 47"/>
                <a:gd name="T7" fmla="*/ 21 h 58"/>
                <a:gd name="T8" fmla="*/ 0 w 47"/>
                <a:gd name="T9" fmla="*/ 30 h 58"/>
                <a:gd name="T10" fmla="*/ 3 w 47"/>
                <a:gd name="T11" fmla="*/ 38 h 58"/>
                <a:gd name="T12" fmla="*/ 6 w 47"/>
                <a:gd name="T13" fmla="*/ 47 h 58"/>
                <a:gd name="T14" fmla="*/ 12 w 47"/>
                <a:gd name="T15" fmla="*/ 51 h 58"/>
                <a:gd name="T16" fmla="*/ 18 w 47"/>
                <a:gd name="T17" fmla="*/ 51 h 58"/>
                <a:gd name="T18" fmla="*/ 27 w 47"/>
                <a:gd name="T19" fmla="*/ 51 h 58"/>
                <a:gd name="T20" fmla="*/ 32 w 47"/>
                <a:gd name="T21" fmla="*/ 42 h 58"/>
                <a:gd name="T22" fmla="*/ 35 w 47"/>
                <a:gd name="T23" fmla="*/ 33 h 58"/>
                <a:gd name="T24" fmla="*/ 35 w 47"/>
                <a:gd name="T25" fmla="*/ 26 h 58"/>
                <a:gd name="T26" fmla="*/ 32 w 47"/>
                <a:gd name="T27" fmla="*/ 17 h 58"/>
                <a:gd name="T28" fmla="*/ 29 w 47"/>
                <a:gd name="T29" fmla="*/ 8 h 58"/>
                <a:gd name="T30" fmla="*/ 24 w 47"/>
                <a:gd name="T31" fmla="*/ 4 h 58"/>
                <a:gd name="T32" fmla="*/ 18 w 47"/>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
                <a:gd name="T52" fmla="*/ 0 h 58"/>
                <a:gd name="T53" fmla="*/ 47 w 47"/>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 h="58">
                  <a:moveTo>
                    <a:pt x="24" y="0"/>
                  </a:moveTo>
                  <a:lnTo>
                    <a:pt x="12" y="5"/>
                  </a:lnTo>
                  <a:lnTo>
                    <a:pt x="8" y="14"/>
                  </a:lnTo>
                  <a:lnTo>
                    <a:pt x="0" y="24"/>
                  </a:lnTo>
                  <a:lnTo>
                    <a:pt x="0" y="34"/>
                  </a:lnTo>
                  <a:lnTo>
                    <a:pt x="4" y="43"/>
                  </a:lnTo>
                  <a:lnTo>
                    <a:pt x="8" y="53"/>
                  </a:lnTo>
                  <a:lnTo>
                    <a:pt x="16" y="58"/>
                  </a:lnTo>
                  <a:lnTo>
                    <a:pt x="24" y="58"/>
                  </a:lnTo>
                  <a:lnTo>
                    <a:pt x="36" y="58"/>
                  </a:lnTo>
                  <a:lnTo>
                    <a:pt x="43" y="48"/>
                  </a:lnTo>
                  <a:lnTo>
                    <a:pt x="47" y="38"/>
                  </a:lnTo>
                  <a:lnTo>
                    <a:pt x="47" y="29"/>
                  </a:lnTo>
                  <a:lnTo>
                    <a:pt x="43" y="19"/>
                  </a:lnTo>
                  <a:lnTo>
                    <a:pt x="39" y="9"/>
                  </a:lnTo>
                  <a:lnTo>
                    <a:pt x="32" y="5"/>
                  </a:lnTo>
                  <a:lnTo>
                    <a:pt x="24" y="0"/>
                  </a:lnTo>
                </a:path>
              </a:pathLst>
            </a:custGeom>
            <a:noFill/>
            <a:ln w="25400">
              <a:solidFill>
                <a:srgbClr val="000000"/>
              </a:solidFill>
              <a:round/>
              <a:headEnd/>
              <a:tailEnd/>
            </a:ln>
          </p:spPr>
          <p:txBody>
            <a:bodyPr/>
            <a:lstStyle/>
            <a:p>
              <a:endParaRPr lang="zh-CN" altLang="en-US"/>
            </a:p>
          </p:txBody>
        </p:sp>
        <p:sp>
          <p:nvSpPr>
            <p:cNvPr id="73872" name="Freeform 167"/>
            <p:cNvSpPr>
              <a:spLocks/>
            </p:cNvSpPr>
            <p:nvPr/>
          </p:nvSpPr>
          <p:spPr bwMode="auto">
            <a:xfrm>
              <a:off x="4111" y="1964"/>
              <a:ext cx="60" cy="76"/>
            </a:xfrm>
            <a:custGeom>
              <a:avLst/>
              <a:gdLst>
                <a:gd name="T0" fmla="*/ 57 w 82"/>
                <a:gd name="T1" fmla="*/ 76 h 87"/>
                <a:gd name="T2" fmla="*/ 57 w 82"/>
                <a:gd name="T3" fmla="*/ 76 h 87"/>
                <a:gd name="T4" fmla="*/ 60 w 82"/>
                <a:gd name="T5" fmla="*/ 67 h 87"/>
                <a:gd name="T6" fmla="*/ 60 w 82"/>
                <a:gd name="T7" fmla="*/ 55 h 87"/>
                <a:gd name="T8" fmla="*/ 60 w 82"/>
                <a:gd name="T9" fmla="*/ 46 h 87"/>
                <a:gd name="T10" fmla="*/ 57 w 82"/>
                <a:gd name="T11" fmla="*/ 34 h 87"/>
                <a:gd name="T12" fmla="*/ 55 w 82"/>
                <a:gd name="T13" fmla="*/ 25 h 87"/>
                <a:gd name="T14" fmla="*/ 49 w 82"/>
                <a:gd name="T15" fmla="*/ 17 h 87"/>
                <a:gd name="T16" fmla="*/ 43 w 82"/>
                <a:gd name="T17" fmla="*/ 9 h 87"/>
                <a:gd name="T18" fmla="*/ 37 w 82"/>
                <a:gd name="T19" fmla="*/ 4 h 87"/>
                <a:gd name="T20" fmla="*/ 26 w 82"/>
                <a:gd name="T21" fmla="*/ 0 h 87"/>
                <a:gd name="T22" fmla="*/ 17 w 82"/>
                <a:gd name="T23" fmla="*/ 0 h 87"/>
                <a:gd name="T24" fmla="*/ 9 w 82"/>
                <a:gd name="T25" fmla="*/ 4 h 87"/>
                <a:gd name="T26" fmla="*/ 0 w 82"/>
                <a:gd name="T27" fmla="*/ 12 h 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
                <a:gd name="T43" fmla="*/ 0 h 87"/>
                <a:gd name="T44" fmla="*/ 82 w 82"/>
                <a:gd name="T45" fmla="*/ 87 h 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 h="87">
                  <a:moveTo>
                    <a:pt x="78" y="87"/>
                  </a:moveTo>
                  <a:lnTo>
                    <a:pt x="78" y="87"/>
                  </a:lnTo>
                  <a:lnTo>
                    <a:pt x="82" y="77"/>
                  </a:lnTo>
                  <a:lnTo>
                    <a:pt x="82" y="63"/>
                  </a:lnTo>
                  <a:lnTo>
                    <a:pt x="82" y="53"/>
                  </a:lnTo>
                  <a:lnTo>
                    <a:pt x="78" y="39"/>
                  </a:lnTo>
                  <a:lnTo>
                    <a:pt x="75" y="29"/>
                  </a:lnTo>
                  <a:lnTo>
                    <a:pt x="67" y="19"/>
                  </a:lnTo>
                  <a:lnTo>
                    <a:pt x="59" y="10"/>
                  </a:lnTo>
                  <a:lnTo>
                    <a:pt x="51" y="5"/>
                  </a:lnTo>
                  <a:lnTo>
                    <a:pt x="35" y="0"/>
                  </a:lnTo>
                  <a:lnTo>
                    <a:pt x="23" y="0"/>
                  </a:lnTo>
                  <a:lnTo>
                    <a:pt x="12" y="5"/>
                  </a:lnTo>
                  <a:lnTo>
                    <a:pt x="0" y="14"/>
                  </a:lnTo>
                </a:path>
              </a:pathLst>
            </a:custGeom>
            <a:noFill/>
            <a:ln w="19050">
              <a:solidFill>
                <a:srgbClr val="000000"/>
              </a:solidFill>
              <a:round/>
              <a:headEnd/>
              <a:tailEnd/>
            </a:ln>
          </p:spPr>
          <p:txBody>
            <a:bodyPr/>
            <a:lstStyle/>
            <a:p>
              <a:endParaRPr lang="zh-CN" altLang="en-US"/>
            </a:p>
          </p:txBody>
        </p:sp>
        <p:sp>
          <p:nvSpPr>
            <p:cNvPr id="73873" name="Freeform 168"/>
            <p:cNvSpPr>
              <a:spLocks/>
            </p:cNvSpPr>
            <p:nvPr/>
          </p:nvSpPr>
          <p:spPr bwMode="auto">
            <a:xfrm>
              <a:off x="4169" y="2032"/>
              <a:ext cx="60" cy="72"/>
            </a:xfrm>
            <a:custGeom>
              <a:avLst/>
              <a:gdLst>
                <a:gd name="T0" fmla="*/ 3 w 83"/>
                <a:gd name="T1" fmla="*/ 0 h 82"/>
                <a:gd name="T2" fmla="*/ 3 w 83"/>
                <a:gd name="T3" fmla="*/ 0 h 82"/>
                <a:gd name="T4" fmla="*/ 0 w 83"/>
                <a:gd name="T5" fmla="*/ 9 h 82"/>
                <a:gd name="T6" fmla="*/ 0 w 83"/>
                <a:gd name="T7" fmla="*/ 21 h 82"/>
                <a:gd name="T8" fmla="*/ 0 w 83"/>
                <a:gd name="T9" fmla="*/ 30 h 82"/>
                <a:gd name="T10" fmla="*/ 3 w 83"/>
                <a:gd name="T11" fmla="*/ 43 h 82"/>
                <a:gd name="T12" fmla="*/ 6 w 83"/>
                <a:gd name="T13" fmla="*/ 51 h 82"/>
                <a:gd name="T14" fmla="*/ 12 w 83"/>
                <a:gd name="T15" fmla="*/ 60 h 82"/>
                <a:gd name="T16" fmla="*/ 17 w 83"/>
                <a:gd name="T17" fmla="*/ 64 h 82"/>
                <a:gd name="T18" fmla="*/ 23 w 83"/>
                <a:gd name="T19" fmla="*/ 72 h 82"/>
                <a:gd name="T20" fmla="*/ 32 w 83"/>
                <a:gd name="T21" fmla="*/ 72 h 82"/>
                <a:gd name="T22" fmla="*/ 43 w 83"/>
                <a:gd name="T23" fmla="*/ 72 h 82"/>
                <a:gd name="T24" fmla="*/ 51 w 83"/>
                <a:gd name="T25" fmla="*/ 72 h 82"/>
                <a:gd name="T26" fmla="*/ 60 w 83"/>
                <a:gd name="T27" fmla="*/ 64 h 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
                <a:gd name="T43" fmla="*/ 0 h 82"/>
                <a:gd name="T44" fmla="*/ 83 w 83"/>
                <a:gd name="T45" fmla="*/ 82 h 8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 h="82">
                  <a:moveTo>
                    <a:pt x="4" y="0"/>
                  </a:moveTo>
                  <a:lnTo>
                    <a:pt x="4" y="0"/>
                  </a:lnTo>
                  <a:lnTo>
                    <a:pt x="0" y="10"/>
                  </a:lnTo>
                  <a:lnTo>
                    <a:pt x="0" y="24"/>
                  </a:lnTo>
                  <a:lnTo>
                    <a:pt x="0" y="34"/>
                  </a:lnTo>
                  <a:lnTo>
                    <a:pt x="4" y="49"/>
                  </a:lnTo>
                  <a:lnTo>
                    <a:pt x="8" y="58"/>
                  </a:lnTo>
                  <a:lnTo>
                    <a:pt x="16" y="68"/>
                  </a:lnTo>
                  <a:lnTo>
                    <a:pt x="24" y="73"/>
                  </a:lnTo>
                  <a:lnTo>
                    <a:pt x="32" y="82"/>
                  </a:lnTo>
                  <a:lnTo>
                    <a:pt x="44" y="82"/>
                  </a:lnTo>
                  <a:lnTo>
                    <a:pt x="59" y="82"/>
                  </a:lnTo>
                  <a:lnTo>
                    <a:pt x="71" y="82"/>
                  </a:lnTo>
                  <a:lnTo>
                    <a:pt x="83" y="73"/>
                  </a:lnTo>
                </a:path>
              </a:pathLst>
            </a:custGeom>
            <a:noFill/>
            <a:ln w="19050">
              <a:solidFill>
                <a:srgbClr val="000000"/>
              </a:solidFill>
              <a:round/>
              <a:headEnd/>
              <a:tailEnd/>
            </a:ln>
          </p:spPr>
          <p:txBody>
            <a:bodyPr/>
            <a:lstStyle/>
            <a:p>
              <a:endParaRPr lang="zh-CN" altLang="en-US"/>
            </a:p>
          </p:txBody>
        </p:sp>
        <p:sp>
          <p:nvSpPr>
            <p:cNvPr id="73874" name="Line 169"/>
            <p:cNvSpPr>
              <a:spLocks noChangeShapeType="1"/>
            </p:cNvSpPr>
            <p:nvPr/>
          </p:nvSpPr>
          <p:spPr bwMode="auto">
            <a:xfrm flipH="1">
              <a:off x="4033" y="1874"/>
              <a:ext cx="81" cy="145"/>
            </a:xfrm>
            <a:prstGeom prst="line">
              <a:avLst/>
            </a:prstGeom>
            <a:noFill/>
            <a:ln w="38100">
              <a:solidFill>
                <a:srgbClr val="000000"/>
              </a:solidFill>
              <a:round/>
              <a:headEnd/>
              <a:tailEnd/>
            </a:ln>
          </p:spPr>
          <p:txBody>
            <a:bodyPr/>
            <a:lstStyle/>
            <a:p>
              <a:endParaRPr lang="zh-CN" altLang="en-US"/>
            </a:p>
          </p:txBody>
        </p:sp>
        <p:sp>
          <p:nvSpPr>
            <p:cNvPr id="73875" name="Line 170"/>
            <p:cNvSpPr>
              <a:spLocks noChangeShapeType="1"/>
            </p:cNvSpPr>
            <p:nvPr/>
          </p:nvSpPr>
          <p:spPr bwMode="auto">
            <a:xfrm>
              <a:off x="4010" y="1841"/>
              <a:ext cx="118" cy="29"/>
            </a:xfrm>
            <a:prstGeom prst="line">
              <a:avLst/>
            </a:prstGeom>
            <a:noFill/>
            <a:ln w="25400">
              <a:solidFill>
                <a:srgbClr val="000000"/>
              </a:solidFill>
              <a:round/>
              <a:headEnd/>
              <a:tailEnd/>
            </a:ln>
          </p:spPr>
          <p:txBody>
            <a:bodyPr/>
            <a:lstStyle/>
            <a:p>
              <a:endParaRPr lang="zh-CN" altLang="en-US"/>
            </a:p>
          </p:txBody>
        </p:sp>
        <p:sp>
          <p:nvSpPr>
            <p:cNvPr id="73876" name="Line 171"/>
            <p:cNvSpPr>
              <a:spLocks noChangeShapeType="1"/>
            </p:cNvSpPr>
            <p:nvPr/>
          </p:nvSpPr>
          <p:spPr bwMode="auto">
            <a:xfrm>
              <a:off x="3996" y="1857"/>
              <a:ext cx="43" cy="170"/>
            </a:xfrm>
            <a:prstGeom prst="line">
              <a:avLst/>
            </a:prstGeom>
            <a:noFill/>
            <a:ln w="25400">
              <a:solidFill>
                <a:srgbClr val="000000"/>
              </a:solidFill>
              <a:round/>
              <a:headEnd/>
              <a:tailEnd/>
            </a:ln>
          </p:spPr>
          <p:txBody>
            <a:bodyPr/>
            <a:lstStyle/>
            <a:p>
              <a:endParaRPr lang="zh-CN" altLang="en-US"/>
            </a:p>
          </p:txBody>
        </p:sp>
        <p:sp>
          <p:nvSpPr>
            <p:cNvPr id="73877" name="Line 172"/>
            <p:cNvSpPr>
              <a:spLocks noChangeShapeType="1"/>
            </p:cNvSpPr>
            <p:nvPr/>
          </p:nvSpPr>
          <p:spPr bwMode="auto">
            <a:xfrm flipH="1">
              <a:off x="3961" y="1790"/>
              <a:ext cx="69" cy="131"/>
            </a:xfrm>
            <a:prstGeom prst="line">
              <a:avLst/>
            </a:prstGeom>
            <a:noFill/>
            <a:ln w="38100">
              <a:solidFill>
                <a:srgbClr val="000000"/>
              </a:solidFill>
              <a:round/>
              <a:headEnd/>
              <a:tailEnd/>
            </a:ln>
          </p:spPr>
          <p:txBody>
            <a:bodyPr/>
            <a:lstStyle/>
            <a:p>
              <a:endParaRPr lang="zh-CN" altLang="en-US"/>
            </a:p>
          </p:txBody>
        </p:sp>
        <p:sp>
          <p:nvSpPr>
            <p:cNvPr id="73878" name="Line 173"/>
            <p:cNvSpPr>
              <a:spLocks noChangeShapeType="1"/>
            </p:cNvSpPr>
            <p:nvPr/>
          </p:nvSpPr>
          <p:spPr bwMode="auto">
            <a:xfrm flipH="1">
              <a:off x="4515" y="1862"/>
              <a:ext cx="81" cy="144"/>
            </a:xfrm>
            <a:prstGeom prst="line">
              <a:avLst/>
            </a:prstGeom>
            <a:noFill/>
            <a:ln w="38100">
              <a:solidFill>
                <a:srgbClr val="000000"/>
              </a:solidFill>
              <a:round/>
              <a:headEnd/>
              <a:tailEnd/>
            </a:ln>
          </p:spPr>
          <p:txBody>
            <a:bodyPr/>
            <a:lstStyle/>
            <a:p>
              <a:endParaRPr lang="zh-CN" altLang="en-US"/>
            </a:p>
          </p:txBody>
        </p:sp>
        <p:sp>
          <p:nvSpPr>
            <p:cNvPr id="73879" name="Line 174"/>
            <p:cNvSpPr>
              <a:spLocks noChangeShapeType="1"/>
            </p:cNvSpPr>
            <p:nvPr/>
          </p:nvSpPr>
          <p:spPr bwMode="auto">
            <a:xfrm>
              <a:off x="4493" y="1832"/>
              <a:ext cx="118" cy="25"/>
            </a:xfrm>
            <a:prstGeom prst="line">
              <a:avLst/>
            </a:prstGeom>
            <a:noFill/>
            <a:ln w="25400">
              <a:solidFill>
                <a:srgbClr val="000000"/>
              </a:solidFill>
              <a:round/>
              <a:headEnd/>
              <a:tailEnd/>
            </a:ln>
          </p:spPr>
          <p:txBody>
            <a:bodyPr/>
            <a:lstStyle/>
            <a:p>
              <a:endParaRPr lang="zh-CN" altLang="en-US"/>
            </a:p>
          </p:txBody>
        </p:sp>
        <p:sp>
          <p:nvSpPr>
            <p:cNvPr id="73880" name="Line 175"/>
            <p:cNvSpPr>
              <a:spLocks noChangeShapeType="1"/>
            </p:cNvSpPr>
            <p:nvPr/>
          </p:nvSpPr>
          <p:spPr bwMode="auto">
            <a:xfrm>
              <a:off x="4478" y="1849"/>
              <a:ext cx="40" cy="170"/>
            </a:xfrm>
            <a:prstGeom prst="line">
              <a:avLst/>
            </a:prstGeom>
            <a:noFill/>
            <a:ln w="25400">
              <a:solidFill>
                <a:srgbClr val="000000"/>
              </a:solidFill>
              <a:round/>
              <a:headEnd/>
              <a:tailEnd/>
            </a:ln>
          </p:spPr>
          <p:txBody>
            <a:bodyPr/>
            <a:lstStyle/>
            <a:p>
              <a:endParaRPr lang="zh-CN" altLang="en-US"/>
            </a:p>
          </p:txBody>
        </p:sp>
        <p:sp>
          <p:nvSpPr>
            <p:cNvPr id="73881" name="Line 176"/>
            <p:cNvSpPr>
              <a:spLocks noChangeShapeType="1"/>
            </p:cNvSpPr>
            <p:nvPr/>
          </p:nvSpPr>
          <p:spPr bwMode="auto">
            <a:xfrm flipH="1">
              <a:off x="4443" y="1781"/>
              <a:ext cx="69" cy="127"/>
            </a:xfrm>
            <a:prstGeom prst="line">
              <a:avLst/>
            </a:prstGeom>
            <a:noFill/>
            <a:ln w="38100">
              <a:solidFill>
                <a:srgbClr val="000000"/>
              </a:solidFill>
              <a:round/>
              <a:headEnd/>
              <a:tailEnd/>
            </a:ln>
          </p:spPr>
          <p:txBody>
            <a:bodyPr/>
            <a:lstStyle/>
            <a:p>
              <a:endParaRPr lang="zh-CN" altLang="en-US"/>
            </a:p>
          </p:txBody>
        </p:sp>
        <p:sp>
          <p:nvSpPr>
            <p:cNvPr id="73882" name="Line 177"/>
            <p:cNvSpPr>
              <a:spLocks noChangeShapeType="1"/>
            </p:cNvSpPr>
            <p:nvPr/>
          </p:nvSpPr>
          <p:spPr bwMode="auto">
            <a:xfrm flipH="1">
              <a:off x="4986" y="1853"/>
              <a:ext cx="81" cy="145"/>
            </a:xfrm>
            <a:prstGeom prst="line">
              <a:avLst/>
            </a:prstGeom>
            <a:noFill/>
            <a:ln w="38100">
              <a:solidFill>
                <a:srgbClr val="000000"/>
              </a:solidFill>
              <a:round/>
              <a:headEnd/>
              <a:tailEnd/>
            </a:ln>
          </p:spPr>
          <p:txBody>
            <a:bodyPr/>
            <a:lstStyle/>
            <a:p>
              <a:endParaRPr lang="zh-CN" altLang="en-US"/>
            </a:p>
          </p:txBody>
        </p:sp>
        <p:sp>
          <p:nvSpPr>
            <p:cNvPr id="73883" name="Line 178"/>
            <p:cNvSpPr>
              <a:spLocks noChangeShapeType="1"/>
            </p:cNvSpPr>
            <p:nvPr/>
          </p:nvSpPr>
          <p:spPr bwMode="auto">
            <a:xfrm>
              <a:off x="4963" y="1819"/>
              <a:ext cx="118" cy="30"/>
            </a:xfrm>
            <a:prstGeom prst="line">
              <a:avLst/>
            </a:prstGeom>
            <a:noFill/>
            <a:ln w="25400">
              <a:solidFill>
                <a:srgbClr val="000000"/>
              </a:solidFill>
              <a:round/>
              <a:headEnd/>
              <a:tailEnd/>
            </a:ln>
          </p:spPr>
          <p:txBody>
            <a:bodyPr/>
            <a:lstStyle/>
            <a:p>
              <a:endParaRPr lang="zh-CN" altLang="en-US"/>
            </a:p>
          </p:txBody>
        </p:sp>
        <p:sp>
          <p:nvSpPr>
            <p:cNvPr id="73884" name="Line 179"/>
            <p:cNvSpPr>
              <a:spLocks noChangeShapeType="1"/>
            </p:cNvSpPr>
            <p:nvPr/>
          </p:nvSpPr>
          <p:spPr bwMode="auto">
            <a:xfrm>
              <a:off x="4949" y="1836"/>
              <a:ext cx="43" cy="170"/>
            </a:xfrm>
            <a:prstGeom prst="line">
              <a:avLst/>
            </a:prstGeom>
            <a:noFill/>
            <a:ln w="25400">
              <a:solidFill>
                <a:srgbClr val="000000"/>
              </a:solidFill>
              <a:round/>
              <a:headEnd/>
              <a:tailEnd/>
            </a:ln>
          </p:spPr>
          <p:txBody>
            <a:bodyPr/>
            <a:lstStyle/>
            <a:p>
              <a:endParaRPr lang="zh-CN" altLang="en-US"/>
            </a:p>
          </p:txBody>
        </p:sp>
        <p:sp>
          <p:nvSpPr>
            <p:cNvPr id="73885" name="Line 180"/>
            <p:cNvSpPr>
              <a:spLocks noChangeShapeType="1"/>
            </p:cNvSpPr>
            <p:nvPr/>
          </p:nvSpPr>
          <p:spPr bwMode="auto">
            <a:xfrm flipH="1">
              <a:off x="4914" y="1768"/>
              <a:ext cx="69" cy="132"/>
            </a:xfrm>
            <a:prstGeom prst="line">
              <a:avLst/>
            </a:prstGeom>
            <a:noFill/>
            <a:ln w="38100">
              <a:solidFill>
                <a:srgbClr val="000000"/>
              </a:solidFill>
              <a:round/>
              <a:headEnd/>
              <a:tailEnd/>
            </a:ln>
          </p:spPr>
          <p:txBody>
            <a:bodyPr/>
            <a:lstStyle/>
            <a:p>
              <a:endParaRPr lang="zh-CN" altLang="en-US"/>
            </a:p>
          </p:txBody>
        </p:sp>
      </p:grpSp>
      <p:sp>
        <p:nvSpPr>
          <p:cNvPr id="73741" name="Rectangle 181"/>
          <p:cNvSpPr>
            <a:spLocks noChangeArrowheads="1"/>
          </p:cNvSpPr>
          <p:nvPr/>
        </p:nvSpPr>
        <p:spPr bwMode="auto">
          <a:xfrm>
            <a:off x="395288" y="1412875"/>
            <a:ext cx="4464050" cy="1844675"/>
          </a:xfrm>
          <a:prstGeom prst="rect">
            <a:avLst/>
          </a:prstGeom>
          <a:solidFill>
            <a:srgbClr val="FFFFFF"/>
          </a:solidFill>
          <a:ln w="19050">
            <a:solidFill>
              <a:srgbClr val="CC3399"/>
            </a:solidFill>
            <a:miter lim="800000"/>
            <a:headEnd/>
            <a:tailEnd/>
          </a:ln>
        </p:spPr>
        <p:txBody>
          <a:bodyPr wrap="none" anchor="ctr"/>
          <a:lstStyle/>
          <a:p>
            <a:endParaRPr lang="zh-CN" altLang="en-US">
              <a:ea typeface="宋体" pitchFamily="2" charset="-122"/>
            </a:endParaRPr>
          </a:p>
        </p:txBody>
      </p:sp>
      <p:grpSp>
        <p:nvGrpSpPr>
          <p:cNvPr id="25" name="Group 182"/>
          <p:cNvGrpSpPr>
            <a:grpSpLocks/>
          </p:cNvGrpSpPr>
          <p:nvPr/>
        </p:nvGrpSpPr>
        <p:grpSpPr bwMode="auto">
          <a:xfrm>
            <a:off x="395288" y="1557338"/>
            <a:ext cx="4048125" cy="1604962"/>
            <a:chOff x="324" y="24"/>
            <a:chExt cx="2550" cy="1011"/>
          </a:xfrm>
        </p:grpSpPr>
        <p:sp>
          <p:nvSpPr>
            <p:cNvPr id="73744" name="Line 183"/>
            <p:cNvSpPr>
              <a:spLocks noChangeShapeType="1"/>
            </p:cNvSpPr>
            <p:nvPr/>
          </p:nvSpPr>
          <p:spPr bwMode="auto">
            <a:xfrm>
              <a:off x="540" y="475"/>
              <a:ext cx="124" cy="20"/>
            </a:xfrm>
            <a:prstGeom prst="line">
              <a:avLst/>
            </a:prstGeom>
            <a:noFill/>
            <a:ln w="25400">
              <a:solidFill>
                <a:srgbClr val="000000"/>
              </a:solidFill>
              <a:round/>
              <a:headEnd/>
              <a:tailEnd/>
            </a:ln>
          </p:spPr>
          <p:txBody>
            <a:bodyPr/>
            <a:lstStyle/>
            <a:p>
              <a:endParaRPr lang="zh-CN" altLang="en-US"/>
            </a:p>
          </p:txBody>
        </p:sp>
        <p:sp>
          <p:nvSpPr>
            <p:cNvPr id="73745" name="Line 184"/>
            <p:cNvSpPr>
              <a:spLocks noChangeShapeType="1"/>
            </p:cNvSpPr>
            <p:nvPr/>
          </p:nvSpPr>
          <p:spPr bwMode="auto">
            <a:xfrm>
              <a:off x="527" y="465"/>
              <a:ext cx="42" cy="133"/>
            </a:xfrm>
            <a:prstGeom prst="line">
              <a:avLst/>
            </a:prstGeom>
            <a:noFill/>
            <a:ln w="25400">
              <a:solidFill>
                <a:srgbClr val="000000"/>
              </a:solidFill>
              <a:round/>
              <a:headEnd/>
              <a:tailEnd/>
            </a:ln>
          </p:spPr>
          <p:txBody>
            <a:bodyPr/>
            <a:lstStyle/>
            <a:p>
              <a:endParaRPr lang="zh-CN" altLang="en-US"/>
            </a:p>
          </p:txBody>
        </p:sp>
        <p:sp>
          <p:nvSpPr>
            <p:cNvPr id="73746" name="Line 185"/>
            <p:cNvSpPr>
              <a:spLocks noChangeShapeType="1"/>
            </p:cNvSpPr>
            <p:nvPr/>
          </p:nvSpPr>
          <p:spPr bwMode="auto">
            <a:xfrm flipH="1" flipV="1">
              <a:off x="432" y="396"/>
              <a:ext cx="211" cy="182"/>
            </a:xfrm>
            <a:prstGeom prst="line">
              <a:avLst/>
            </a:prstGeom>
            <a:noFill/>
            <a:ln w="19050">
              <a:solidFill>
                <a:srgbClr val="000000"/>
              </a:solidFill>
              <a:round/>
              <a:headEnd/>
              <a:tailEnd/>
            </a:ln>
          </p:spPr>
          <p:txBody>
            <a:bodyPr/>
            <a:lstStyle/>
            <a:p>
              <a:endParaRPr lang="zh-CN" altLang="en-US"/>
            </a:p>
          </p:txBody>
        </p:sp>
        <p:sp>
          <p:nvSpPr>
            <p:cNvPr id="73747" name="Line 186"/>
            <p:cNvSpPr>
              <a:spLocks noChangeShapeType="1"/>
            </p:cNvSpPr>
            <p:nvPr/>
          </p:nvSpPr>
          <p:spPr bwMode="auto">
            <a:xfrm flipH="1">
              <a:off x="569" y="502"/>
              <a:ext cx="85" cy="112"/>
            </a:xfrm>
            <a:prstGeom prst="line">
              <a:avLst/>
            </a:prstGeom>
            <a:noFill/>
            <a:ln w="38100">
              <a:solidFill>
                <a:srgbClr val="000000"/>
              </a:solidFill>
              <a:round/>
              <a:headEnd/>
              <a:tailEnd/>
            </a:ln>
          </p:spPr>
          <p:txBody>
            <a:bodyPr/>
            <a:lstStyle/>
            <a:p>
              <a:endParaRPr lang="zh-CN" altLang="en-US"/>
            </a:p>
          </p:txBody>
        </p:sp>
        <p:sp>
          <p:nvSpPr>
            <p:cNvPr id="73748" name="Line 187"/>
            <p:cNvSpPr>
              <a:spLocks noChangeShapeType="1"/>
            </p:cNvSpPr>
            <p:nvPr/>
          </p:nvSpPr>
          <p:spPr bwMode="auto">
            <a:xfrm flipH="1">
              <a:off x="488" y="429"/>
              <a:ext cx="73" cy="102"/>
            </a:xfrm>
            <a:prstGeom prst="line">
              <a:avLst/>
            </a:prstGeom>
            <a:noFill/>
            <a:ln w="38100">
              <a:solidFill>
                <a:srgbClr val="000000"/>
              </a:solidFill>
              <a:round/>
              <a:headEnd/>
              <a:tailEnd/>
            </a:ln>
          </p:spPr>
          <p:txBody>
            <a:bodyPr/>
            <a:lstStyle/>
            <a:p>
              <a:endParaRPr lang="zh-CN" altLang="en-US"/>
            </a:p>
          </p:txBody>
        </p:sp>
        <p:sp>
          <p:nvSpPr>
            <p:cNvPr id="73749" name="Freeform 188"/>
            <p:cNvSpPr>
              <a:spLocks/>
            </p:cNvSpPr>
            <p:nvPr/>
          </p:nvSpPr>
          <p:spPr bwMode="auto">
            <a:xfrm>
              <a:off x="643" y="581"/>
              <a:ext cx="66" cy="56"/>
            </a:xfrm>
            <a:custGeom>
              <a:avLst/>
              <a:gdLst>
                <a:gd name="T0" fmla="*/ 63 w 86"/>
                <a:gd name="T1" fmla="*/ 56 h 82"/>
                <a:gd name="T2" fmla="*/ 63 w 86"/>
                <a:gd name="T3" fmla="*/ 56 h 82"/>
                <a:gd name="T4" fmla="*/ 63 w 86"/>
                <a:gd name="T5" fmla="*/ 49 h 82"/>
                <a:gd name="T6" fmla="*/ 66 w 86"/>
                <a:gd name="T7" fmla="*/ 40 h 82"/>
                <a:gd name="T8" fmla="*/ 63 w 86"/>
                <a:gd name="T9" fmla="*/ 33 h 82"/>
                <a:gd name="T10" fmla="*/ 63 w 86"/>
                <a:gd name="T11" fmla="*/ 23 h 82"/>
                <a:gd name="T12" fmla="*/ 57 w 86"/>
                <a:gd name="T13" fmla="*/ 16 h 82"/>
                <a:gd name="T14" fmla="*/ 54 w 86"/>
                <a:gd name="T15" fmla="*/ 10 h 82"/>
                <a:gd name="T16" fmla="*/ 48 w 86"/>
                <a:gd name="T17" fmla="*/ 6 h 82"/>
                <a:gd name="T18" fmla="*/ 39 w 86"/>
                <a:gd name="T19" fmla="*/ 0 h 82"/>
                <a:gd name="T20" fmla="*/ 30 w 86"/>
                <a:gd name="T21" fmla="*/ 0 h 82"/>
                <a:gd name="T22" fmla="*/ 21 w 86"/>
                <a:gd name="T23" fmla="*/ 0 h 82"/>
                <a:gd name="T24" fmla="*/ 8 w 86"/>
                <a:gd name="T25" fmla="*/ 3 h 82"/>
                <a:gd name="T26" fmla="*/ 0 w 86"/>
                <a:gd name="T27" fmla="*/ 6 h 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82"/>
                <a:gd name="T44" fmla="*/ 86 w 86"/>
                <a:gd name="T45" fmla="*/ 82 h 8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82">
                  <a:moveTo>
                    <a:pt x="82" y="82"/>
                  </a:moveTo>
                  <a:lnTo>
                    <a:pt x="82" y="82"/>
                  </a:lnTo>
                  <a:lnTo>
                    <a:pt x="82" y="72"/>
                  </a:lnTo>
                  <a:lnTo>
                    <a:pt x="86" y="58"/>
                  </a:lnTo>
                  <a:lnTo>
                    <a:pt x="82" y="48"/>
                  </a:lnTo>
                  <a:lnTo>
                    <a:pt x="82" y="34"/>
                  </a:lnTo>
                  <a:lnTo>
                    <a:pt x="74" y="24"/>
                  </a:lnTo>
                  <a:lnTo>
                    <a:pt x="70" y="14"/>
                  </a:lnTo>
                  <a:lnTo>
                    <a:pt x="63" y="9"/>
                  </a:lnTo>
                  <a:lnTo>
                    <a:pt x="51" y="0"/>
                  </a:lnTo>
                  <a:lnTo>
                    <a:pt x="39" y="0"/>
                  </a:lnTo>
                  <a:lnTo>
                    <a:pt x="27" y="0"/>
                  </a:lnTo>
                  <a:lnTo>
                    <a:pt x="11" y="5"/>
                  </a:lnTo>
                  <a:lnTo>
                    <a:pt x="0" y="9"/>
                  </a:lnTo>
                </a:path>
              </a:pathLst>
            </a:custGeom>
            <a:noFill/>
            <a:ln w="19050">
              <a:solidFill>
                <a:srgbClr val="000000"/>
              </a:solidFill>
              <a:round/>
              <a:headEnd/>
              <a:tailEnd/>
            </a:ln>
          </p:spPr>
          <p:txBody>
            <a:bodyPr/>
            <a:lstStyle/>
            <a:p>
              <a:endParaRPr lang="zh-CN" altLang="en-US"/>
            </a:p>
          </p:txBody>
        </p:sp>
        <p:sp>
          <p:nvSpPr>
            <p:cNvPr id="73750" name="Line 189"/>
            <p:cNvSpPr>
              <a:spLocks noChangeShapeType="1"/>
            </p:cNvSpPr>
            <p:nvPr/>
          </p:nvSpPr>
          <p:spPr bwMode="auto">
            <a:xfrm flipH="1">
              <a:off x="488" y="429"/>
              <a:ext cx="73" cy="99"/>
            </a:xfrm>
            <a:prstGeom prst="line">
              <a:avLst/>
            </a:prstGeom>
            <a:noFill/>
            <a:ln w="38100">
              <a:solidFill>
                <a:srgbClr val="000000"/>
              </a:solidFill>
              <a:round/>
              <a:headEnd/>
              <a:tailEnd/>
            </a:ln>
          </p:spPr>
          <p:txBody>
            <a:bodyPr/>
            <a:lstStyle/>
            <a:p>
              <a:endParaRPr lang="zh-CN" altLang="en-US"/>
            </a:p>
          </p:txBody>
        </p:sp>
        <p:sp>
          <p:nvSpPr>
            <p:cNvPr id="73751" name="Freeform 190"/>
            <p:cNvSpPr>
              <a:spLocks/>
            </p:cNvSpPr>
            <p:nvPr/>
          </p:nvSpPr>
          <p:spPr bwMode="auto">
            <a:xfrm>
              <a:off x="643" y="578"/>
              <a:ext cx="66" cy="59"/>
            </a:xfrm>
            <a:custGeom>
              <a:avLst/>
              <a:gdLst>
                <a:gd name="T0" fmla="*/ 63 w 86"/>
                <a:gd name="T1" fmla="*/ 59 h 87"/>
                <a:gd name="T2" fmla="*/ 63 w 86"/>
                <a:gd name="T3" fmla="*/ 59 h 87"/>
                <a:gd name="T4" fmla="*/ 63 w 86"/>
                <a:gd name="T5" fmla="*/ 52 h 87"/>
                <a:gd name="T6" fmla="*/ 66 w 86"/>
                <a:gd name="T7" fmla="*/ 43 h 87"/>
                <a:gd name="T8" fmla="*/ 63 w 86"/>
                <a:gd name="T9" fmla="*/ 36 h 87"/>
                <a:gd name="T10" fmla="*/ 63 w 86"/>
                <a:gd name="T11" fmla="*/ 26 h 87"/>
                <a:gd name="T12" fmla="*/ 57 w 86"/>
                <a:gd name="T13" fmla="*/ 20 h 87"/>
                <a:gd name="T14" fmla="*/ 54 w 86"/>
                <a:gd name="T15" fmla="*/ 13 h 87"/>
                <a:gd name="T16" fmla="*/ 48 w 86"/>
                <a:gd name="T17" fmla="*/ 7 h 87"/>
                <a:gd name="T18" fmla="*/ 39 w 86"/>
                <a:gd name="T19" fmla="*/ 3 h 87"/>
                <a:gd name="T20" fmla="*/ 30 w 86"/>
                <a:gd name="T21" fmla="*/ 0 h 87"/>
                <a:gd name="T22" fmla="*/ 21 w 86"/>
                <a:gd name="T23" fmla="*/ 0 h 87"/>
                <a:gd name="T24" fmla="*/ 8 w 86"/>
                <a:gd name="T25" fmla="*/ 3 h 87"/>
                <a:gd name="T26" fmla="*/ 0 w 86"/>
                <a:gd name="T27" fmla="*/ 9 h 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87"/>
                <a:gd name="T44" fmla="*/ 86 w 86"/>
                <a:gd name="T45" fmla="*/ 87 h 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87">
                  <a:moveTo>
                    <a:pt x="82" y="87"/>
                  </a:moveTo>
                  <a:lnTo>
                    <a:pt x="82" y="87"/>
                  </a:lnTo>
                  <a:lnTo>
                    <a:pt x="82" y="77"/>
                  </a:lnTo>
                  <a:lnTo>
                    <a:pt x="86" y="63"/>
                  </a:lnTo>
                  <a:lnTo>
                    <a:pt x="82" y="53"/>
                  </a:lnTo>
                  <a:lnTo>
                    <a:pt x="82" y="39"/>
                  </a:lnTo>
                  <a:lnTo>
                    <a:pt x="74" y="29"/>
                  </a:lnTo>
                  <a:lnTo>
                    <a:pt x="70" y="19"/>
                  </a:lnTo>
                  <a:lnTo>
                    <a:pt x="63" y="10"/>
                  </a:lnTo>
                  <a:lnTo>
                    <a:pt x="51" y="5"/>
                  </a:lnTo>
                  <a:lnTo>
                    <a:pt x="39" y="0"/>
                  </a:lnTo>
                  <a:lnTo>
                    <a:pt x="27" y="0"/>
                  </a:lnTo>
                  <a:lnTo>
                    <a:pt x="11" y="5"/>
                  </a:lnTo>
                  <a:lnTo>
                    <a:pt x="0" y="14"/>
                  </a:lnTo>
                </a:path>
              </a:pathLst>
            </a:custGeom>
            <a:noFill/>
            <a:ln w="19050">
              <a:solidFill>
                <a:srgbClr val="000000"/>
              </a:solidFill>
              <a:round/>
              <a:headEnd/>
              <a:tailEnd/>
            </a:ln>
          </p:spPr>
          <p:txBody>
            <a:bodyPr/>
            <a:lstStyle/>
            <a:p>
              <a:endParaRPr lang="zh-CN" altLang="en-US"/>
            </a:p>
          </p:txBody>
        </p:sp>
        <p:sp>
          <p:nvSpPr>
            <p:cNvPr id="73752" name="Freeform 191"/>
            <p:cNvSpPr>
              <a:spLocks/>
            </p:cNvSpPr>
            <p:nvPr/>
          </p:nvSpPr>
          <p:spPr bwMode="auto">
            <a:xfrm>
              <a:off x="704" y="631"/>
              <a:ext cx="66" cy="59"/>
            </a:xfrm>
            <a:custGeom>
              <a:avLst/>
              <a:gdLst>
                <a:gd name="T0" fmla="*/ 3 w 87"/>
                <a:gd name="T1" fmla="*/ 0 h 87"/>
                <a:gd name="T2" fmla="*/ 3 w 87"/>
                <a:gd name="T3" fmla="*/ 3 h 87"/>
                <a:gd name="T4" fmla="*/ 0 w 87"/>
                <a:gd name="T5" fmla="*/ 10 h 87"/>
                <a:gd name="T6" fmla="*/ 0 w 87"/>
                <a:gd name="T7" fmla="*/ 16 h 87"/>
                <a:gd name="T8" fmla="*/ 0 w 87"/>
                <a:gd name="T9" fmla="*/ 26 h 87"/>
                <a:gd name="T10" fmla="*/ 3 w 87"/>
                <a:gd name="T11" fmla="*/ 33 h 87"/>
                <a:gd name="T12" fmla="*/ 6 w 87"/>
                <a:gd name="T13" fmla="*/ 39 h 87"/>
                <a:gd name="T14" fmla="*/ 12 w 87"/>
                <a:gd name="T15" fmla="*/ 46 h 87"/>
                <a:gd name="T16" fmla="*/ 18 w 87"/>
                <a:gd name="T17" fmla="*/ 53 h 87"/>
                <a:gd name="T18" fmla="*/ 24 w 87"/>
                <a:gd name="T19" fmla="*/ 56 h 87"/>
                <a:gd name="T20" fmla="*/ 36 w 87"/>
                <a:gd name="T21" fmla="*/ 59 h 87"/>
                <a:gd name="T22" fmla="*/ 45 w 87"/>
                <a:gd name="T23" fmla="*/ 59 h 87"/>
                <a:gd name="T24" fmla="*/ 57 w 87"/>
                <a:gd name="T25" fmla="*/ 56 h 87"/>
                <a:gd name="T26" fmla="*/ 66 w 87"/>
                <a:gd name="T27" fmla="*/ 50 h 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7"/>
                <a:gd name="T43" fmla="*/ 0 h 87"/>
                <a:gd name="T44" fmla="*/ 87 w 87"/>
                <a:gd name="T45" fmla="*/ 87 h 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7" h="87">
                  <a:moveTo>
                    <a:pt x="4" y="0"/>
                  </a:moveTo>
                  <a:lnTo>
                    <a:pt x="4" y="5"/>
                  </a:lnTo>
                  <a:lnTo>
                    <a:pt x="0" y="15"/>
                  </a:lnTo>
                  <a:lnTo>
                    <a:pt x="0" y="24"/>
                  </a:lnTo>
                  <a:lnTo>
                    <a:pt x="0" y="39"/>
                  </a:lnTo>
                  <a:lnTo>
                    <a:pt x="4" y="49"/>
                  </a:lnTo>
                  <a:lnTo>
                    <a:pt x="8" y="58"/>
                  </a:lnTo>
                  <a:lnTo>
                    <a:pt x="16" y="68"/>
                  </a:lnTo>
                  <a:lnTo>
                    <a:pt x="24" y="78"/>
                  </a:lnTo>
                  <a:lnTo>
                    <a:pt x="32" y="82"/>
                  </a:lnTo>
                  <a:lnTo>
                    <a:pt x="47" y="87"/>
                  </a:lnTo>
                  <a:lnTo>
                    <a:pt x="59" y="87"/>
                  </a:lnTo>
                  <a:lnTo>
                    <a:pt x="75" y="82"/>
                  </a:lnTo>
                  <a:lnTo>
                    <a:pt x="87" y="73"/>
                  </a:lnTo>
                </a:path>
              </a:pathLst>
            </a:custGeom>
            <a:noFill/>
            <a:ln w="19050">
              <a:solidFill>
                <a:srgbClr val="000000"/>
              </a:solidFill>
              <a:round/>
              <a:headEnd/>
              <a:tailEnd/>
            </a:ln>
          </p:spPr>
          <p:txBody>
            <a:bodyPr/>
            <a:lstStyle/>
            <a:p>
              <a:endParaRPr lang="zh-CN" altLang="en-US"/>
            </a:p>
          </p:txBody>
        </p:sp>
        <p:sp>
          <p:nvSpPr>
            <p:cNvPr id="73753" name="Line 192"/>
            <p:cNvSpPr>
              <a:spLocks noChangeShapeType="1"/>
            </p:cNvSpPr>
            <p:nvPr/>
          </p:nvSpPr>
          <p:spPr bwMode="auto">
            <a:xfrm>
              <a:off x="768" y="677"/>
              <a:ext cx="87" cy="73"/>
            </a:xfrm>
            <a:prstGeom prst="line">
              <a:avLst/>
            </a:prstGeom>
            <a:noFill/>
            <a:ln w="19050">
              <a:solidFill>
                <a:srgbClr val="000000"/>
              </a:solidFill>
              <a:round/>
              <a:headEnd/>
              <a:tailEnd/>
            </a:ln>
          </p:spPr>
          <p:txBody>
            <a:bodyPr/>
            <a:lstStyle/>
            <a:p>
              <a:endParaRPr lang="zh-CN" altLang="en-US"/>
            </a:p>
          </p:txBody>
        </p:sp>
        <p:sp>
          <p:nvSpPr>
            <p:cNvPr id="73754" name="Freeform 193"/>
            <p:cNvSpPr>
              <a:spLocks/>
            </p:cNvSpPr>
            <p:nvPr/>
          </p:nvSpPr>
          <p:spPr bwMode="auto">
            <a:xfrm>
              <a:off x="409" y="379"/>
              <a:ext cx="36" cy="40"/>
            </a:xfrm>
            <a:custGeom>
              <a:avLst/>
              <a:gdLst>
                <a:gd name="T0" fmla="*/ 18 w 47"/>
                <a:gd name="T1" fmla="*/ 0 h 58"/>
                <a:gd name="T2" fmla="*/ 9 w 47"/>
                <a:gd name="T3" fmla="*/ 3 h 58"/>
                <a:gd name="T4" fmla="*/ 6 w 47"/>
                <a:gd name="T5" fmla="*/ 6 h 58"/>
                <a:gd name="T6" fmla="*/ 3 w 47"/>
                <a:gd name="T7" fmla="*/ 13 h 58"/>
                <a:gd name="T8" fmla="*/ 0 w 47"/>
                <a:gd name="T9" fmla="*/ 23 h 58"/>
                <a:gd name="T10" fmla="*/ 3 w 47"/>
                <a:gd name="T11" fmla="*/ 30 h 58"/>
                <a:gd name="T12" fmla="*/ 6 w 47"/>
                <a:gd name="T13" fmla="*/ 37 h 58"/>
                <a:gd name="T14" fmla="*/ 12 w 47"/>
                <a:gd name="T15" fmla="*/ 40 h 58"/>
                <a:gd name="T16" fmla="*/ 21 w 47"/>
                <a:gd name="T17" fmla="*/ 40 h 58"/>
                <a:gd name="T18" fmla="*/ 27 w 47"/>
                <a:gd name="T19" fmla="*/ 37 h 58"/>
                <a:gd name="T20" fmla="*/ 33 w 47"/>
                <a:gd name="T21" fmla="*/ 33 h 58"/>
                <a:gd name="T22" fmla="*/ 36 w 47"/>
                <a:gd name="T23" fmla="*/ 26 h 58"/>
                <a:gd name="T24" fmla="*/ 36 w 47"/>
                <a:gd name="T25" fmla="*/ 20 h 58"/>
                <a:gd name="T26" fmla="*/ 33 w 47"/>
                <a:gd name="T27" fmla="*/ 10 h 58"/>
                <a:gd name="T28" fmla="*/ 30 w 47"/>
                <a:gd name="T29" fmla="*/ 6 h 58"/>
                <a:gd name="T30" fmla="*/ 24 w 47"/>
                <a:gd name="T31" fmla="*/ 3 h 58"/>
                <a:gd name="T32" fmla="*/ 21 w 47"/>
                <a:gd name="T33" fmla="*/ 0 h 58"/>
                <a:gd name="T34" fmla="*/ 18 w 47"/>
                <a:gd name="T35" fmla="*/ 0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7"/>
                <a:gd name="T55" fmla="*/ 0 h 58"/>
                <a:gd name="T56" fmla="*/ 47 w 47"/>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7" h="58">
                  <a:moveTo>
                    <a:pt x="24" y="0"/>
                  </a:moveTo>
                  <a:lnTo>
                    <a:pt x="12" y="4"/>
                  </a:lnTo>
                  <a:lnTo>
                    <a:pt x="8" y="9"/>
                  </a:lnTo>
                  <a:lnTo>
                    <a:pt x="4" y="19"/>
                  </a:lnTo>
                  <a:lnTo>
                    <a:pt x="0" y="33"/>
                  </a:lnTo>
                  <a:lnTo>
                    <a:pt x="4" y="43"/>
                  </a:lnTo>
                  <a:lnTo>
                    <a:pt x="8" y="53"/>
                  </a:lnTo>
                  <a:lnTo>
                    <a:pt x="16" y="58"/>
                  </a:lnTo>
                  <a:lnTo>
                    <a:pt x="28" y="58"/>
                  </a:lnTo>
                  <a:lnTo>
                    <a:pt x="35" y="53"/>
                  </a:lnTo>
                  <a:lnTo>
                    <a:pt x="43" y="48"/>
                  </a:lnTo>
                  <a:lnTo>
                    <a:pt x="47" y="38"/>
                  </a:lnTo>
                  <a:lnTo>
                    <a:pt x="47" y="29"/>
                  </a:lnTo>
                  <a:lnTo>
                    <a:pt x="43" y="14"/>
                  </a:lnTo>
                  <a:lnTo>
                    <a:pt x="39" y="9"/>
                  </a:lnTo>
                  <a:lnTo>
                    <a:pt x="31" y="4"/>
                  </a:lnTo>
                  <a:lnTo>
                    <a:pt x="28" y="0"/>
                  </a:lnTo>
                  <a:lnTo>
                    <a:pt x="24" y="0"/>
                  </a:lnTo>
                  <a:close/>
                </a:path>
              </a:pathLst>
            </a:custGeom>
            <a:solidFill>
              <a:srgbClr val="000000"/>
            </a:solidFill>
            <a:ln w="9525">
              <a:noFill/>
              <a:round/>
              <a:headEnd/>
              <a:tailEnd/>
            </a:ln>
          </p:spPr>
          <p:txBody>
            <a:bodyPr/>
            <a:lstStyle/>
            <a:p>
              <a:endParaRPr lang="zh-CN" altLang="en-US"/>
            </a:p>
          </p:txBody>
        </p:sp>
        <p:sp>
          <p:nvSpPr>
            <p:cNvPr id="73755" name="Freeform 194"/>
            <p:cNvSpPr>
              <a:spLocks/>
            </p:cNvSpPr>
            <p:nvPr/>
          </p:nvSpPr>
          <p:spPr bwMode="auto">
            <a:xfrm>
              <a:off x="409" y="379"/>
              <a:ext cx="36" cy="40"/>
            </a:xfrm>
            <a:custGeom>
              <a:avLst/>
              <a:gdLst>
                <a:gd name="T0" fmla="*/ 18 w 47"/>
                <a:gd name="T1" fmla="*/ 0 h 58"/>
                <a:gd name="T2" fmla="*/ 9 w 47"/>
                <a:gd name="T3" fmla="*/ 3 h 58"/>
                <a:gd name="T4" fmla="*/ 6 w 47"/>
                <a:gd name="T5" fmla="*/ 6 h 58"/>
                <a:gd name="T6" fmla="*/ 3 w 47"/>
                <a:gd name="T7" fmla="*/ 13 h 58"/>
                <a:gd name="T8" fmla="*/ 0 w 47"/>
                <a:gd name="T9" fmla="*/ 23 h 58"/>
                <a:gd name="T10" fmla="*/ 3 w 47"/>
                <a:gd name="T11" fmla="*/ 30 h 58"/>
                <a:gd name="T12" fmla="*/ 6 w 47"/>
                <a:gd name="T13" fmla="*/ 37 h 58"/>
                <a:gd name="T14" fmla="*/ 12 w 47"/>
                <a:gd name="T15" fmla="*/ 40 h 58"/>
                <a:gd name="T16" fmla="*/ 21 w 47"/>
                <a:gd name="T17" fmla="*/ 40 h 58"/>
                <a:gd name="T18" fmla="*/ 27 w 47"/>
                <a:gd name="T19" fmla="*/ 37 h 58"/>
                <a:gd name="T20" fmla="*/ 33 w 47"/>
                <a:gd name="T21" fmla="*/ 33 h 58"/>
                <a:gd name="T22" fmla="*/ 36 w 47"/>
                <a:gd name="T23" fmla="*/ 26 h 58"/>
                <a:gd name="T24" fmla="*/ 36 w 47"/>
                <a:gd name="T25" fmla="*/ 20 h 58"/>
                <a:gd name="T26" fmla="*/ 33 w 47"/>
                <a:gd name="T27" fmla="*/ 10 h 58"/>
                <a:gd name="T28" fmla="*/ 30 w 47"/>
                <a:gd name="T29" fmla="*/ 6 h 58"/>
                <a:gd name="T30" fmla="*/ 24 w 47"/>
                <a:gd name="T31" fmla="*/ 3 h 58"/>
                <a:gd name="T32" fmla="*/ 21 w 47"/>
                <a:gd name="T33" fmla="*/ 0 h 58"/>
                <a:gd name="T34" fmla="*/ 18 w 47"/>
                <a:gd name="T35" fmla="*/ 0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7"/>
                <a:gd name="T55" fmla="*/ 0 h 58"/>
                <a:gd name="T56" fmla="*/ 47 w 47"/>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7" h="58">
                  <a:moveTo>
                    <a:pt x="24" y="0"/>
                  </a:moveTo>
                  <a:lnTo>
                    <a:pt x="12" y="4"/>
                  </a:lnTo>
                  <a:lnTo>
                    <a:pt x="8" y="9"/>
                  </a:lnTo>
                  <a:lnTo>
                    <a:pt x="4" y="19"/>
                  </a:lnTo>
                  <a:lnTo>
                    <a:pt x="0" y="33"/>
                  </a:lnTo>
                  <a:lnTo>
                    <a:pt x="4" y="43"/>
                  </a:lnTo>
                  <a:lnTo>
                    <a:pt x="8" y="53"/>
                  </a:lnTo>
                  <a:lnTo>
                    <a:pt x="16" y="58"/>
                  </a:lnTo>
                  <a:lnTo>
                    <a:pt x="28" y="58"/>
                  </a:lnTo>
                  <a:lnTo>
                    <a:pt x="35" y="53"/>
                  </a:lnTo>
                  <a:lnTo>
                    <a:pt x="43" y="48"/>
                  </a:lnTo>
                  <a:lnTo>
                    <a:pt x="47" y="38"/>
                  </a:lnTo>
                  <a:lnTo>
                    <a:pt x="47" y="29"/>
                  </a:lnTo>
                  <a:lnTo>
                    <a:pt x="43" y="14"/>
                  </a:lnTo>
                  <a:lnTo>
                    <a:pt x="39" y="9"/>
                  </a:lnTo>
                  <a:lnTo>
                    <a:pt x="31" y="4"/>
                  </a:lnTo>
                  <a:lnTo>
                    <a:pt x="28" y="0"/>
                  </a:lnTo>
                  <a:lnTo>
                    <a:pt x="24" y="0"/>
                  </a:lnTo>
                </a:path>
              </a:pathLst>
            </a:custGeom>
            <a:noFill/>
            <a:ln w="25400">
              <a:solidFill>
                <a:srgbClr val="000000"/>
              </a:solidFill>
              <a:round/>
              <a:headEnd/>
              <a:tailEnd/>
            </a:ln>
          </p:spPr>
          <p:txBody>
            <a:bodyPr/>
            <a:lstStyle/>
            <a:p>
              <a:endParaRPr lang="zh-CN" altLang="en-US"/>
            </a:p>
          </p:txBody>
        </p:sp>
        <p:sp>
          <p:nvSpPr>
            <p:cNvPr id="73756" name="Freeform 195"/>
            <p:cNvSpPr>
              <a:spLocks/>
            </p:cNvSpPr>
            <p:nvPr/>
          </p:nvSpPr>
          <p:spPr bwMode="auto">
            <a:xfrm>
              <a:off x="837" y="728"/>
              <a:ext cx="36" cy="40"/>
            </a:xfrm>
            <a:custGeom>
              <a:avLst/>
              <a:gdLst>
                <a:gd name="T0" fmla="*/ 18 w 47"/>
                <a:gd name="T1" fmla="*/ 0 h 58"/>
                <a:gd name="T2" fmla="*/ 9 w 47"/>
                <a:gd name="T3" fmla="*/ 3 h 58"/>
                <a:gd name="T4" fmla="*/ 6 w 47"/>
                <a:gd name="T5" fmla="*/ 10 h 58"/>
                <a:gd name="T6" fmla="*/ 3 w 47"/>
                <a:gd name="T7" fmla="*/ 17 h 58"/>
                <a:gd name="T8" fmla="*/ 0 w 47"/>
                <a:gd name="T9" fmla="*/ 23 h 58"/>
                <a:gd name="T10" fmla="*/ 3 w 47"/>
                <a:gd name="T11" fmla="*/ 30 h 58"/>
                <a:gd name="T12" fmla="*/ 6 w 47"/>
                <a:gd name="T13" fmla="*/ 37 h 58"/>
                <a:gd name="T14" fmla="*/ 12 w 47"/>
                <a:gd name="T15" fmla="*/ 40 h 58"/>
                <a:gd name="T16" fmla="*/ 15 w 47"/>
                <a:gd name="T17" fmla="*/ 40 h 58"/>
                <a:gd name="T18" fmla="*/ 21 w 47"/>
                <a:gd name="T19" fmla="*/ 40 h 58"/>
                <a:gd name="T20" fmla="*/ 28 w 47"/>
                <a:gd name="T21" fmla="*/ 40 h 58"/>
                <a:gd name="T22" fmla="*/ 33 w 47"/>
                <a:gd name="T23" fmla="*/ 33 h 58"/>
                <a:gd name="T24" fmla="*/ 36 w 47"/>
                <a:gd name="T25" fmla="*/ 26 h 58"/>
                <a:gd name="T26" fmla="*/ 36 w 47"/>
                <a:gd name="T27" fmla="*/ 23 h 58"/>
                <a:gd name="T28" fmla="*/ 36 w 47"/>
                <a:gd name="T29" fmla="*/ 20 h 58"/>
                <a:gd name="T30" fmla="*/ 33 w 47"/>
                <a:gd name="T31" fmla="*/ 13 h 58"/>
                <a:gd name="T32" fmla="*/ 30 w 47"/>
                <a:gd name="T33" fmla="*/ 6 h 58"/>
                <a:gd name="T34" fmla="*/ 25 w 47"/>
                <a:gd name="T35" fmla="*/ 3 h 58"/>
                <a:gd name="T36" fmla="*/ 18 w 47"/>
                <a:gd name="T37" fmla="*/ 0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58"/>
                <a:gd name="T59" fmla="*/ 47 w 47"/>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58">
                  <a:moveTo>
                    <a:pt x="24" y="0"/>
                  </a:moveTo>
                  <a:lnTo>
                    <a:pt x="12" y="4"/>
                  </a:lnTo>
                  <a:lnTo>
                    <a:pt x="8" y="14"/>
                  </a:lnTo>
                  <a:lnTo>
                    <a:pt x="4" y="24"/>
                  </a:lnTo>
                  <a:lnTo>
                    <a:pt x="0" y="33"/>
                  </a:lnTo>
                  <a:lnTo>
                    <a:pt x="4" y="43"/>
                  </a:lnTo>
                  <a:lnTo>
                    <a:pt x="8" y="53"/>
                  </a:lnTo>
                  <a:lnTo>
                    <a:pt x="16" y="58"/>
                  </a:lnTo>
                  <a:lnTo>
                    <a:pt x="20" y="58"/>
                  </a:lnTo>
                  <a:lnTo>
                    <a:pt x="28" y="58"/>
                  </a:lnTo>
                  <a:lnTo>
                    <a:pt x="36" y="58"/>
                  </a:lnTo>
                  <a:lnTo>
                    <a:pt x="43" y="48"/>
                  </a:lnTo>
                  <a:lnTo>
                    <a:pt x="47" y="38"/>
                  </a:lnTo>
                  <a:lnTo>
                    <a:pt x="47" y="33"/>
                  </a:lnTo>
                  <a:lnTo>
                    <a:pt x="47" y="29"/>
                  </a:lnTo>
                  <a:lnTo>
                    <a:pt x="43" y="19"/>
                  </a:lnTo>
                  <a:lnTo>
                    <a:pt x="39" y="9"/>
                  </a:lnTo>
                  <a:lnTo>
                    <a:pt x="32" y="4"/>
                  </a:lnTo>
                  <a:lnTo>
                    <a:pt x="24" y="0"/>
                  </a:lnTo>
                  <a:close/>
                </a:path>
              </a:pathLst>
            </a:custGeom>
            <a:solidFill>
              <a:srgbClr val="000000"/>
            </a:solidFill>
            <a:ln w="9525">
              <a:noFill/>
              <a:round/>
              <a:headEnd/>
              <a:tailEnd/>
            </a:ln>
          </p:spPr>
          <p:txBody>
            <a:bodyPr/>
            <a:lstStyle/>
            <a:p>
              <a:endParaRPr lang="zh-CN" altLang="en-US"/>
            </a:p>
          </p:txBody>
        </p:sp>
        <p:sp>
          <p:nvSpPr>
            <p:cNvPr id="73757" name="Freeform 196"/>
            <p:cNvSpPr>
              <a:spLocks/>
            </p:cNvSpPr>
            <p:nvPr/>
          </p:nvSpPr>
          <p:spPr bwMode="auto">
            <a:xfrm>
              <a:off x="837" y="728"/>
              <a:ext cx="36" cy="40"/>
            </a:xfrm>
            <a:custGeom>
              <a:avLst/>
              <a:gdLst>
                <a:gd name="T0" fmla="*/ 18 w 47"/>
                <a:gd name="T1" fmla="*/ 0 h 58"/>
                <a:gd name="T2" fmla="*/ 9 w 47"/>
                <a:gd name="T3" fmla="*/ 3 h 58"/>
                <a:gd name="T4" fmla="*/ 6 w 47"/>
                <a:gd name="T5" fmla="*/ 10 h 58"/>
                <a:gd name="T6" fmla="*/ 3 w 47"/>
                <a:gd name="T7" fmla="*/ 17 h 58"/>
                <a:gd name="T8" fmla="*/ 0 w 47"/>
                <a:gd name="T9" fmla="*/ 23 h 58"/>
                <a:gd name="T10" fmla="*/ 3 w 47"/>
                <a:gd name="T11" fmla="*/ 30 h 58"/>
                <a:gd name="T12" fmla="*/ 6 w 47"/>
                <a:gd name="T13" fmla="*/ 37 h 58"/>
                <a:gd name="T14" fmla="*/ 12 w 47"/>
                <a:gd name="T15" fmla="*/ 40 h 58"/>
                <a:gd name="T16" fmla="*/ 15 w 47"/>
                <a:gd name="T17" fmla="*/ 40 h 58"/>
                <a:gd name="T18" fmla="*/ 21 w 47"/>
                <a:gd name="T19" fmla="*/ 40 h 58"/>
                <a:gd name="T20" fmla="*/ 28 w 47"/>
                <a:gd name="T21" fmla="*/ 40 h 58"/>
                <a:gd name="T22" fmla="*/ 33 w 47"/>
                <a:gd name="T23" fmla="*/ 33 h 58"/>
                <a:gd name="T24" fmla="*/ 36 w 47"/>
                <a:gd name="T25" fmla="*/ 26 h 58"/>
                <a:gd name="T26" fmla="*/ 36 w 47"/>
                <a:gd name="T27" fmla="*/ 23 h 58"/>
                <a:gd name="T28" fmla="*/ 36 w 47"/>
                <a:gd name="T29" fmla="*/ 20 h 58"/>
                <a:gd name="T30" fmla="*/ 33 w 47"/>
                <a:gd name="T31" fmla="*/ 13 h 58"/>
                <a:gd name="T32" fmla="*/ 30 w 47"/>
                <a:gd name="T33" fmla="*/ 6 h 58"/>
                <a:gd name="T34" fmla="*/ 25 w 47"/>
                <a:gd name="T35" fmla="*/ 3 h 58"/>
                <a:gd name="T36" fmla="*/ 18 w 47"/>
                <a:gd name="T37" fmla="*/ 0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58"/>
                <a:gd name="T59" fmla="*/ 47 w 47"/>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58">
                  <a:moveTo>
                    <a:pt x="24" y="0"/>
                  </a:moveTo>
                  <a:lnTo>
                    <a:pt x="12" y="4"/>
                  </a:lnTo>
                  <a:lnTo>
                    <a:pt x="8" y="14"/>
                  </a:lnTo>
                  <a:lnTo>
                    <a:pt x="4" y="24"/>
                  </a:lnTo>
                  <a:lnTo>
                    <a:pt x="0" y="33"/>
                  </a:lnTo>
                  <a:lnTo>
                    <a:pt x="4" y="43"/>
                  </a:lnTo>
                  <a:lnTo>
                    <a:pt x="8" y="53"/>
                  </a:lnTo>
                  <a:lnTo>
                    <a:pt x="16" y="58"/>
                  </a:lnTo>
                  <a:lnTo>
                    <a:pt x="20" y="58"/>
                  </a:lnTo>
                  <a:lnTo>
                    <a:pt x="28" y="58"/>
                  </a:lnTo>
                  <a:lnTo>
                    <a:pt x="36" y="58"/>
                  </a:lnTo>
                  <a:lnTo>
                    <a:pt x="43" y="48"/>
                  </a:lnTo>
                  <a:lnTo>
                    <a:pt x="47" y="38"/>
                  </a:lnTo>
                  <a:lnTo>
                    <a:pt x="47" y="33"/>
                  </a:lnTo>
                  <a:lnTo>
                    <a:pt x="47" y="29"/>
                  </a:lnTo>
                  <a:lnTo>
                    <a:pt x="43" y="19"/>
                  </a:lnTo>
                  <a:lnTo>
                    <a:pt x="39" y="9"/>
                  </a:lnTo>
                  <a:lnTo>
                    <a:pt x="32" y="4"/>
                  </a:lnTo>
                  <a:lnTo>
                    <a:pt x="24" y="0"/>
                  </a:lnTo>
                </a:path>
              </a:pathLst>
            </a:custGeom>
            <a:noFill/>
            <a:ln w="25400">
              <a:solidFill>
                <a:srgbClr val="000000"/>
              </a:solidFill>
              <a:round/>
              <a:headEnd/>
              <a:tailEnd/>
            </a:ln>
          </p:spPr>
          <p:txBody>
            <a:bodyPr/>
            <a:lstStyle/>
            <a:p>
              <a:endParaRPr lang="zh-CN" altLang="en-US"/>
            </a:p>
          </p:txBody>
        </p:sp>
        <p:sp>
          <p:nvSpPr>
            <p:cNvPr id="73758" name="Line 197"/>
            <p:cNvSpPr>
              <a:spLocks noChangeShapeType="1"/>
            </p:cNvSpPr>
            <p:nvPr/>
          </p:nvSpPr>
          <p:spPr bwMode="auto">
            <a:xfrm flipV="1">
              <a:off x="934" y="237"/>
              <a:ext cx="1" cy="680"/>
            </a:xfrm>
            <a:prstGeom prst="line">
              <a:avLst/>
            </a:prstGeom>
            <a:noFill/>
            <a:ln w="19050">
              <a:solidFill>
                <a:srgbClr val="000000"/>
              </a:solidFill>
              <a:round/>
              <a:headEnd/>
              <a:tailEnd/>
            </a:ln>
          </p:spPr>
          <p:txBody>
            <a:bodyPr/>
            <a:lstStyle/>
            <a:p>
              <a:endParaRPr lang="zh-CN" altLang="en-US"/>
            </a:p>
          </p:txBody>
        </p:sp>
        <p:sp>
          <p:nvSpPr>
            <p:cNvPr id="73759" name="Line 198"/>
            <p:cNvSpPr>
              <a:spLocks noChangeShapeType="1"/>
            </p:cNvSpPr>
            <p:nvPr/>
          </p:nvSpPr>
          <p:spPr bwMode="auto">
            <a:xfrm flipV="1">
              <a:off x="1441" y="233"/>
              <a:ext cx="1" cy="694"/>
            </a:xfrm>
            <a:prstGeom prst="line">
              <a:avLst/>
            </a:prstGeom>
            <a:noFill/>
            <a:ln w="19050">
              <a:solidFill>
                <a:srgbClr val="000000"/>
              </a:solidFill>
              <a:round/>
              <a:headEnd/>
              <a:tailEnd/>
            </a:ln>
          </p:spPr>
          <p:txBody>
            <a:bodyPr/>
            <a:lstStyle/>
            <a:p>
              <a:endParaRPr lang="zh-CN" altLang="en-US"/>
            </a:p>
          </p:txBody>
        </p:sp>
        <p:sp>
          <p:nvSpPr>
            <p:cNvPr id="73760" name="Line 199"/>
            <p:cNvSpPr>
              <a:spLocks noChangeShapeType="1"/>
            </p:cNvSpPr>
            <p:nvPr/>
          </p:nvSpPr>
          <p:spPr bwMode="auto">
            <a:xfrm flipV="1">
              <a:off x="1954" y="227"/>
              <a:ext cx="1" cy="686"/>
            </a:xfrm>
            <a:prstGeom prst="line">
              <a:avLst/>
            </a:prstGeom>
            <a:noFill/>
            <a:ln w="19050">
              <a:solidFill>
                <a:srgbClr val="000000"/>
              </a:solidFill>
              <a:round/>
              <a:headEnd/>
              <a:tailEnd/>
            </a:ln>
          </p:spPr>
          <p:txBody>
            <a:bodyPr/>
            <a:lstStyle/>
            <a:p>
              <a:endParaRPr lang="zh-CN" altLang="en-US"/>
            </a:p>
          </p:txBody>
        </p:sp>
        <p:sp>
          <p:nvSpPr>
            <p:cNvPr id="73761" name="Line 200"/>
            <p:cNvSpPr>
              <a:spLocks noChangeShapeType="1"/>
            </p:cNvSpPr>
            <p:nvPr/>
          </p:nvSpPr>
          <p:spPr bwMode="auto">
            <a:xfrm flipV="1">
              <a:off x="2501" y="183"/>
              <a:ext cx="1" cy="567"/>
            </a:xfrm>
            <a:prstGeom prst="line">
              <a:avLst/>
            </a:prstGeom>
            <a:noFill/>
            <a:ln w="19050">
              <a:solidFill>
                <a:srgbClr val="000000"/>
              </a:solidFill>
              <a:round/>
              <a:headEnd/>
              <a:tailEnd/>
            </a:ln>
          </p:spPr>
          <p:txBody>
            <a:bodyPr/>
            <a:lstStyle/>
            <a:p>
              <a:endParaRPr lang="zh-CN" altLang="en-US"/>
            </a:p>
          </p:txBody>
        </p:sp>
        <p:sp>
          <p:nvSpPr>
            <p:cNvPr id="73762" name="Rectangle 201"/>
            <p:cNvSpPr>
              <a:spLocks noChangeArrowheads="1"/>
            </p:cNvSpPr>
            <p:nvPr/>
          </p:nvSpPr>
          <p:spPr bwMode="auto">
            <a:xfrm>
              <a:off x="2462" y="365"/>
              <a:ext cx="69" cy="220"/>
            </a:xfrm>
            <a:prstGeom prst="rect">
              <a:avLst/>
            </a:prstGeom>
            <a:solidFill>
              <a:srgbClr val="FFFFFF"/>
            </a:solidFill>
            <a:ln w="9525">
              <a:noFill/>
              <a:miter lim="800000"/>
              <a:headEnd/>
              <a:tailEnd/>
            </a:ln>
          </p:spPr>
          <p:txBody>
            <a:bodyPr/>
            <a:lstStyle/>
            <a:p>
              <a:endParaRPr lang="zh-CN" altLang="en-US">
                <a:ea typeface="宋体" pitchFamily="2" charset="-122"/>
              </a:endParaRPr>
            </a:p>
          </p:txBody>
        </p:sp>
        <p:sp>
          <p:nvSpPr>
            <p:cNvPr id="73763" name="Rectangle 202"/>
            <p:cNvSpPr>
              <a:spLocks noChangeArrowheads="1"/>
            </p:cNvSpPr>
            <p:nvPr/>
          </p:nvSpPr>
          <p:spPr bwMode="auto">
            <a:xfrm>
              <a:off x="2462" y="365"/>
              <a:ext cx="69" cy="220"/>
            </a:xfrm>
            <a:prstGeom prst="rect">
              <a:avLst/>
            </a:prstGeom>
            <a:noFill/>
            <a:ln w="38100">
              <a:solidFill>
                <a:srgbClr val="000000"/>
              </a:solidFill>
              <a:miter lim="800000"/>
              <a:headEnd/>
              <a:tailEnd/>
            </a:ln>
          </p:spPr>
          <p:txBody>
            <a:bodyPr/>
            <a:lstStyle/>
            <a:p>
              <a:endParaRPr lang="zh-CN" altLang="en-US">
                <a:ea typeface="宋体" pitchFamily="2" charset="-122"/>
              </a:endParaRPr>
            </a:p>
          </p:txBody>
        </p:sp>
        <p:sp>
          <p:nvSpPr>
            <p:cNvPr id="73764" name="Line 203"/>
            <p:cNvSpPr>
              <a:spLocks noChangeShapeType="1"/>
            </p:cNvSpPr>
            <p:nvPr/>
          </p:nvSpPr>
          <p:spPr bwMode="auto">
            <a:xfrm flipV="1">
              <a:off x="430" y="246"/>
              <a:ext cx="1" cy="700"/>
            </a:xfrm>
            <a:prstGeom prst="line">
              <a:avLst/>
            </a:prstGeom>
            <a:noFill/>
            <a:ln w="19050">
              <a:solidFill>
                <a:srgbClr val="000000"/>
              </a:solidFill>
              <a:round/>
              <a:headEnd/>
              <a:tailEnd/>
            </a:ln>
          </p:spPr>
          <p:txBody>
            <a:bodyPr/>
            <a:lstStyle/>
            <a:p>
              <a:endParaRPr lang="zh-CN" altLang="en-US"/>
            </a:p>
          </p:txBody>
        </p:sp>
        <p:sp>
          <p:nvSpPr>
            <p:cNvPr id="73765" name="Line 204"/>
            <p:cNvSpPr>
              <a:spLocks noChangeShapeType="1"/>
            </p:cNvSpPr>
            <p:nvPr/>
          </p:nvSpPr>
          <p:spPr bwMode="auto">
            <a:xfrm flipH="1">
              <a:off x="324" y="747"/>
              <a:ext cx="2550" cy="1"/>
            </a:xfrm>
            <a:prstGeom prst="line">
              <a:avLst/>
            </a:prstGeom>
            <a:noFill/>
            <a:ln w="19050">
              <a:solidFill>
                <a:srgbClr val="000000"/>
              </a:solidFill>
              <a:round/>
              <a:headEnd/>
              <a:tailEnd/>
            </a:ln>
          </p:spPr>
          <p:txBody>
            <a:bodyPr/>
            <a:lstStyle/>
            <a:p>
              <a:endParaRPr lang="zh-CN" altLang="en-US"/>
            </a:p>
          </p:txBody>
        </p:sp>
        <p:sp>
          <p:nvSpPr>
            <p:cNvPr id="73766" name="Freeform 205"/>
            <p:cNvSpPr>
              <a:spLocks/>
            </p:cNvSpPr>
            <p:nvPr/>
          </p:nvSpPr>
          <p:spPr bwMode="auto">
            <a:xfrm>
              <a:off x="2477" y="724"/>
              <a:ext cx="36" cy="40"/>
            </a:xfrm>
            <a:custGeom>
              <a:avLst/>
              <a:gdLst>
                <a:gd name="T0" fmla="*/ 18 w 48"/>
                <a:gd name="T1" fmla="*/ 0 h 58"/>
                <a:gd name="T2" fmla="*/ 12 w 48"/>
                <a:gd name="T3" fmla="*/ 0 h 58"/>
                <a:gd name="T4" fmla="*/ 6 w 48"/>
                <a:gd name="T5" fmla="*/ 6 h 58"/>
                <a:gd name="T6" fmla="*/ 3 w 48"/>
                <a:gd name="T7" fmla="*/ 13 h 58"/>
                <a:gd name="T8" fmla="*/ 0 w 48"/>
                <a:gd name="T9" fmla="*/ 20 h 58"/>
                <a:gd name="T10" fmla="*/ 3 w 48"/>
                <a:gd name="T11" fmla="*/ 26 h 58"/>
                <a:gd name="T12" fmla="*/ 9 w 48"/>
                <a:gd name="T13" fmla="*/ 33 h 58"/>
                <a:gd name="T14" fmla="*/ 15 w 48"/>
                <a:gd name="T15" fmla="*/ 37 h 58"/>
                <a:gd name="T16" fmla="*/ 21 w 48"/>
                <a:gd name="T17" fmla="*/ 40 h 58"/>
                <a:gd name="T18" fmla="*/ 27 w 48"/>
                <a:gd name="T19" fmla="*/ 37 h 58"/>
                <a:gd name="T20" fmla="*/ 33 w 48"/>
                <a:gd name="T21" fmla="*/ 33 h 58"/>
                <a:gd name="T22" fmla="*/ 36 w 48"/>
                <a:gd name="T23" fmla="*/ 26 h 58"/>
                <a:gd name="T24" fmla="*/ 36 w 48"/>
                <a:gd name="T25" fmla="*/ 17 h 58"/>
                <a:gd name="T26" fmla="*/ 36 w 48"/>
                <a:gd name="T27" fmla="*/ 10 h 58"/>
                <a:gd name="T28" fmla="*/ 30 w 48"/>
                <a:gd name="T29" fmla="*/ 3 h 58"/>
                <a:gd name="T30" fmla="*/ 24 w 48"/>
                <a:gd name="T31" fmla="*/ 0 h 58"/>
                <a:gd name="T32" fmla="*/ 18 w 48"/>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58"/>
                <a:gd name="T53" fmla="*/ 48 w 48"/>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58">
                  <a:moveTo>
                    <a:pt x="24" y="0"/>
                  </a:moveTo>
                  <a:lnTo>
                    <a:pt x="16" y="0"/>
                  </a:lnTo>
                  <a:lnTo>
                    <a:pt x="8" y="9"/>
                  </a:lnTo>
                  <a:lnTo>
                    <a:pt x="4" y="19"/>
                  </a:lnTo>
                  <a:lnTo>
                    <a:pt x="0" y="29"/>
                  </a:lnTo>
                  <a:lnTo>
                    <a:pt x="4" y="38"/>
                  </a:lnTo>
                  <a:lnTo>
                    <a:pt x="12" y="48"/>
                  </a:lnTo>
                  <a:lnTo>
                    <a:pt x="20" y="53"/>
                  </a:lnTo>
                  <a:lnTo>
                    <a:pt x="28" y="58"/>
                  </a:lnTo>
                  <a:lnTo>
                    <a:pt x="36" y="53"/>
                  </a:lnTo>
                  <a:lnTo>
                    <a:pt x="44" y="48"/>
                  </a:lnTo>
                  <a:lnTo>
                    <a:pt x="48" y="38"/>
                  </a:lnTo>
                  <a:lnTo>
                    <a:pt x="48" y="24"/>
                  </a:lnTo>
                  <a:lnTo>
                    <a:pt x="48" y="14"/>
                  </a:lnTo>
                  <a:lnTo>
                    <a:pt x="40" y="5"/>
                  </a:lnTo>
                  <a:lnTo>
                    <a:pt x="32" y="0"/>
                  </a:lnTo>
                  <a:lnTo>
                    <a:pt x="24" y="0"/>
                  </a:lnTo>
                  <a:close/>
                </a:path>
              </a:pathLst>
            </a:custGeom>
            <a:solidFill>
              <a:srgbClr val="000000"/>
            </a:solidFill>
            <a:ln w="9525">
              <a:noFill/>
              <a:round/>
              <a:headEnd/>
              <a:tailEnd/>
            </a:ln>
          </p:spPr>
          <p:txBody>
            <a:bodyPr/>
            <a:lstStyle/>
            <a:p>
              <a:endParaRPr lang="zh-CN" altLang="en-US"/>
            </a:p>
          </p:txBody>
        </p:sp>
        <p:sp>
          <p:nvSpPr>
            <p:cNvPr id="73767" name="Freeform 206"/>
            <p:cNvSpPr>
              <a:spLocks/>
            </p:cNvSpPr>
            <p:nvPr/>
          </p:nvSpPr>
          <p:spPr bwMode="auto">
            <a:xfrm>
              <a:off x="2477" y="724"/>
              <a:ext cx="36" cy="40"/>
            </a:xfrm>
            <a:custGeom>
              <a:avLst/>
              <a:gdLst>
                <a:gd name="T0" fmla="*/ 18 w 48"/>
                <a:gd name="T1" fmla="*/ 0 h 58"/>
                <a:gd name="T2" fmla="*/ 12 w 48"/>
                <a:gd name="T3" fmla="*/ 0 h 58"/>
                <a:gd name="T4" fmla="*/ 6 w 48"/>
                <a:gd name="T5" fmla="*/ 6 h 58"/>
                <a:gd name="T6" fmla="*/ 3 w 48"/>
                <a:gd name="T7" fmla="*/ 13 h 58"/>
                <a:gd name="T8" fmla="*/ 0 w 48"/>
                <a:gd name="T9" fmla="*/ 20 h 58"/>
                <a:gd name="T10" fmla="*/ 3 w 48"/>
                <a:gd name="T11" fmla="*/ 26 h 58"/>
                <a:gd name="T12" fmla="*/ 9 w 48"/>
                <a:gd name="T13" fmla="*/ 33 h 58"/>
                <a:gd name="T14" fmla="*/ 15 w 48"/>
                <a:gd name="T15" fmla="*/ 37 h 58"/>
                <a:gd name="T16" fmla="*/ 21 w 48"/>
                <a:gd name="T17" fmla="*/ 40 h 58"/>
                <a:gd name="T18" fmla="*/ 27 w 48"/>
                <a:gd name="T19" fmla="*/ 37 h 58"/>
                <a:gd name="T20" fmla="*/ 33 w 48"/>
                <a:gd name="T21" fmla="*/ 33 h 58"/>
                <a:gd name="T22" fmla="*/ 36 w 48"/>
                <a:gd name="T23" fmla="*/ 26 h 58"/>
                <a:gd name="T24" fmla="*/ 36 w 48"/>
                <a:gd name="T25" fmla="*/ 17 h 58"/>
                <a:gd name="T26" fmla="*/ 36 w 48"/>
                <a:gd name="T27" fmla="*/ 10 h 58"/>
                <a:gd name="T28" fmla="*/ 30 w 48"/>
                <a:gd name="T29" fmla="*/ 3 h 58"/>
                <a:gd name="T30" fmla="*/ 24 w 48"/>
                <a:gd name="T31" fmla="*/ 0 h 58"/>
                <a:gd name="T32" fmla="*/ 18 w 48"/>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58"/>
                <a:gd name="T53" fmla="*/ 48 w 48"/>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58">
                  <a:moveTo>
                    <a:pt x="24" y="0"/>
                  </a:moveTo>
                  <a:lnTo>
                    <a:pt x="16" y="0"/>
                  </a:lnTo>
                  <a:lnTo>
                    <a:pt x="8" y="9"/>
                  </a:lnTo>
                  <a:lnTo>
                    <a:pt x="4" y="19"/>
                  </a:lnTo>
                  <a:lnTo>
                    <a:pt x="0" y="29"/>
                  </a:lnTo>
                  <a:lnTo>
                    <a:pt x="4" y="38"/>
                  </a:lnTo>
                  <a:lnTo>
                    <a:pt x="12" y="48"/>
                  </a:lnTo>
                  <a:lnTo>
                    <a:pt x="20" y="53"/>
                  </a:lnTo>
                  <a:lnTo>
                    <a:pt x="28" y="58"/>
                  </a:lnTo>
                  <a:lnTo>
                    <a:pt x="36" y="53"/>
                  </a:lnTo>
                  <a:lnTo>
                    <a:pt x="44" y="48"/>
                  </a:lnTo>
                  <a:lnTo>
                    <a:pt x="48" y="38"/>
                  </a:lnTo>
                  <a:lnTo>
                    <a:pt x="48" y="24"/>
                  </a:lnTo>
                  <a:lnTo>
                    <a:pt x="48" y="14"/>
                  </a:lnTo>
                  <a:lnTo>
                    <a:pt x="40" y="5"/>
                  </a:lnTo>
                  <a:lnTo>
                    <a:pt x="32" y="0"/>
                  </a:lnTo>
                  <a:lnTo>
                    <a:pt x="24" y="0"/>
                  </a:lnTo>
                </a:path>
              </a:pathLst>
            </a:custGeom>
            <a:noFill/>
            <a:ln w="25400">
              <a:solidFill>
                <a:srgbClr val="000000"/>
              </a:solidFill>
              <a:round/>
              <a:headEnd/>
              <a:tailEnd/>
            </a:ln>
          </p:spPr>
          <p:txBody>
            <a:bodyPr/>
            <a:lstStyle/>
            <a:p>
              <a:endParaRPr lang="zh-CN" altLang="en-US"/>
            </a:p>
          </p:txBody>
        </p:sp>
        <p:sp>
          <p:nvSpPr>
            <p:cNvPr id="73768" name="Rectangle 207"/>
            <p:cNvSpPr>
              <a:spLocks noChangeArrowheads="1"/>
            </p:cNvSpPr>
            <p:nvPr/>
          </p:nvSpPr>
          <p:spPr bwMode="auto">
            <a:xfrm>
              <a:off x="2585" y="837"/>
              <a:ext cx="38" cy="182"/>
            </a:xfrm>
            <a:prstGeom prst="rect">
              <a:avLst/>
            </a:prstGeom>
            <a:noFill/>
            <a:ln w="9525">
              <a:noFill/>
              <a:miter lim="800000"/>
              <a:headEnd/>
              <a:tailEnd/>
            </a:ln>
          </p:spPr>
          <p:txBody>
            <a:bodyPr wrap="none" lIns="0" tIns="0" rIns="0" bIns="0">
              <a:spAutoFit/>
            </a:bodyPr>
            <a:lstStyle/>
            <a:p>
              <a:r>
                <a:rPr kumimoji="1" lang="zh-CN" altLang="en-US" sz="1900">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3769" name="Rectangle 208"/>
            <p:cNvSpPr>
              <a:spLocks noChangeArrowheads="1"/>
            </p:cNvSpPr>
            <p:nvPr/>
          </p:nvSpPr>
          <p:spPr bwMode="auto">
            <a:xfrm>
              <a:off x="2634" y="814"/>
              <a:ext cx="102" cy="221"/>
            </a:xfrm>
            <a:prstGeom prst="rect">
              <a:avLst/>
            </a:prstGeom>
            <a:noFill/>
            <a:ln w="9525">
              <a:noFill/>
              <a:miter lim="800000"/>
              <a:headEnd/>
              <a:tailEnd/>
            </a:ln>
          </p:spPr>
          <p:txBody>
            <a:bodyPr wrap="none" lIns="0" tIns="0" rIns="0" bIns="0">
              <a:spAutoFit/>
            </a:bodyPr>
            <a:lstStyle/>
            <a:p>
              <a:r>
                <a:rPr kumimoji="1" lang="en-US" altLang="zh-CN" sz="2300" i="1">
                  <a:solidFill>
                    <a:srgbClr val="000000"/>
                  </a:solidFill>
                  <a:latin typeface="Times New Roman" pitchFamily="18" charset="0"/>
                  <a:ea typeface="楷体_GB2312" pitchFamily="49" charset="-122"/>
                </a:rPr>
                <a:t>L</a:t>
              </a:r>
              <a:endParaRPr kumimoji="1" lang="en-US" altLang="zh-CN" sz="2400" b="1">
                <a:latin typeface="Tahoma" pitchFamily="34" charset="0"/>
                <a:ea typeface="楷体_GB2312" pitchFamily="49" charset="-122"/>
              </a:endParaRPr>
            </a:p>
          </p:txBody>
        </p:sp>
        <p:sp>
          <p:nvSpPr>
            <p:cNvPr id="73770" name="Rectangle 209"/>
            <p:cNvSpPr>
              <a:spLocks noChangeArrowheads="1"/>
            </p:cNvSpPr>
            <p:nvPr/>
          </p:nvSpPr>
          <p:spPr bwMode="auto">
            <a:xfrm>
              <a:off x="2698" y="814"/>
              <a:ext cx="46" cy="221"/>
            </a:xfrm>
            <a:prstGeom prst="rect">
              <a:avLst/>
            </a:prstGeom>
            <a:noFill/>
            <a:ln w="9525">
              <a:noFill/>
              <a:miter lim="800000"/>
              <a:headEnd/>
              <a:tailEnd/>
            </a:ln>
          </p:spPr>
          <p:txBody>
            <a:bodyPr wrap="none" lIns="0" tIns="0" rIns="0" bIns="0">
              <a:spAutoFit/>
            </a:bodyPr>
            <a:lstStyle/>
            <a:p>
              <a:r>
                <a:rPr kumimoji="1" lang="zh-CN" altLang="en-US" sz="2300" i="1">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3771" name="Rectangle 210"/>
            <p:cNvSpPr>
              <a:spLocks noChangeArrowheads="1"/>
            </p:cNvSpPr>
            <p:nvPr/>
          </p:nvSpPr>
          <p:spPr bwMode="auto">
            <a:xfrm>
              <a:off x="2391" y="30"/>
              <a:ext cx="112" cy="221"/>
            </a:xfrm>
            <a:prstGeom prst="rect">
              <a:avLst/>
            </a:prstGeom>
            <a:noFill/>
            <a:ln w="9525">
              <a:noFill/>
              <a:miter lim="800000"/>
              <a:headEnd/>
              <a:tailEnd/>
            </a:ln>
          </p:spPr>
          <p:txBody>
            <a:bodyPr wrap="none" lIns="0" tIns="0" rIns="0" bIns="0">
              <a:spAutoFit/>
            </a:bodyPr>
            <a:lstStyle/>
            <a:p>
              <a:r>
                <a:rPr kumimoji="1" lang="en-US" altLang="zh-CN" sz="2300" i="1">
                  <a:solidFill>
                    <a:srgbClr val="000000"/>
                  </a:solidFill>
                  <a:latin typeface="Times New Roman" pitchFamily="18" charset="0"/>
                  <a:ea typeface="楷体_GB2312" pitchFamily="49" charset="-122"/>
                </a:rPr>
                <a:t>V</a:t>
              </a:r>
              <a:endParaRPr kumimoji="1" lang="en-US" altLang="zh-CN" sz="2400" b="1">
                <a:latin typeface="Tahoma" pitchFamily="34" charset="0"/>
                <a:ea typeface="楷体_GB2312" pitchFamily="49" charset="-122"/>
              </a:endParaRPr>
            </a:p>
          </p:txBody>
        </p:sp>
        <p:sp>
          <p:nvSpPr>
            <p:cNvPr id="73772" name="Rectangle 211"/>
            <p:cNvSpPr>
              <a:spLocks noChangeArrowheads="1"/>
            </p:cNvSpPr>
            <p:nvPr/>
          </p:nvSpPr>
          <p:spPr bwMode="auto">
            <a:xfrm>
              <a:off x="2462" y="90"/>
              <a:ext cx="160" cy="144"/>
            </a:xfrm>
            <a:prstGeom prst="rect">
              <a:avLst/>
            </a:prstGeom>
            <a:noFill/>
            <a:ln w="9525">
              <a:noFill/>
              <a:miter lim="800000"/>
              <a:headEnd/>
              <a:tailEnd/>
            </a:ln>
          </p:spPr>
          <p:txBody>
            <a:bodyPr wrap="none" lIns="0" tIns="0" rIns="0" bIns="0">
              <a:spAutoFit/>
            </a:bodyPr>
            <a:lstStyle/>
            <a:p>
              <a:r>
                <a:rPr kumimoji="1" lang="en-US" altLang="zh-CN" sz="1500">
                  <a:solidFill>
                    <a:srgbClr val="000000"/>
                  </a:solidFill>
                  <a:latin typeface="Times New Roman" pitchFamily="18" charset="0"/>
                  <a:ea typeface="楷体_GB2312" pitchFamily="49" charset="-122"/>
                </a:rPr>
                <a:t>CC</a:t>
              </a:r>
              <a:endParaRPr kumimoji="1" lang="en-US" altLang="zh-CN" sz="2400" b="1">
                <a:latin typeface="Tahoma" pitchFamily="34" charset="0"/>
                <a:ea typeface="楷体_GB2312" pitchFamily="49" charset="-122"/>
              </a:endParaRPr>
            </a:p>
          </p:txBody>
        </p:sp>
        <p:sp>
          <p:nvSpPr>
            <p:cNvPr id="73773" name="Rectangle 212"/>
            <p:cNvSpPr>
              <a:spLocks noChangeArrowheads="1"/>
            </p:cNvSpPr>
            <p:nvPr/>
          </p:nvSpPr>
          <p:spPr bwMode="auto">
            <a:xfrm>
              <a:off x="2565" y="34"/>
              <a:ext cx="46" cy="221"/>
            </a:xfrm>
            <a:prstGeom prst="rect">
              <a:avLst/>
            </a:prstGeom>
            <a:noFill/>
            <a:ln w="9525">
              <a:noFill/>
              <a:miter lim="800000"/>
              <a:headEnd/>
              <a:tailEnd/>
            </a:ln>
          </p:spPr>
          <p:txBody>
            <a:bodyPr wrap="none" lIns="0" tIns="0" rIns="0" bIns="0">
              <a:spAutoFit/>
            </a:bodyPr>
            <a:lstStyle/>
            <a:p>
              <a:r>
                <a:rPr kumimoji="1" lang="zh-CN" altLang="en-US" sz="2300">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3774" name="Rectangle 213"/>
            <p:cNvSpPr>
              <a:spLocks noChangeArrowheads="1"/>
            </p:cNvSpPr>
            <p:nvPr/>
          </p:nvSpPr>
          <p:spPr bwMode="auto">
            <a:xfrm>
              <a:off x="400" y="24"/>
              <a:ext cx="112" cy="221"/>
            </a:xfrm>
            <a:prstGeom prst="rect">
              <a:avLst/>
            </a:prstGeom>
            <a:noFill/>
            <a:ln w="9525">
              <a:noFill/>
              <a:miter lim="800000"/>
              <a:headEnd/>
              <a:tailEnd/>
            </a:ln>
          </p:spPr>
          <p:txBody>
            <a:bodyPr wrap="none" lIns="0" tIns="0" rIns="0" bIns="0">
              <a:spAutoFit/>
            </a:bodyPr>
            <a:lstStyle/>
            <a:p>
              <a:r>
                <a:rPr kumimoji="1" lang="en-US" altLang="zh-CN" sz="2300" i="1">
                  <a:solidFill>
                    <a:srgbClr val="000000"/>
                  </a:solidFill>
                  <a:latin typeface="Times New Roman" pitchFamily="18" charset="0"/>
                  <a:ea typeface="楷体_GB2312" pitchFamily="49" charset="-122"/>
                </a:rPr>
                <a:t>A</a:t>
              </a:r>
              <a:endParaRPr kumimoji="1" lang="en-US" altLang="zh-CN" sz="2400" b="1">
                <a:latin typeface="Tahoma" pitchFamily="34" charset="0"/>
                <a:ea typeface="楷体_GB2312" pitchFamily="49" charset="-122"/>
              </a:endParaRPr>
            </a:p>
          </p:txBody>
        </p:sp>
        <p:sp>
          <p:nvSpPr>
            <p:cNvPr id="73775" name="Rectangle 214"/>
            <p:cNvSpPr>
              <a:spLocks noChangeArrowheads="1"/>
            </p:cNvSpPr>
            <p:nvPr/>
          </p:nvSpPr>
          <p:spPr bwMode="auto">
            <a:xfrm>
              <a:off x="470" y="24"/>
              <a:ext cx="46" cy="221"/>
            </a:xfrm>
            <a:prstGeom prst="rect">
              <a:avLst/>
            </a:prstGeom>
            <a:noFill/>
            <a:ln w="9525">
              <a:noFill/>
              <a:miter lim="800000"/>
              <a:headEnd/>
              <a:tailEnd/>
            </a:ln>
          </p:spPr>
          <p:txBody>
            <a:bodyPr wrap="none" lIns="0" tIns="0" rIns="0" bIns="0">
              <a:spAutoFit/>
            </a:bodyPr>
            <a:lstStyle/>
            <a:p>
              <a:r>
                <a:rPr kumimoji="1" lang="zh-CN" altLang="en-US" sz="2300" i="1">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3776" name="Rectangle 215"/>
            <p:cNvSpPr>
              <a:spLocks noChangeArrowheads="1"/>
            </p:cNvSpPr>
            <p:nvPr/>
          </p:nvSpPr>
          <p:spPr bwMode="auto">
            <a:xfrm>
              <a:off x="904" y="27"/>
              <a:ext cx="112" cy="221"/>
            </a:xfrm>
            <a:prstGeom prst="rect">
              <a:avLst/>
            </a:prstGeom>
            <a:noFill/>
            <a:ln w="9525">
              <a:noFill/>
              <a:miter lim="800000"/>
              <a:headEnd/>
              <a:tailEnd/>
            </a:ln>
          </p:spPr>
          <p:txBody>
            <a:bodyPr wrap="none" lIns="0" tIns="0" rIns="0" bIns="0">
              <a:spAutoFit/>
            </a:bodyPr>
            <a:lstStyle/>
            <a:p>
              <a:r>
                <a:rPr kumimoji="1" lang="en-US" altLang="zh-CN" sz="2300" i="1">
                  <a:solidFill>
                    <a:srgbClr val="000000"/>
                  </a:solidFill>
                  <a:latin typeface="Times New Roman" pitchFamily="18" charset="0"/>
                  <a:ea typeface="楷体_GB2312" pitchFamily="49" charset="-122"/>
                </a:rPr>
                <a:t>B</a:t>
              </a:r>
              <a:endParaRPr kumimoji="1" lang="en-US" altLang="zh-CN" sz="2400" b="1">
                <a:latin typeface="Tahoma" pitchFamily="34" charset="0"/>
                <a:ea typeface="楷体_GB2312" pitchFamily="49" charset="-122"/>
              </a:endParaRPr>
            </a:p>
          </p:txBody>
        </p:sp>
        <p:sp>
          <p:nvSpPr>
            <p:cNvPr id="73777" name="Rectangle 216"/>
            <p:cNvSpPr>
              <a:spLocks noChangeArrowheads="1"/>
            </p:cNvSpPr>
            <p:nvPr/>
          </p:nvSpPr>
          <p:spPr bwMode="auto">
            <a:xfrm>
              <a:off x="974" y="27"/>
              <a:ext cx="46" cy="221"/>
            </a:xfrm>
            <a:prstGeom prst="rect">
              <a:avLst/>
            </a:prstGeom>
            <a:noFill/>
            <a:ln w="9525">
              <a:noFill/>
              <a:miter lim="800000"/>
              <a:headEnd/>
              <a:tailEnd/>
            </a:ln>
          </p:spPr>
          <p:txBody>
            <a:bodyPr wrap="none" lIns="0" tIns="0" rIns="0" bIns="0">
              <a:spAutoFit/>
            </a:bodyPr>
            <a:lstStyle/>
            <a:p>
              <a:r>
                <a:rPr kumimoji="1" lang="zh-CN" altLang="en-US" sz="2300" i="1">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3778" name="Rectangle 217"/>
            <p:cNvSpPr>
              <a:spLocks noChangeArrowheads="1"/>
            </p:cNvSpPr>
            <p:nvPr/>
          </p:nvSpPr>
          <p:spPr bwMode="auto">
            <a:xfrm>
              <a:off x="1408" y="24"/>
              <a:ext cx="123" cy="221"/>
            </a:xfrm>
            <a:prstGeom prst="rect">
              <a:avLst/>
            </a:prstGeom>
            <a:noFill/>
            <a:ln w="9525">
              <a:noFill/>
              <a:miter lim="800000"/>
              <a:headEnd/>
              <a:tailEnd/>
            </a:ln>
          </p:spPr>
          <p:txBody>
            <a:bodyPr wrap="none" lIns="0" tIns="0" rIns="0" bIns="0">
              <a:spAutoFit/>
            </a:bodyPr>
            <a:lstStyle/>
            <a:p>
              <a:r>
                <a:rPr kumimoji="1" lang="en-US" altLang="zh-CN" sz="2300" i="1">
                  <a:solidFill>
                    <a:srgbClr val="000000"/>
                  </a:solidFill>
                  <a:latin typeface="Times New Roman" pitchFamily="18" charset="0"/>
                  <a:ea typeface="楷体_GB2312" pitchFamily="49" charset="-122"/>
                </a:rPr>
                <a:t>C</a:t>
              </a:r>
              <a:endParaRPr kumimoji="1" lang="en-US" altLang="zh-CN" sz="2400" b="1">
                <a:latin typeface="Tahoma" pitchFamily="34" charset="0"/>
                <a:ea typeface="楷体_GB2312" pitchFamily="49" charset="-122"/>
              </a:endParaRPr>
            </a:p>
          </p:txBody>
        </p:sp>
        <p:sp>
          <p:nvSpPr>
            <p:cNvPr id="73779" name="Rectangle 218"/>
            <p:cNvSpPr>
              <a:spLocks noChangeArrowheads="1"/>
            </p:cNvSpPr>
            <p:nvPr/>
          </p:nvSpPr>
          <p:spPr bwMode="auto">
            <a:xfrm>
              <a:off x="1484" y="24"/>
              <a:ext cx="46" cy="221"/>
            </a:xfrm>
            <a:prstGeom prst="rect">
              <a:avLst/>
            </a:prstGeom>
            <a:noFill/>
            <a:ln w="9525">
              <a:noFill/>
              <a:miter lim="800000"/>
              <a:headEnd/>
              <a:tailEnd/>
            </a:ln>
          </p:spPr>
          <p:txBody>
            <a:bodyPr wrap="none" lIns="0" tIns="0" rIns="0" bIns="0">
              <a:spAutoFit/>
            </a:bodyPr>
            <a:lstStyle/>
            <a:p>
              <a:r>
                <a:rPr kumimoji="1" lang="zh-CN" altLang="en-US" sz="2300" i="1">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3780" name="Rectangle 219"/>
            <p:cNvSpPr>
              <a:spLocks noChangeArrowheads="1"/>
            </p:cNvSpPr>
            <p:nvPr/>
          </p:nvSpPr>
          <p:spPr bwMode="auto">
            <a:xfrm>
              <a:off x="1896" y="24"/>
              <a:ext cx="133" cy="221"/>
            </a:xfrm>
            <a:prstGeom prst="rect">
              <a:avLst/>
            </a:prstGeom>
            <a:noFill/>
            <a:ln w="9525">
              <a:noFill/>
              <a:miter lim="800000"/>
              <a:headEnd/>
              <a:tailEnd/>
            </a:ln>
          </p:spPr>
          <p:txBody>
            <a:bodyPr wrap="none" lIns="0" tIns="0" rIns="0" bIns="0">
              <a:spAutoFit/>
            </a:bodyPr>
            <a:lstStyle/>
            <a:p>
              <a:r>
                <a:rPr kumimoji="1" lang="en-US" altLang="zh-CN" sz="2300" i="1">
                  <a:solidFill>
                    <a:srgbClr val="000000"/>
                  </a:solidFill>
                  <a:latin typeface="Times New Roman" pitchFamily="18" charset="0"/>
                  <a:ea typeface="楷体_GB2312" pitchFamily="49" charset="-122"/>
                </a:rPr>
                <a:t>D</a:t>
              </a:r>
              <a:endParaRPr kumimoji="1" lang="en-US" altLang="zh-CN" sz="2400" b="1">
                <a:latin typeface="Tahoma" pitchFamily="34" charset="0"/>
                <a:ea typeface="楷体_GB2312" pitchFamily="49" charset="-122"/>
              </a:endParaRPr>
            </a:p>
          </p:txBody>
        </p:sp>
        <p:sp>
          <p:nvSpPr>
            <p:cNvPr id="73781" name="Rectangle 220"/>
            <p:cNvSpPr>
              <a:spLocks noChangeArrowheads="1"/>
            </p:cNvSpPr>
            <p:nvPr/>
          </p:nvSpPr>
          <p:spPr bwMode="auto">
            <a:xfrm>
              <a:off x="1979" y="24"/>
              <a:ext cx="46" cy="221"/>
            </a:xfrm>
            <a:prstGeom prst="rect">
              <a:avLst/>
            </a:prstGeom>
            <a:noFill/>
            <a:ln w="9525">
              <a:noFill/>
              <a:miter lim="800000"/>
              <a:headEnd/>
              <a:tailEnd/>
            </a:ln>
          </p:spPr>
          <p:txBody>
            <a:bodyPr wrap="none" lIns="0" tIns="0" rIns="0" bIns="0">
              <a:spAutoFit/>
            </a:bodyPr>
            <a:lstStyle/>
            <a:p>
              <a:r>
                <a:rPr kumimoji="1" lang="zh-CN" altLang="en-US" sz="2300" i="1">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3782" name="Line 221"/>
            <p:cNvSpPr>
              <a:spLocks noChangeShapeType="1"/>
            </p:cNvSpPr>
            <p:nvPr/>
          </p:nvSpPr>
          <p:spPr bwMode="auto">
            <a:xfrm flipH="1" flipV="1">
              <a:off x="937" y="405"/>
              <a:ext cx="209" cy="183"/>
            </a:xfrm>
            <a:prstGeom prst="line">
              <a:avLst/>
            </a:prstGeom>
            <a:noFill/>
            <a:ln w="19050">
              <a:solidFill>
                <a:srgbClr val="000000"/>
              </a:solidFill>
              <a:round/>
              <a:headEnd/>
              <a:tailEnd/>
            </a:ln>
          </p:spPr>
          <p:txBody>
            <a:bodyPr/>
            <a:lstStyle/>
            <a:p>
              <a:endParaRPr lang="zh-CN" altLang="en-US"/>
            </a:p>
          </p:txBody>
        </p:sp>
        <p:sp>
          <p:nvSpPr>
            <p:cNvPr id="73783" name="Line 222"/>
            <p:cNvSpPr>
              <a:spLocks noChangeShapeType="1"/>
            </p:cNvSpPr>
            <p:nvPr/>
          </p:nvSpPr>
          <p:spPr bwMode="auto">
            <a:xfrm>
              <a:off x="1271" y="681"/>
              <a:ext cx="88" cy="73"/>
            </a:xfrm>
            <a:prstGeom prst="line">
              <a:avLst/>
            </a:prstGeom>
            <a:noFill/>
            <a:ln w="19050">
              <a:solidFill>
                <a:srgbClr val="000000"/>
              </a:solidFill>
              <a:round/>
              <a:headEnd/>
              <a:tailEnd/>
            </a:ln>
          </p:spPr>
          <p:txBody>
            <a:bodyPr/>
            <a:lstStyle/>
            <a:p>
              <a:endParaRPr lang="zh-CN" altLang="en-US"/>
            </a:p>
          </p:txBody>
        </p:sp>
        <p:sp>
          <p:nvSpPr>
            <p:cNvPr id="73784" name="Freeform 223"/>
            <p:cNvSpPr>
              <a:spLocks/>
            </p:cNvSpPr>
            <p:nvPr/>
          </p:nvSpPr>
          <p:spPr bwMode="auto">
            <a:xfrm>
              <a:off x="913" y="382"/>
              <a:ext cx="37" cy="40"/>
            </a:xfrm>
            <a:custGeom>
              <a:avLst/>
              <a:gdLst>
                <a:gd name="T0" fmla="*/ 15 w 48"/>
                <a:gd name="T1" fmla="*/ 0 h 58"/>
                <a:gd name="T2" fmla="*/ 9 w 48"/>
                <a:gd name="T3" fmla="*/ 3 h 58"/>
                <a:gd name="T4" fmla="*/ 3 w 48"/>
                <a:gd name="T5" fmla="*/ 7 h 58"/>
                <a:gd name="T6" fmla="*/ 0 w 48"/>
                <a:gd name="T7" fmla="*/ 14 h 58"/>
                <a:gd name="T8" fmla="*/ 0 w 48"/>
                <a:gd name="T9" fmla="*/ 17 h 58"/>
                <a:gd name="T10" fmla="*/ 0 w 48"/>
                <a:gd name="T11" fmla="*/ 20 h 58"/>
                <a:gd name="T12" fmla="*/ 3 w 48"/>
                <a:gd name="T13" fmla="*/ 30 h 58"/>
                <a:gd name="T14" fmla="*/ 6 w 48"/>
                <a:gd name="T15" fmla="*/ 34 h 58"/>
                <a:gd name="T16" fmla="*/ 12 w 48"/>
                <a:gd name="T17" fmla="*/ 37 h 58"/>
                <a:gd name="T18" fmla="*/ 19 w 48"/>
                <a:gd name="T19" fmla="*/ 40 h 58"/>
                <a:gd name="T20" fmla="*/ 28 w 48"/>
                <a:gd name="T21" fmla="*/ 37 h 58"/>
                <a:gd name="T22" fmla="*/ 31 w 48"/>
                <a:gd name="T23" fmla="*/ 34 h 58"/>
                <a:gd name="T24" fmla="*/ 37 w 48"/>
                <a:gd name="T25" fmla="*/ 27 h 58"/>
                <a:gd name="T26" fmla="*/ 37 w 48"/>
                <a:gd name="T27" fmla="*/ 17 h 58"/>
                <a:gd name="T28" fmla="*/ 34 w 48"/>
                <a:gd name="T29" fmla="*/ 10 h 58"/>
                <a:gd name="T30" fmla="*/ 31 w 48"/>
                <a:gd name="T31" fmla="*/ 3 h 58"/>
                <a:gd name="T32" fmla="*/ 25 w 48"/>
                <a:gd name="T33" fmla="*/ 0 h 58"/>
                <a:gd name="T34" fmla="*/ 22 w 48"/>
                <a:gd name="T35" fmla="*/ 0 h 58"/>
                <a:gd name="T36" fmla="*/ 15 w 48"/>
                <a:gd name="T37" fmla="*/ 0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58"/>
                <a:gd name="T59" fmla="*/ 48 w 48"/>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58">
                  <a:moveTo>
                    <a:pt x="20" y="0"/>
                  </a:moveTo>
                  <a:lnTo>
                    <a:pt x="12" y="5"/>
                  </a:lnTo>
                  <a:lnTo>
                    <a:pt x="4" y="10"/>
                  </a:lnTo>
                  <a:lnTo>
                    <a:pt x="0" y="20"/>
                  </a:lnTo>
                  <a:lnTo>
                    <a:pt x="0" y="25"/>
                  </a:lnTo>
                  <a:lnTo>
                    <a:pt x="0" y="29"/>
                  </a:lnTo>
                  <a:lnTo>
                    <a:pt x="4" y="44"/>
                  </a:lnTo>
                  <a:lnTo>
                    <a:pt x="8" y="49"/>
                  </a:lnTo>
                  <a:lnTo>
                    <a:pt x="16" y="54"/>
                  </a:lnTo>
                  <a:lnTo>
                    <a:pt x="24" y="58"/>
                  </a:lnTo>
                  <a:lnTo>
                    <a:pt x="36" y="54"/>
                  </a:lnTo>
                  <a:lnTo>
                    <a:pt x="40" y="49"/>
                  </a:lnTo>
                  <a:lnTo>
                    <a:pt x="48" y="39"/>
                  </a:lnTo>
                  <a:lnTo>
                    <a:pt x="48" y="25"/>
                  </a:lnTo>
                  <a:lnTo>
                    <a:pt x="44" y="15"/>
                  </a:lnTo>
                  <a:lnTo>
                    <a:pt x="40" y="5"/>
                  </a:lnTo>
                  <a:lnTo>
                    <a:pt x="32" y="0"/>
                  </a:lnTo>
                  <a:lnTo>
                    <a:pt x="28" y="0"/>
                  </a:lnTo>
                  <a:lnTo>
                    <a:pt x="20" y="0"/>
                  </a:lnTo>
                  <a:close/>
                </a:path>
              </a:pathLst>
            </a:custGeom>
            <a:solidFill>
              <a:srgbClr val="000000"/>
            </a:solidFill>
            <a:ln w="9525">
              <a:noFill/>
              <a:round/>
              <a:headEnd/>
              <a:tailEnd/>
            </a:ln>
          </p:spPr>
          <p:txBody>
            <a:bodyPr/>
            <a:lstStyle/>
            <a:p>
              <a:endParaRPr lang="zh-CN" altLang="en-US"/>
            </a:p>
          </p:txBody>
        </p:sp>
        <p:sp>
          <p:nvSpPr>
            <p:cNvPr id="73785" name="Freeform 224"/>
            <p:cNvSpPr>
              <a:spLocks/>
            </p:cNvSpPr>
            <p:nvPr/>
          </p:nvSpPr>
          <p:spPr bwMode="auto">
            <a:xfrm>
              <a:off x="913" y="382"/>
              <a:ext cx="37" cy="40"/>
            </a:xfrm>
            <a:custGeom>
              <a:avLst/>
              <a:gdLst>
                <a:gd name="T0" fmla="*/ 15 w 48"/>
                <a:gd name="T1" fmla="*/ 0 h 58"/>
                <a:gd name="T2" fmla="*/ 9 w 48"/>
                <a:gd name="T3" fmla="*/ 3 h 58"/>
                <a:gd name="T4" fmla="*/ 3 w 48"/>
                <a:gd name="T5" fmla="*/ 7 h 58"/>
                <a:gd name="T6" fmla="*/ 0 w 48"/>
                <a:gd name="T7" fmla="*/ 14 h 58"/>
                <a:gd name="T8" fmla="*/ 0 w 48"/>
                <a:gd name="T9" fmla="*/ 17 h 58"/>
                <a:gd name="T10" fmla="*/ 0 w 48"/>
                <a:gd name="T11" fmla="*/ 20 h 58"/>
                <a:gd name="T12" fmla="*/ 3 w 48"/>
                <a:gd name="T13" fmla="*/ 30 h 58"/>
                <a:gd name="T14" fmla="*/ 6 w 48"/>
                <a:gd name="T15" fmla="*/ 34 h 58"/>
                <a:gd name="T16" fmla="*/ 12 w 48"/>
                <a:gd name="T17" fmla="*/ 37 h 58"/>
                <a:gd name="T18" fmla="*/ 19 w 48"/>
                <a:gd name="T19" fmla="*/ 40 h 58"/>
                <a:gd name="T20" fmla="*/ 28 w 48"/>
                <a:gd name="T21" fmla="*/ 37 h 58"/>
                <a:gd name="T22" fmla="*/ 31 w 48"/>
                <a:gd name="T23" fmla="*/ 34 h 58"/>
                <a:gd name="T24" fmla="*/ 37 w 48"/>
                <a:gd name="T25" fmla="*/ 27 h 58"/>
                <a:gd name="T26" fmla="*/ 37 w 48"/>
                <a:gd name="T27" fmla="*/ 17 h 58"/>
                <a:gd name="T28" fmla="*/ 34 w 48"/>
                <a:gd name="T29" fmla="*/ 10 h 58"/>
                <a:gd name="T30" fmla="*/ 31 w 48"/>
                <a:gd name="T31" fmla="*/ 3 h 58"/>
                <a:gd name="T32" fmla="*/ 25 w 48"/>
                <a:gd name="T33" fmla="*/ 0 h 58"/>
                <a:gd name="T34" fmla="*/ 22 w 48"/>
                <a:gd name="T35" fmla="*/ 0 h 58"/>
                <a:gd name="T36" fmla="*/ 15 w 48"/>
                <a:gd name="T37" fmla="*/ 0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58"/>
                <a:gd name="T59" fmla="*/ 48 w 48"/>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58">
                  <a:moveTo>
                    <a:pt x="20" y="0"/>
                  </a:moveTo>
                  <a:lnTo>
                    <a:pt x="12" y="5"/>
                  </a:lnTo>
                  <a:lnTo>
                    <a:pt x="4" y="10"/>
                  </a:lnTo>
                  <a:lnTo>
                    <a:pt x="0" y="20"/>
                  </a:lnTo>
                  <a:lnTo>
                    <a:pt x="0" y="25"/>
                  </a:lnTo>
                  <a:lnTo>
                    <a:pt x="0" y="29"/>
                  </a:lnTo>
                  <a:lnTo>
                    <a:pt x="4" y="44"/>
                  </a:lnTo>
                  <a:lnTo>
                    <a:pt x="8" y="49"/>
                  </a:lnTo>
                  <a:lnTo>
                    <a:pt x="16" y="54"/>
                  </a:lnTo>
                  <a:lnTo>
                    <a:pt x="24" y="58"/>
                  </a:lnTo>
                  <a:lnTo>
                    <a:pt x="36" y="54"/>
                  </a:lnTo>
                  <a:lnTo>
                    <a:pt x="40" y="49"/>
                  </a:lnTo>
                  <a:lnTo>
                    <a:pt x="48" y="39"/>
                  </a:lnTo>
                  <a:lnTo>
                    <a:pt x="48" y="25"/>
                  </a:lnTo>
                  <a:lnTo>
                    <a:pt x="44" y="15"/>
                  </a:lnTo>
                  <a:lnTo>
                    <a:pt x="40" y="5"/>
                  </a:lnTo>
                  <a:lnTo>
                    <a:pt x="32" y="0"/>
                  </a:lnTo>
                  <a:lnTo>
                    <a:pt x="28" y="0"/>
                  </a:lnTo>
                  <a:lnTo>
                    <a:pt x="20" y="0"/>
                  </a:lnTo>
                </a:path>
              </a:pathLst>
            </a:custGeom>
            <a:noFill/>
            <a:ln w="25400">
              <a:solidFill>
                <a:srgbClr val="000000"/>
              </a:solidFill>
              <a:round/>
              <a:headEnd/>
              <a:tailEnd/>
            </a:ln>
          </p:spPr>
          <p:txBody>
            <a:bodyPr/>
            <a:lstStyle/>
            <a:p>
              <a:endParaRPr lang="zh-CN" altLang="en-US"/>
            </a:p>
          </p:txBody>
        </p:sp>
        <p:sp>
          <p:nvSpPr>
            <p:cNvPr id="73786" name="Freeform 225"/>
            <p:cNvSpPr>
              <a:spLocks/>
            </p:cNvSpPr>
            <p:nvPr/>
          </p:nvSpPr>
          <p:spPr bwMode="auto">
            <a:xfrm>
              <a:off x="1341" y="730"/>
              <a:ext cx="37" cy="40"/>
            </a:xfrm>
            <a:custGeom>
              <a:avLst/>
              <a:gdLst>
                <a:gd name="T0" fmla="*/ 18 w 47"/>
                <a:gd name="T1" fmla="*/ 0 h 58"/>
                <a:gd name="T2" fmla="*/ 9 w 47"/>
                <a:gd name="T3" fmla="*/ 3 h 58"/>
                <a:gd name="T4" fmla="*/ 6 w 47"/>
                <a:gd name="T5" fmla="*/ 7 h 58"/>
                <a:gd name="T6" fmla="*/ 0 w 47"/>
                <a:gd name="T7" fmla="*/ 14 h 58"/>
                <a:gd name="T8" fmla="*/ 0 w 47"/>
                <a:gd name="T9" fmla="*/ 23 h 58"/>
                <a:gd name="T10" fmla="*/ 2 w 47"/>
                <a:gd name="T11" fmla="*/ 30 h 58"/>
                <a:gd name="T12" fmla="*/ 6 w 47"/>
                <a:gd name="T13" fmla="*/ 37 h 58"/>
                <a:gd name="T14" fmla="*/ 12 w 47"/>
                <a:gd name="T15" fmla="*/ 40 h 58"/>
                <a:gd name="T16" fmla="*/ 15 w 47"/>
                <a:gd name="T17" fmla="*/ 40 h 58"/>
                <a:gd name="T18" fmla="*/ 18 w 47"/>
                <a:gd name="T19" fmla="*/ 40 h 58"/>
                <a:gd name="T20" fmla="*/ 28 w 47"/>
                <a:gd name="T21" fmla="*/ 37 h 58"/>
                <a:gd name="T22" fmla="*/ 34 w 47"/>
                <a:gd name="T23" fmla="*/ 34 h 58"/>
                <a:gd name="T24" fmla="*/ 37 w 47"/>
                <a:gd name="T25" fmla="*/ 27 h 58"/>
                <a:gd name="T26" fmla="*/ 37 w 47"/>
                <a:gd name="T27" fmla="*/ 20 h 58"/>
                <a:gd name="T28" fmla="*/ 34 w 47"/>
                <a:gd name="T29" fmla="*/ 10 h 58"/>
                <a:gd name="T30" fmla="*/ 31 w 47"/>
                <a:gd name="T31" fmla="*/ 7 h 58"/>
                <a:gd name="T32" fmla="*/ 24 w 47"/>
                <a:gd name="T33" fmla="*/ 0 h 58"/>
                <a:gd name="T34" fmla="*/ 18 w 47"/>
                <a:gd name="T35" fmla="*/ 0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7"/>
                <a:gd name="T55" fmla="*/ 0 h 58"/>
                <a:gd name="T56" fmla="*/ 47 w 47"/>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7" h="58">
                  <a:moveTo>
                    <a:pt x="23" y="0"/>
                  </a:moveTo>
                  <a:lnTo>
                    <a:pt x="11" y="5"/>
                  </a:lnTo>
                  <a:lnTo>
                    <a:pt x="7" y="10"/>
                  </a:lnTo>
                  <a:lnTo>
                    <a:pt x="0" y="20"/>
                  </a:lnTo>
                  <a:lnTo>
                    <a:pt x="0" y="34"/>
                  </a:lnTo>
                  <a:lnTo>
                    <a:pt x="3" y="44"/>
                  </a:lnTo>
                  <a:lnTo>
                    <a:pt x="7" y="54"/>
                  </a:lnTo>
                  <a:lnTo>
                    <a:pt x="15" y="58"/>
                  </a:lnTo>
                  <a:lnTo>
                    <a:pt x="19" y="58"/>
                  </a:lnTo>
                  <a:lnTo>
                    <a:pt x="23" y="58"/>
                  </a:lnTo>
                  <a:lnTo>
                    <a:pt x="35" y="54"/>
                  </a:lnTo>
                  <a:lnTo>
                    <a:pt x="43" y="49"/>
                  </a:lnTo>
                  <a:lnTo>
                    <a:pt x="47" y="39"/>
                  </a:lnTo>
                  <a:lnTo>
                    <a:pt x="47" y="29"/>
                  </a:lnTo>
                  <a:lnTo>
                    <a:pt x="43" y="15"/>
                  </a:lnTo>
                  <a:lnTo>
                    <a:pt x="39" y="10"/>
                  </a:lnTo>
                  <a:lnTo>
                    <a:pt x="31" y="0"/>
                  </a:lnTo>
                  <a:lnTo>
                    <a:pt x="23" y="0"/>
                  </a:lnTo>
                  <a:close/>
                </a:path>
              </a:pathLst>
            </a:custGeom>
            <a:solidFill>
              <a:srgbClr val="000000"/>
            </a:solidFill>
            <a:ln w="9525">
              <a:noFill/>
              <a:round/>
              <a:headEnd/>
              <a:tailEnd/>
            </a:ln>
          </p:spPr>
          <p:txBody>
            <a:bodyPr/>
            <a:lstStyle/>
            <a:p>
              <a:endParaRPr lang="zh-CN" altLang="en-US"/>
            </a:p>
          </p:txBody>
        </p:sp>
        <p:sp>
          <p:nvSpPr>
            <p:cNvPr id="73787" name="Freeform 226"/>
            <p:cNvSpPr>
              <a:spLocks/>
            </p:cNvSpPr>
            <p:nvPr/>
          </p:nvSpPr>
          <p:spPr bwMode="auto">
            <a:xfrm>
              <a:off x="1341" y="730"/>
              <a:ext cx="37" cy="40"/>
            </a:xfrm>
            <a:custGeom>
              <a:avLst/>
              <a:gdLst>
                <a:gd name="T0" fmla="*/ 18 w 47"/>
                <a:gd name="T1" fmla="*/ 0 h 58"/>
                <a:gd name="T2" fmla="*/ 9 w 47"/>
                <a:gd name="T3" fmla="*/ 3 h 58"/>
                <a:gd name="T4" fmla="*/ 6 w 47"/>
                <a:gd name="T5" fmla="*/ 7 h 58"/>
                <a:gd name="T6" fmla="*/ 0 w 47"/>
                <a:gd name="T7" fmla="*/ 14 h 58"/>
                <a:gd name="T8" fmla="*/ 0 w 47"/>
                <a:gd name="T9" fmla="*/ 23 h 58"/>
                <a:gd name="T10" fmla="*/ 2 w 47"/>
                <a:gd name="T11" fmla="*/ 30 h 58"/>
                <a:gd name="T12" fmla="*/ 6 w 47"/>
                <a:gd name="T13" fmla="*/ 37 h 58"/>
                <a:gd name="T14" fmla="*/ 12 w 47"/>
                <a:gd name="T15" fmla="*/ 40 h 58"/>
                <a:gd name="T16" fmla="*/ 15 w 47"/>
                <a:gd name="T17" fmla="*/ 40 h 58"/>
                <a:gd name="T18" fmla="*/ 18 w 47"/>
                <a:gd name="T19" fmla="*/ 40 h 58"/>
                <a:gd name="T20" fmla="*/ 28 w 47"/>
                <a:gd name="T21" fmla="*/ 37 h 58"/>
                <a:gd name="T22" fmla="*/ 34 w 47"/>
                <a:gd name="T23" fmla="*/ 34 h 58"/>
                <a:gd name="T24" fmla="*/ 37 w 47"/>
                <a:gd name="T25" fmla="*/ 27 h 58"/>
                <a:gd name="T26" fmla="*/ 37 w 47"/>
                <a:gd name="T27" fmla="*/ 20 h 58"/>
                <a:gd name="T28" fmla="*/ 34 w 47"/>
                <a:gd name="T29" fmla="*/ 10 h 58"/>
                <a:gd name="T30" fmla="*/ 31 w 47"/>
                <a:gd name="T31" fmla="*/ 7 h 58"/>
                <a:gd name="T32" fmla="*/ 24 w 47"/>
                <a:gd name="T33" fmla="*/ 0 h 58"/>
                <a:gd name="T34" fmla="*/ 18 w 47"/>
                <a:gd name="T35" fmla="*/ 0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7"/>
                <a:gd name="T55" fmla="*/ 0 h 58"/>
                <a:gd name="T56" fmla="*/ 47 w 47"/>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7" h="58">
                  <a:moveTo>
                    <a:pt x="23" y="0"/>
                  </a:moveTo>
                  <a:lnTo>
                    <a:pt x="11" y="5"/>
                  </a:lnTo>
                  <a:lnTo>
                    <a:pt x="7" y="10"/>
                  </a:lnTo>
                  <a:lnTo>
                    <a:pt x="0" y="20"/>
                  </a:lnTo>
                  <a:lnTo>
                    <a:pt x="0" y="34"/>
                  </a:lnTo>
                  <a:lnTo>
                    <a:pt x="3" y="44"/>
                  </a:lnTo>
                  <a:lnTo>
                    <a:pt x="7" y="54"/>
                  </a:lnTo>
                  <a:lnTo>
                    <a:pt x="15" y="58"/>
                  </a:lnTo>
                  <a:lnTo>
                    <a:pt x="19" y="58"/>
                  </a:lnTo>
                  <a:lnTo>
                    <a:pt x="23" y="58"/>
                  </a:lnTo>
                  <a:lnTo>
                    <a:pt x="35" y="54"/>
                  </a:lnTo>
                  <a:lnTo>
                    <a:pt x="43" y="49"/>
                  </a:lnTo>
                  <a:lnTo>
                    <a:pt x="47" y="39"/>
                  </a:lnTo>
                  <a:lnTo>
                    <a:pt x="47" y="29"/>
                  </a:lnTo>
                  <a:lnTo>
                    <a:pt x="43" y="15"/>
                  </a:lnTo>
                  <a:lnTo>
                    <a:pt x="39" y="10"/>
                  </a:lnTo>
                  <a:lnTo>
                    <a:pt x="31" y="0"/>
                  </a:lnTo>
                  <a:lnTo>
                    <a:pt x="23" y="0"/>
                  </a:lnTo>
                </a:path>
              </a:pathLst>
            </a:custGeom>
            <a:noFill/>
            <a:ln w="25400">
              <a:solidFill>
                <a:srgbClr val="000000"/>
              </a:solidFill>
              <a:round/>
              <a:headEnd/>
              <a:tailEnd/>
            </a:ln>
          </p:spPr>
          <p:txBody>
            <a:bodyPr/>
            <a:lstStyle/>
            <a:p>
              <a:endParaRPr lang="zh-CN" altLang="en-US"/>
            </a:p>
          </p:txBody>
        </p:sp>
        <p:sp>
          <p:nvSpPr>
            <p:cNvPr id="73788" name="Line 227"/>
            <p:cNvSpPr>
              <a:spLocks noChangeShapeType="1"/>
            </p:cNvSpPr>
            <p:nvPr/>
          </p:nvSpPr>
          <p:spPr bwMode="auto">
            <a:xfrm flipH="1" flipV="1">
              <a:off x="1447" y="396"/>
              <a:ext cx="224" cy="194"/>
            </a:xfrm>
            <a:prstGeom prst="line">
              <a:avLst/>
            </a:prstGeom>
            <a:noFill/>
            <a:ln w="19050">
              <a:solidFill>
                <a:srgbClr val="000000"/>
              </a:solidFill>
              <a:round/>
              <a:headEnd/>
              <a:tailEnd/>
            </a:ln>
          </p:spPr>
          <p:txBody>
            <a:bodyPr/>
            <a:lstStyle/>
            <a:p>
              <a:endParaRPr lang="zh-CN" altLang="en-US"/>
            </a:p>
          </p:txBody>
        </p:sp>
        <p:sp>
          <p:nvSpPr>
            <p:cNvPr id="73789" name="Line 228"/>
            <p:cNvSpPr>
              <a:spLocks noChangeShapeType="1"/>
            </p:cNvSpPr>
            <p:nvPr/>
          </p:nvSpPr>
          <p:spPr bwMode="auto">
            <a:xfrm>
              <a:off x="1781" y="671"/>
              <a:ext cx="85" cy="73"/>
            </a:xfrm>
            <a:prstGeom prst="line">
              <a:avLst/>
            </a:prstGeom>
            <a:noFill/>
            <a:ln w="19050">
              <a:solidFill>
                <a:srgbClr val="000000"/>
              </a:solidFill>
              <a:round/>
              <a:headEnd/>
              <a:tailEnd/>
            </a:ln>
          </p:spPr>
          <p:txBody>
            <a:bodyPr/>
            <a:lstStyle/>
            <a:p>
              <a:endParaRPr lang="zh-CN" altLang="en-US"/>
            </a:p>
          </p:txBody>
        </p:sp>
        <p:sp>
          <p:nvSpPr>
            <p:cNvPr id="73790" name="Freeform 229"/>
            <p:cNvSpPr>
              <a:spLocks/>
            </p:cNvSpPr>
            <p:nvPr/>
          </p:nvSpPr>
          <p:spPr bwMode="auto">
            <a:xfrm>
              <a:off x="1423" y="372"/>
              <a:ext cx="34" cy="40"/>
            </a:xfrm>
            <a:custGeom>
              <a:avLst/>
              <a:gdLst>
                <a:gd name="T0" fmla="*/ 15 w 43"/>
                <a:gd name="T1" fmla="*/ 0 h 58"/>
                <a:gd name="T2" fmla="*/ 9 w 43"/>
                <a:gd name="T3" fmla="*/ 3 h 58"/>
                <a:gd name="T4" fmla="*/ 3 w 43"/>
                <a:gd name="T5" fmla="*/ 7 h 58"/>
                <a:gd name="T6" fmla="*/ 0 w 43"/>
                <a:gd name="T7" fmla="*/ 13 h 58"/>
                <a:gd name="T8" fmla="*/ 0 w 43"/>
                <a:gd name="T9" fmla="*/ 17 h 58"/>
                <a:gd name="T10" fmla="*/ 0 w 43"/>
                <a:gd name="T11" fmla="*/ 20 h 58"/>
                <a:gd name="T12" fmla="*/ 0 w 43"/>
                <a:gd name="T13" fmla="*/ 30 h 58"/>
                <a:gd name="T14" fmla="*/ 6 w 43"/>
                <a:gd name="T15" fmla="*/ 33 h 58"/>
                <a:gd name="T16" fmla="*/ 12 w 43"/>
                <a:gd name="T17" fmla="*/ 40 h 58"/>
                <a:gd name="T18" fmla="*/ 15 w 43"/>
                <a:gd name="T19" fmla="*/ 40 h 58"/>
                <a:gd name="T20" fmla="*/ 18 w 43"/>
                <a:gd name="T21" fmla="*/ 40 h 58"/>
                <a:gd name="T22" fmla="*/ 25 w 43"/>
                <a:gd name="T23" fmla="*/ 37 h 58"/>
                <a:gd name="T24" fmla="*/ 31 w 43"/>
                <a:gd name="T25" fmla="*/ 33 h 58"/>
                <a:gd name="T26" fmla="*/ 34 w 43"/>
                <a:gd name="T27" fmla="*/ 27 h 58"/>
                <a:gd name="T28" fmla="*/ 34 w 43"/>
                <a:gd name="T29" fmla="*/ 17 h 58"/>
                <a:gd name="T30" fmla="*/ 34 w 43"/>
                <a:gd name="T31" fmla="*/ 10 h 58"/>
                <a:gd name="T32" fmla="*/ 28 w 43"/>
                <a:gd name="T33" fmla="*/ 3 h 58"/>
                <a:gd name="T34" fmla="*/ 21 w 43"/>
                <a:gd name="T35" fmla="*/ 0 h 58"/>
                <a:gd name="T36" fmla="*/ 15 w 43"/>
                <a:gd name="T37" fmla="*/ 0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58"/>
                <a:gd name="T59" fmla="*/ 43 w 43"/>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58">
                  <a:moveTo>
                    <a:pt x="19" y="0"/>
                  </a:moveTo>
                  <a:lnTo>
                    <a:pt x="11" y="5"/>
                  </a:lnTo>
                  <a:lnTo>
                    <a:pt x="4" y="10"/>
                  </a:lnTo>
                  <a:lnTo>
                    <a:pt x="0" y="19"/>
                  </a:lnTo>
                  <a:lnTo>
                    <a:pt x="0" y="24"/>
                  </a:lnTo>
                  <a:lnTo>
                    <a:pt x="0" y="29"/>
                  </a:lnTo>
                  <a:lnTo>
                    <a:pt x="0" y="43"/>
                  </a:lnTo>
                  <a:lnTo>
                    <a:pt x="8" y="48"/>
                  </a:lnTo>
                  <a:lnTo>
                    <a:pt x="15" y="58"/>
                  </a:lnTo>
                  <a:lnTo>
                    <a:pt x="19" y="58"/>
                  </a:lnTo>
                  <a:lnTo>
                    <a:pt x="23" y="58"/>
                  </a:lnTo>
                  <a:lnTo>
                    <a:pt x="31" y="53"/>
                  </a:lnTo>
                  <a:lnTo>
                    <a:pt x="39" y="48"/>
                  </a:lnTo>
                  <a:lnTo>
                    <a:pt x="43" y="39"/>
                  </a:lnTo>
                  <a:lnTo>
                    <a:pt x="43" y="24"/>
                  </a:lnTo>
                  <a:lnTo>
                    <a:pt x="43" y="14"/>
                  </a:lnTo>
                  <a:lnTo>
                    <a:pt x="35" y="5"/>
                  </a:lnTo>
                  <a:lnTo>
                    <a:pt x="27" y="0"/>
                  </a:lnTo>
                  <a:lnTo>
                    <a:pt x="19" y="0"/>
                  </a:lnTo>
                  <a:close/>
                </a:path>
              </a:pathLst>
            </a:custGeom>
            <a:solidFill>
              <a:srgbClr val="000000"/>
            </a:solidFill>
            <a:ln w="9525">
              <a:noFill/>
              <a:round/>
              <a:headEnd/>
              <a:tailEnd/>
            </a:ln>
          </p:spPr>
          <p:txBody>
            <a:bodyPr/>
            <a:lstStyle/>
            <a:p>
              <a:endParaRPr lang="zh-CN" altLang="en-US"/>
            </a:p>
          </p:txBody>
        </p:sp>
        <p:sp>
          <p:nvSpPr>
            <p:cNvPr id="73791" name="Freeform 230"/>
            <p:cNvSpPr>
              <a:spLocks/>
            </p:cNvSpPr>
            <p:nvPr/>
          </p:nvSpPr>
          <p:spPr bwMode="auto">
            <a:xfrm>
              <a:off x="1423" y="372"/>
              <a:ext cx="34" cy="40"/>
            </a:xfrm>
            <a:custGeom>
              <a:avLst/>
              <a:gdLst>
                <a:gd name="T0" fmla="*/ 15 w 43"/>
                <a:gd name="T1" fmla="*/ 0 h 58"/>
                <a:gd name="T2" fmla="*/ 9 w 43"/>
                <a:gd name="T3" fmla="*/ 3 h 58"/>
                <a:gd name="T4" fmla="*/ 3 w 43"/>
                <a:gd name="T5" fmla="*/ 7 h 58"/>
                <a:gd name="T6" fmla="*/ 0 w 43"/>
                <a:gd name="T7" fmla="*/ 13 h 58"/>
                <a:gd name="T8" fmla="*/ 0 w 43"/>
                <a:gd name="T9" fmla="*/ 17 h 58"/>
                <a:gd name="T10" fmla="*/ 0 w 43"/>
                <a:gd name="T11" fmla="*/ 20 h 58"/>
                <a:gd name="T12" fmla="*/ 0 w 43"/>
                <a:gd name="T13" fmla="*/ 30 h 58"/>
                <a:gd name="T14" fmla="*/ 6 w 43"/>
                <a:gd name="T15" fmla="*/ 33 h 58"/>
                <a:gd name="T16" fmla="*/ 12 w 43"/>
                <a:gd name="T17" fmla="*/ 40 h 58"/>
                <a:gd name="T18" fmla="*/ 15 w 43"/>
                <a:gd name="T19" fmla="*/ 40 h 58"/>
                <a:gd name="T20" fmla="*/ 18 w 43"/>
                <a:gd name="T21" fmla="*/ 40 h 58"/>
                <a:gd name="T22" fmla="*/ 25 w 43"/>
                <a:gd name="T23" fmla="*/ 37 h 58"/>
                <a:gd name="T24" fmla="*/ 31 w 43"/>
                <a:gd name="T25" fmla="*/ 33 h 58"/>
                <a:gd name="T26" fmla="*/ 34 w 43"/>
                <a:gd name="T27" fmla="*/ 27 h 58"/>
                <a:gd name="T28" fmla="*/ 34 w 43"/>
                <a:gd name="T29" fmla="*/ 17 h 58"/>
                <a:gd name="T30" fmla="*/ 34 w 43"/>
                <a:gd name="T31" fmla="*/ 10 h 58"/>
                <a:gd name="T32" fmla="*/ 28 w 43"/>
                <a:gd name="T33" fmla="*/ 3 h 58"/>
                <a:gd name="T34" fmla="*/ 21 w 43"/>
                <a:gd name="T35" fmla="*/ 0 h 58"/>
                <a:gd name="T36" fmla="*/ 15 w 43"/>
                <a:gd name="T37" fmla="*/ 0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58"/>
                <a:gd name="T59" fmla="*/ 43 w 43"/>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58">
                  <a:moveTo>
                    <a:pt x="19" y="0"/>
                  </a:moveTo>
                  <a:lnTo>
                    <a:pt x="11" y="5"/>
                  </a:lnTo>
                  <a:lnTo>
                    <a:pt x="4" y="10"/>
                  </a:lnTo>
                  <a:lnTo>
                    <a:pt x="0" y="19"/>
                  </a:lnTo>
                  <a:lnTo>
                    <a:pt x="0" y="24"/>
                  </a:lnTo>
                  <a:lnTo>
                    <a:pt x="0" y="29"/>
                  </a:lnTo>
                  <a:lnTo>
                    <a:pt x="0" y="43"/>
                  </a:lnTo>
                  <a:lnTo>
                    <a:pt x="8" y="48"/>
                  </a:lnTo>
                  <a:lnTo>
                    <a:pt x="15" y="58"/>
                  </a:lnTo>
                  <a:lnTo>
                    <a:pt x="19" y="58"/>
                  </a:lnTo>
                  <a:lnTo>
                    <a:pt x="23" y="58"/>
                  </a:lnTo>
                  <a:lnTo>
                    <a:pt x="31" y="53"/>
                  </a:lnTo>
                  <a:lnTo>
                    <a:pt x="39" y="48"/>
                  </a:lnTo>
                  <a:lnTo>
                    <a:pt x="43" y="39"/>
                  </a:lnTo>
                  <a:lnTo>
                    <a:pt x="43" y="24"/>
                  </a:lnTo>
                  <a:lnTo>
                    <a:pt x="43" y="14"/>
                  </a:lnTo>
                  <a:lnTo>
                    <a:pt x="35" y="5"/>
                  </a:lnTo>
                  <a:lnTo>
                    <a:pt x="27" y="0"/>
                  </a:lnTo>
                  <a:lnTo>
                    <a:pt x="19" y="0"/>
                  </a:lnTo>
                </a:path>
              </a:pathLst>
            </a:custGeom>
            <a:noFill/>
            <a:ln w="25400">
              <a:solidFill>
                <a:srgbClr val="000000"/>
              </a:solidFill>
              <a:round/>
              <a:headEnd/>
              <a:tailEnd/>
            </a:ln>
          </p:spPr>
          <p:txBody>
            <a:bodyPr/>
            <a:lstStyle/>
            <a:p>
              <a:endParaRPr lang="zh-CN" altLang="en-US"/>
            </a:p>
          </p:txBody>
        </p:sp>
        <p:sp>
          <p:nvSpPr>
            <p:cNvPr id="73792" name="Freeform 231"/>
            <p:cNvSpPr>
              <a:spLocks/>
            </p:cNvSpPr>
            <p:nvPr/>
          </p:nvSpPr>
          <p:spPr bwMode="auto">
            <a:xfrm>
              <a:off x="1851" y="721"/>
              <a:ext cx="33" cy="40"/>
            </a:xfrm>
            <a:custGeom>
              <a:avLst/>
              <a:gdLst>
                <a:gd name="T0" fmla="*/ 15 w 43"/>
                <a:gd name="T1" fmla="*/ 0 h 58"/>
                <a:gd name="T2" fmla="*/ 9 w 43"/>
                <a:gd name="T3" fmla="*/ 3 h 58"/>
                <a:gd name="T4" fmla="*/ 3 w 43"/>
                <a:gd name="T5" fmla="*/ 7 h 58"/>
                <a:gd name="T6" fmla="*/ 0 w 43"/>
                <a:gd name="T7" fmla="*/ 13 h 58"/>
                <a:gd name="T8" fmla="*/ 0 w 43"/>
                <a:gd name="T9" fmla="*/ 23 h 58"/>
                <a:gd name="T10" fmla="*/ 0 w 43"/>
                <a:gd name="T11" fmla="*/ 30 h 58"/>
                <a:gd name="T12" fmla="*/ 6 w 43"/>
                <a:gd name="T13" fmla="*/ 37 h 58"/>
                <a:gd name="T14" fmla="*/ 12 w 43"/>
                <a:gd name="T15" fmla="*/ 40 h 58"/>
                <a:gd name="T16" fmla="*/ 18 w 43"/>
                <a:gd name="T17" fmla="*/ 40 h 58"/>
                <a:gd name="T18" fmla="*/ 24 w 43"/>
                <a:gd name="T19" fmla="*/ 37 h 58"/>
                <a:gd name="T20" fmla="*/ 30 w 43"/>
                <a:gd name="T21" fmla="*/ 33 h 58"/>
                <a:gd name="T22" fmla="*/ 33 w 43"/>
                <a:gd name="T23" fmla="*/ 27 h 58"/>
                <a:gd name="T24" fmla="*/ 33 w 43"/>
                <a:gd name="T25" fmla="*/ 20 h 58"/>
                <a:gd name="T26" fmla="*/ 33 w 43"/>
                <a:gd name="T27" fmla="*/ 10 h 58"/>
                <a:gd name="T28" fmla="*/ 27 w 43"/>
                <a:gd name="T29" fmla="*/ 7 h 58"/>
                <a:gd name="T30" fmla="*/ 21 w 43"/>
                <a:gd name="T31" fmla="*/ 3 h 58"/>
                <a:gd name="T32" fmla="*/ 15 w 43"/>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3"/>
                <a:gd name="T52" fmla="*/ 0 h 58"/>
                <a:gd name="T53" fmla="*/ 43 w 43"/>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3" h="58">
                  <a:moveTo>
                    <a:pt x="19" y="0"/>
                  </a:moveTo>
                  <a:lnTo>
                    <a:pt x="12" y="5"/>
                  </a:lnTo>
                  <a:lnTo>
                    <a:pt x="4" y="10"/>
                  </a:lnTo>
                  <a:lnTo>
                    <a:pt x="0" y="19"/>
                  </a:lnTo>
                  <a:lnTo>
                    <a:pt x="0" y="34"/>
                  </a:lnTo>
                  <a:lnTo>
                    <a:pt x="0" y="43"/>
                  </a:lnTo>
                  <a:lnTo>
                    <a:pt x="8" y="53"/>
                  </a:lnTo>
                  <a:lnTo>
                    <a:pt x="16" y="58"/>
                  </a:lnTo>
                  <a:lnTo>
                    <a:pt x="23" y="58"/>
                  </a:lnTo>
                  <a:lnTo>
                    <a:pt x="31" y="53"/>
                  </a:lnTo>
                  <a:lnTo>
                    <a:pt x="39" y="48"/>
                  </a:lnTo>
                  <a:lnTo>
                    <a:pt x="43" y="39"/>
                  </a:lnTo>
                  <a:lnTo>
                    <a:pt x="43" y="29"/>
                  </a:lnTo>
                  <a:lnTo>
                    <a:pt x="43" y="14"/>
                  </a:lnTo>
                  <a:lnTo>
                    <a:pt x="35" y="10"/>
                  </a:lnTo>
                  <a:lnTo>
                    <a:pt x="27" y="5"/>
                  </a:lnTo>
                  <a:lnTo>
                    <a:pt x="19" y="0"/>
                  </a:lnTo>
                  <a:close/>
                </a:path>
              </a:pathLst>
            </a:custGeom>
            <a:solidFill>
              <a:srgbClr val="000000"/>
            </a:solidFill>
            <a:ln w="9525">
              <a:noFill/>
              <a:round/>
              <a:headEnd/>
              <a:tailEnd/>
            </a:ln>
          </p:spPr>
          <p:txBody>
            <a:bodyPr/>
            <a:lstStyle/>
            <a:p>
              <a:endParaRPr lang="zh-CN" altLang="en-US"/>
            </a:p>
          </p:txBody>
        </p:sp>
        <p:sp>
          <p:nvSpPr>
            <p:cNvPr id="73793" name="Freeform 232"/>
            <p:cNvSpPr>
              <a:spLocks/>
            </p:cNvSpPr>
            <p:nvPr/>
          </p:nvSpPr>
          <p:spPr bwMode="auto">
            <a:xfrm>
              <a:off x="1851" y="721"/>
              <a:ext cx="33" cy="40"/>
            </a:xfrm>
            <a:custGeom>
              <a:avLst/>
              <a:gdLst>
                <a:gd name="T0" fmla="*/ 15 w 43"/>
                <a:gd name="T1" fmla="*/ 0 h 58"/>
                <a:gd name="T2" fmla="*/ 9 w 43"/>
                <a:gd name="T3" fmla="*/ 3 h 58"/>
                <a:gd name="T4" fmla="*/ 3 w 43"/>
                <a:gd name="T5" fmla="*/ 7 h 58"/>
                <a:gd name="T6" fmla="*/ 0 w 43"/>
                <a:gd name="T7" fmla="*/ 13 h 58"/>
                <a:gd name="T8" fmla="*/ 0 w 43"/>
                <a:gd name="T9" fmla="*/ 23 h 58"/>
                <a:gd name="T10" fmla="*/ 0 w 43"/>
                <a:gd name="T11" fmla="*/ 30 h 58"/>
                <a:gd name="T12" fmla="*/ 6 w 43"/>
                <a:gd name="T13" fmla="*/ 37 h 58"/>
                <a:gd name="T14" fmla="*/ 12 w 43"/>
                <a:gd name="T15" fmla="*/ 40 h 58"/>
                <a:gd name="T16" fmla="*/ 18 w 43"/>
                <a:gd name="T17" fmla="*/ 40 h 58"/>
                <a:gd name="T18" fmla="*/ 24 w 43"/>
                <a:gd name="T19" fmla="*/ 37 h 58"/>
                <a:gd name="T20" fmla="*/ 30 w 43"/>
                <a:gd name="T21" fmla="*/ 33 h 58"/>
                <a:gd name="T22" fmla="*/ 33 w 43"/>
                <a:gd name="T23" fmla="*/ 27 h 58"/>
                <a:gd name="T24" fmla="*/ 33 w 43"/>
                <a:gd name="T25" fmla="*/ 20 h 58"/>
                <a:gd name="T26" fmla="*/ 33 w 43"/>
                <a:gd name="T27" fmla="*/ 10 h 58"/>
                <a:gd name="T28" fmla="*/ 27 w 43"/>
                <a:gd name="T29" fmla="*/ 7 h 58"/>
                <a:gd name="T30" fmla="*/ 21 w 43"/>
                <a:gd name="T31" fmla="*/ 3 h 58"/>
                <a:gd name="T32" fmla="*/ 15 w 43"/>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3"/>
                <a:gd name="T52" fmla="*/ 0 h 58"/>
                <a:gd name="T53" fmla="*/ 43 w 43"/>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3" h="58">
                  <a:moveTo>
                    <a:pt x="19" y="0"/>
                  </a:moveTo>
                  <a:lnTo>
                    <a:pt x="12" y="5"/>
                  </a:lnTo>
                  <a:lnTo>
                    <a:pt x="4" y="10"/>
                  </a:lnTo>
                  <a:lnTo>
                    <a:pt x="0" y="19"/>
                  </a:lnTo>
                  <a:lnTo>
                    <a:pt x="0" y="34"/>
                  </a:lnTo>
                  <a:lnTo>
                    <a:pt x="0" y="43"/>
                  </a:lnTo>
                  <a:lnTo>
                    <a:pt x="8" y="53"/>
                  </a:lnTo>
                  <a:lnTo>
                    <a:pt x="16" y="58"/>
                  </a:lnTo>
                  <a:lnTo>
                    <a:pt x="23" y="58"/>
                  </a:lnTo>
                  <a:lnTo>
                    <a:pt x="31" y="53"/>
                  </a:lnTo>
                  <a:lnTo>
                    <a:pt x="39" y="48"/>
                  </a:lnTo>
                  <a:lnTo>
                    <a:pt x="43" y="39"/>
                  </a:lnTo>
                  <a:lnTo>
                    <a:pt x="43" y="29"/>
                  </a:lnTo>
                  <a:lnTo>
                    <a:pt x="43" y="14"/>
                  </a:lnTo>
                  <a:lnTo>
                    <a:pt x="35" y="10"/>
                  </a:lnTo>
                  <a:lnTo>
                    <a:pt x="27" y="5"/>
                  </a:lnTo>
                  <a:lnTo>
                    <a:pt x="19" y="0"/>
                  </a:lnTo>
                </a:path>
              </a:pathLst>
            </a:custGeom>
            <a:noFill/>
            <a:ln w="25400">
              <a:solidFill>
                <a:srgbClr val="000000"/>
              </a:solidFill>
              <a:round/>
              <a:headEnd/>
              <a:tailEnd/>
            </a:ln>
          </p:spPr>
          <p:txBody>
            <a:bodyPr/>
            <a:lstStyle/>
            <a:p>
              <a:endParaRPr lang="zh-CN" altLang="en-US"/>
            </a:p>
          </p:txBody>
        </p:sp>
        <p:sp>
          <p:nvSpPr>
            <p:cNvPr id="73794" name="Line 233"/>
            <p:cNvSpPr>
              <a:spLocks noChangeShapeType="1"/>
            </p:cNvSpPr>
            <p:nvPr/>
          </p:nvSpPr>
          <p:spPr bwMode="auto">
            <a:xfrm flipH="1" flipV="1">
              <a:off x="1954" y="399"/>
              <a:ext cx="210" cy="182"/>
            </a:xfrm>
            <a:prstGeom prst="line">
              <a:avLst/>
            </a:prstGeom>
            <a:noFill/>
            <a:ln w="19050">
              <a:solidFill>
                <a:srgbClr val="000000"/>
              </a:solidFill>
              <a:round/>
              <a:headEnd/>
              <a:tailEnd/>
            </a:ln>
          </p:spPr>
          <p:txBody>
            <a:bodyPr/>
            <a:lstStyle/>
            <a:p>
              <a:endParaRPr lang="zh-CN" altLang="en-US"/>
            </a:p>
          </p:txBody>
        </p:sp>
        <p:sp>
          <p:nvSpPr>
            <p:cNvPr id="73795" name="Line 234"/>
            <p:cNvSpPr>
              <a:spLocks noChangeShapeType="1"/>
            </p:cNvSpPr>
            <p:nvPr/>
          </p:nvSpPr>
          <p:spPr bwMode="auto">
            <a:xfrm>
              <a:off x="2288" y="674"/>
              <a:ext cx="89" cy="73"/>
            </a:xfrm>
            <a:prstGeom prst="line">
              <a:avLst/>
            </a:prstGeom>
            <a:noFill/>
            <a:ln w="19050">
              <a:solidFill>
                <a:srgbClr val="000000"/>
              </a:solidFill>
              <a:round/>
              <a:headEnd/>
              <a:tailEnd/>
            </a:ln>
          </p:spPr>
          <p:txBody>
            <a:bodyPr/>
            <a:lstStyle/>
            <a:p>
              <a:endParaRPr lang="zh-CN" altLang="en-US"/>
            </a:p>
          </p:txBody>
        </p:sp>
        <p:sp>
          <p:nvSpPr>
            <p:cNvPr id="73796" name="Freeform 235"/>
            <p:cNvSpPr>
              <a:spLocks/>
            </p:cNvSpPr>
            <p:nvPr/>
          </p:nvSpPr>
          <p:spPr bwMode="auto">
            <a:xfrm>
              <a:off x="1930" y="376"/>
              <a:ext cx="37" cy="39"/>
            </a:xfrm>
            <a:custGeom>
              <a:avLst/>
              <a:gdLst>
                <a:gd name="T0" fmla="*/ 16 w 47"/>
                <a:gd name="T1" fmla="*/ 0 h 58"/>
                <a:gd name="T2" fmla="*/ 9 w 47"/>
                <a:gd name="T3" fmla="*/ 3 h 58"/>
                <a:gd name="T4" fmla="*/ 3 w 47"/>
                <a:gd name="T5" fmla="*/ 6 h 58"/>
                <a:gd name="T6" fmla="*/ 0 w 47"/>
                <a:gd name="T7" fmla="*/ 13 h 58"/>
                <a:gd name="T8" fmla="*/ 0 w 47"/>
                <a:gd name="T9" fmla="*/ 16 h 58"/>
                <a:gd name="T10" fmla="*/ 0 w 47"/>
                <a:gd name="T11" fmla="*/ 23 h 58"/>
                <a:gd name="T12" fmla="*/ 3 w 47"/>
                <a:gd name="T13" fmla="*/ 29 h 58"/>
                <a:gd name="T14" fmla="*/ 6 w 47"/>
                <a:gd name="T15" fmla="*/ 36 h 58"/>
                <a:gd name="T16" fmla="*/ 13 w 47"/>
                <a:gd name="T17" fmla="*/ 39 h 58"/>
                <a:gd name="T18" fmla="*/ 16 w 47"/>
                <a:gd name="T19" fmla="*/ 39 h 58"/>
                <a:gd name="T20" fmla="*/ 19 w 47"/>
                <a:gd name="T21" fmla="*/ 39 h 58"/>
                <a:gd name="T22" fmla="*/ 28 w 47"/>
                <a:gd name="T23" fmla="*/ 36 h 58"/>
                <a:gd name="T24" fmla="*/ 31 w 47"/>
                <a:gd name="T25" fmla="*/ 32 h 58"/>
                <a:gd name="T26" fmla="*/ 37 w 47"/>
                <a:gd name="T27" fmla="*/ 26 h 58"/>
                <a:gd name="T28" fmla="*/ 37 w 47"/>
                <a:gd name="T29" fmla="*/ 20 h 58"/>
                <a:gd name="T30" fmla="*/ 34 w 47"/>
                <a:gd name="T31" fmla="*/ 9 h 58"/>
                <a:gd name="T32" fmla="*/ 31 w 47"/>
                <a:gd name="T33" fmla="*/ 6 h 58"/>
                <a:gd name="T34" fmla="*/ 24 w 47"/>
                <a:gd name="T35" fmla="*/ 3 h 58"/>
                <a:gd name="T36" fmla="*/ 16 w 47"/>
                <a:gd name="T37" fmla="*/ 0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58"/>
                <a:gd name="T59" fmla="*/ 47 w 47"/>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58">
                  <a:moveTo>
                    <a:pt x="20" y="0"/>
                  </a:moveTo>
                  <a:lnTo>
                    <a:pt x="12" y="5"/>
                  </a:lnTo>
                  <a:lnTo>
                    <a:pt x="4" y="9"/>
                  </a:lnTo>
                  <a:lnTo>
                    <a:pt x="0" y="19"/>
                  </a:lnTo>
                  <a:lnTo>
                    <a:pt x="0" y="24"/>
                  </a:lnTo>
                  <a:lnTo>
                    <a:pt x="0" y="34"/>
                  </a:lnTo>
                  <a:lnTo>
                    <a:pt x="4" y="43"/>
                  </a:lnTo>
                  <a:lnTo>
                    <a:pt x="8" y="53"/>
                  </a:lnTo>
                  <a:lnTo>
                    <a:pt x="16" y="58"/>
                  </a:lnTo>
                  <a:lnTo>
                    <a:pt x="20" y="58"/>
                  </a:lnTo>
                  <a:lnTo>
                    <a:pt x="24" y="58"/>
                  </a:lnTo>
                  <a:lnTo>
                    <a:pt x="35" y="53"/>
                  </a:lnTo>
                  <a:lnTo>
                    <a:pt x="39" y="48"/>
                  </a:lnTo>
                  <a:lnTo>
                    <a:pt x="47" y="38"/>
                  </a:lnTo>
                  <a:lnTo>
                    <a:pt x="47" y="29"/>
                  </a:lnTo>
                  <a:lnTo>
                    <a:pt x="43" y="14"/>
                  </a:lnTo>
                  <a:lnTo>
                    <a:pt x="39" y="9"/>
                  </a:lnTo>
                  <a:lnTo>
                    <a:pt x="31" y="5"/>
                  </a:lnTo>
                  <a:lnTo>
                    <a:pt x="20" y="0"/>
                  </a:lnTo>
                  <a:close/>
                </a:path>
              </a:pathLst>
            </a:custGeom>
            <a:solidFill>
              <a:srgbClr val="000000"/>
            </a:solidFill>
            <a:ln w="9525">
              <a:noFill/>
              <a:round/>
              <a:headEnd/>
              <a:tailEnd/>
            </a:ln>
          </p:spPr>
          <p:txBody>
            <a:bodyPr/>
            <a:lstStyle/>
            <a:p>
              <a:endParaRPr lang="zh-CN" altLang="en-US"/>
            </a:p>
          </p:txBody>
        </p:sp>
        <p:sp>
          <p:nvSpPr>
            <p:cNvPr id="73797" name="Freeform 236"/>
            <p:cNvSpPr>
              <a:spLocks/>
            </p:cNvSpPr>
            <p:nvPr/>
          </p:nvSpPr>
          <p:spPr bwMode="auto">
            <a:xfrm>
              <a:off x="1930" y="376"/>
              <a:ext cx="37" cy="39"/>
            </a:xfrm>
            <a:custGeom>
              <a:avLst/>
              <a:gdLst>
                <a:gd name="T0" fmla="*/ 16 w 47"/>
                <a:gd name="T1" fmla="*/ 0 h 58"/>
                <a:gd name="T2" fmla="*/ 9 w 47"/>
                <a:gd name="T3" fmla="*/ 3 h 58"/>
                <a:gd name="T4" fmla="*/ 3 w 47"/>
                <a:gd name="T5" fmla="*/ 6 h 58"/>
                <a:gd name="T6" fmla="*/ 0 w 47"/>
                <a:gd name="T7" fmla="*/ 13 h 58"/>
                <a:gd name="T8" fmla="*/ 0 w 47"/>
                <a:gd name="T9" fmla="*/ 16 h 58"/>
                <a:gd name="T10" fmla="*/ 0 w 47"/>
                <a:gd name="T11" fmla="*/ 23 h 58"/>
                <a:gd name="T12" fmla="*/ 3 w 47"/>
                <a:gd name="T13" fmla="*/ 29 h 58"/>
                <a:gd name="T14" fmla="*/ 6 w 47"/>
                <a:gd name="T15" fmla="*/ 36 h 58"/>
                <a:gd name="T16" fmla="*/ 13 w 47"/>
                <a:gd name="T17" fmla="*/ 39 h 58"/>
                <a:gd name="T18" fmla="*/ 16 w 47"/>
                <a:gd name="T19" fmla="*/ 39 h 58"/>
                <a:gd name="T20" fmla="*/ 19 w 47"/>
                <a:gd name="T21" fmla="*/ 39 h 58"/>
                <a:gd name="T22" fmla="*/ 28 w 47"/>
                <a:gd name="T23" fmla="*/ 36 h 58"/>
                <a:gd name="T24" fmla="*/ 31 w 47"/>
                <a:gd name="T25" fmla="*/ 32 h 58"/>
                <a:gd name="T26" fmla="*/ 37 w 47"/>
                <a:gd name="T27" fmla="*/ 26 h 58"/>
                <a:gd name="T28" fmla="*/ 37 w 47"/>
                <a:gd name="T29" fmla="*/ 20 h 58"/>
                <a:gd name="T30" fmla="*/ 34 w 47"/>
                <a:gd name="T31" fmla="*/ 9 h 58"/>
                <a:gd name="T32" fmla="*/ 31 w 47"/>
                <a:gd name="T33" fmla="*/ 6 h 58"/>
                <a:gd name="T34" fmla="*/ 24 w 47"/>
                <a:gd name="T35" fmla="*/ 3 h 58"/>
                <a:gd name="T36" fmla="*/ 16 w 47"/>
                <a:gd name="T37" fmla="*/ 0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58"/>
                <a:gd name="T59" fmla="*/ 47 w 47"/>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58">
                  <a:moveTo>
                    <a:pt x="20" y="0"/>
                  </a:moveTo>
                  <a:lnTo>
                    <a:pt x="12" y="5"/>
                  </a:lnTo>
                  <a:lnTo>
                    <a:pt x="4" y="9"/>
                  </a:lnTo>
                  <a:lnTo>
                    <a:pt x="0" y="19"/>
                  </a:lnTo>
                  <a:lnTo>
                    <a:pt x="0" y="24"/>
                  </a:lnTo>
                  <a:lnTo>
                    <a:pt x="0" y="34"/>
                  </a:lnTo>
                  <a:lnTo>
                    <a:pt x="4" y="43"/>
                  </a:lnTo>
                  <a:lnTo>
                    <a:pt x="8" y="53"/>
                  </a:lnTo>
                  <a:lnTo>
                    <a:pt x="16" y="58"/>
                  </a:lnTo>
                  <a:lnTo>
                    <a:pt x="20" y="58"/>
                  </a:lnTo>
                  <a:lnTo>
                    <a:pt x="24" y="58"/>
                  </a:lnTo>
                  <a:lnTo>
                    <a:pt x="35" y="53"/>
                  </a:lnTo>
                  <a:lnTo>
                    <a:pt x="39" y="48"/>
                  </a:lnTo>
                  <a:lnTo>
                    <a:pt x="47" y="38"/>
                  </a:lnTo>
                  <a:lnTo>
                    <a:pt x="47" y="29"/>
                  </a:lnTo>
                  <a:lnTo>
                    <a:pt x="43" y="14"/>
                  </a:lnTo>
                  <a:lnTo>
                    <a:pt x="39" y="9"/>
                  </a:lnTo>
                  <a:lnTo>
                    <a:pt x="31" y="5"/>
                  </a:lnTo>
                  <a:lnTo>
                    <a:pt x="20" y="0"/>
                  </a:lnTo>
                </a:path>
              </a:pathLst>
            </a:custGeom>
            <a:noFill/>
            <a:ln w="25400">
              <a:solidFill>
                <a:srgbClr val="000000"/>
              </a:solidFill>
              <a:round/>
              <a:headEnd/>
              <a:tailEnd/>
            </a:ln>
          </p:spPr>
          <p:txBody>
            <a:bodyPr/>
            <a:lstStyle/>
            <a:p>
              <a:endParaRPr lang="zh-CN" altLang="en-US"/>
            </a:p>
          </p:txBody>
        </p:sp>
        <p:sp>
          <p:nvSpPr>
            <p:cNvPr id="73798" name="Freeform 237"/>
            <p:cNvSpPr>
              <a:spLocks/>
            </p:cNvSpPr>
            <p:nvPr/>
          </p:nvSpPr>
          <p:spPr bwMode="auto">
            <a:xfrm>
              <a:off x="2358" y="724"/>
              <a:ext cx="36" cy="40"/>
            </a:xfrm>
            <a:custGeom>
              <a:avLst/>
              <a:gdLst>
                <a:gd name="T0" fmla="*/ 18 w 47"/>
                <a:gd name="T1" fmla="*/ 0 h 58"/>
                <a:gd name="T2" fmla="*/ 9 w 47"/>
                <a:gd name="T3" fmla="*/ 3 h 58"/>
                <a:gd name="T4" fmla="*/ 6 w 47"/>
                <a:gd name="T5" fmla="*/ 10 h 58"/>
                <a:gd name="T6" fmla="*/ 0 w 47"/>
                <a:gd name="T7" fmla="*/ 17 h 58"/>
                <a:gd name="T8" fmla="*/ 0 w 47"/>
                <a:gd name="T9" fmla="*/ 23 h 58"/>
                <a:gd name="T10" fmla="*/ 3 w 47"/>
                <a:gd name="T11" fmla="*/ 30 h 58"/>
                <a:gd name="T12" fmla="*/ 6 w 47"/>
                <a:gd name="T13" fmla="*/ 37 h 58"/>
                <a:gd name="T14" fmla="*/ 12 w 47"/>
                <a:gd name="T15" fmla="*/ 40 h 58"/>
                <a:gd name="T16" fmla="*/ 18 w 47"/>
                <a:gd name="T17" fmla="*/ 40 h 58"/>
                <a:gd name="T18" fmla="*/ 28 w 47"/>
                <a:gd name="T19" fmla="*/ 40 h 58"/>
                <a:gd name="T20" fmla="*/ 33 w 47"/>
                <a:gd name="T21" fmla="*/ 33 h 58"/>
                <a:gd name="T22" fmla="*/ 36 w 47"/>
                <a:gd name="T23" fmla="*/ 26 h 58"/>
                <a:gd name="T24" fmla="*/ 36 w 47"/>
                <a:gd name="T25" fmla="*/ 20 h 58"/>
                <a:gd name="T26" fmla="*/ 33 w 47"/>
                <a:gd name="T27" fmla="*/ 13 h 58"/>
                <a:gd name="T28" fmla="*/ 30 w 47"/>
                <a:gd name="T29" fmla="*/ 6 h 58"/>
                <a:gd name="T30" fmla="*/ 25 w 47"/>
                <a:gd name="T31" fmla="*/ 3 h 58"/>
                <a:gd name="T32" fmla="*/ 18 w 47"/>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
                <a:gd name="T52" fmla="*/ 0 h 58"/>
                <a:gd name="T53" fmla="*/ 47 w 47"/>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 h="58">
                  <a:moveTo>
                    <a:pt x="24" y="0"/>
                  </a:moveTo>
                  <a:lnTo>
                    <a:pt x="12" y="5"/>
                  </a:lnTo>
                  <a:lnTo>
                    <a:pt x="8" y="14"/>
                  </a:lnTo>
                  <a:lnTo>
                    <a:pt x="0" y="24"/>
                  </a:lnTo>
                  <a:lnTo>
                    <a:pt x="0" y="34"/>
                  </a:lnTo>
                  <a:lnTo>
                    <a:pt x="4" y="43"/>
                  </a:lnTo>
                  <a:lnTo>
                    <a:pt x="8" y="53"/>
                  </a:lnTo>
                  <a:lnTo>
                    <a:pt x="16" y="58"/>
                  </a:lnTo>
                  <a:lnTo>
                    <a:pt x="24" y="58"/>
                  </a:lnTo>
                  <a:lnTo>
                    <a:pt x="36" y="58"/>
                  </a:lnTo>
                  <a:lnTo>
                    <a:pt x="43" y="48"/>
                  </a:lnTo>
                  <a:lnTo>
                    <a:pt x="47" y="38"/>
                  </a:lnTo>
                  <a:lnTo>
                    <a:pt x="47" y="29"/>
                  </a:lnTo>
                  <a:lnTo>
                    <a:pt x="43" y="19"/>
                  </a:lnTo>
                  <a:lnTo>
                    <a:pt x="39" y="9"/>
                  </a:lnTo>
                  <a:lnTo>
                    <a:pt x="32" y="5"/>
                  </a:lnTo>
                  <a:lnTo>
                    <a:pt x="24" y="0"/>
                  </a:lnTo>
                  <a:close/>
                </a:path>
              </a:pathLst>
            </a:custGeom>
            <a:solidFill>
              <a:srgbClr val="000000"/>
            </a:solidFill>
            <a:ln w="9525">
              <a:noFill/>
              <a:round/>
              <a:headEnd/>
              <a:tailEnd/>
            </a:ln>
          </p:spPr>
          <p:txBody>
            <a:bodyPr/>
            <a:lstStyle/>
            <a:p>
              <a:endParaRPr lang="zh-CN" altLang="en-US"/>
            </a:p>
          </p:txBody>
        </p:sp>
        <p:sp>
          <p:nvSpPr>
            <p:cNvPr id="73799" name="Freeform 238"/>
            <p:cNvSpPr>
              <a:spLocks/>
            </p:cNvSpPr>
            <p:nvPr/>
          </p:nvSpPr>
          <p:spPr bwMode="auto">
            <a:xfrm>
              <a:off x="2358" y="724"/>
              <a:ext cx="36" cy="40"/>
            </a:xfrm>
            <a:custGeom>
              <a:avLst/>
              <a:gdLst>
                <a:gd name="T0" fmla="*/ 18 w 47"/>
                <a:gd name="T1" fmla="*/ 0 h 58"/>
                <a:gd name="T2" fmla="*/ 9 w 47"/>
                <a:gd name="T3" fmla="*/ 3 h 58"/>
                <a:gd name="T4" fmla="*/ 6 w 47"/>
                <a:gd name="T5" fmla="*/ 10 h 58"/>
                <a:gd name="T6" fmla="*/ 0 w 47"/>
                <a:gd name="T7" fmla="*/ 17 h 58"/>
                <a:gd name="T8" fmla="*/ 0 w 47"/>
                <a:gd name="T9" fmla="*/ 23 h 58"/>
                <a:gd name="T10" fmla="*/ 3 w 47"/>
                <a:gd name="T11" fmla="*/ 30 h 58"/>
                <a:gd name="T12" fmla="*/ 6 w 47"/>
                <a:gd name="T13" fmla="*/ 37 h 58"/>
                <a:gd name="T14" fmla="*/ 12 w 47"/>
                <a:gd name="T15" fmla="*/ 40 h 58"/>
                <a:gd name="T16" fmla="*/ 18 w 47"/>
                <a:gd name="T17" fmla="*/ 40 h 58"/>
                <a:gd name="T18" fmla="*/ 28 w 47"/>
                <a:gd name="T19" fmla="*/ 40 h 58"/>
                <a:gd name="T20" fmla="*/ 33 w 47"/>
                <a:gd name="T21" fmla="*/ 33 h 58"/>
                <a:gd name="T22" fmla="*/ 36 w 47"/>
                <a:gd name="T23" fmla="*/ 26 h 58"/>
                <a:gd name="T24" fmla="*/ 36 w 47"/>
                <a:gd name="T25" fmla="*/ 20 h 58"/>
                <a:gd name="T26" fmla="*/ 33 w 47"/>
                <a:gd name="T27" fmla="*/ 13 h 58"/>
                <a:gd name="T28" fmla="*/ 30 w 47"/>
                <a:gd name="T29" fmla="*/ 6 h 58"/>
                <a:gd name="T30" fmla="*/ 25 w 47"/>
                <a:gd name="T31" fmla="*/ 3 h 58"/>
                <a:gd name="T32" fmla="*/ 18 w 47"/>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
                <a:gd name="T52" fmla="*/ 0 h 58"/>
                <a:gd name="T53" fmla="*/ 47 w 47"/>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 h="58">
                  <a:moveTo>
                    <a:pt x="24" y="0"/>
                  </a:moveTo>
                  <a:lnTo>
                    <a:pt x="12" y="5"/>
                  </a:lnTo>
                  <a:lnTo>
                    <a:pt x="8" y="14"/>
                  </a:lnTo>
                  <a:lnTo>
                    <a:pt x="0" y="24"/>
                  </a:lnTo>
                  <a:lnTo>
                    <a:pt x="0" y="34"/>
                  </a:lnTo>
                  <a:lnTo>
                    <a:pt x="4" y="43"/>
                  </a:lnTo>
                  <a:lnTo>
                    <a:pt x="8" y="53"/>
                  </a:lnTo>
                  <a:lnTo>
                    <a:pt x="16" y="58"/>
                  </a:lnTo>
                  <a:lnTo>
                    <a:pt x="24" y="58"/>
                  </a:lnTo>
                  <a:lnTo>
                    <a:pt x="36" y="58"/>
                  </a:lnTo>
                  <a:lnTo>
                    <a:pt x="43" y="48"/>
                  </a:lnTo>
                  <a:lnTo>
                    <a:pt x="47" y="38"/>
                  </a:lnTo>
                  <a:lnTo>
                    <a:pt x="47" y="29"/>
                  </a:lnTo>
                  <a:lnTo>
                    <a:pt x="43" y="19"/>
                  </a:lnTo>
                  <a:lnTo>
                    <a:pt x="39" y="9"/>
                  </a:lnTo>
                  <a:lnTo>
                    <a:pt x="32" y="5"/>
                  </a:lnTo>
                  <a:lnTo>
                    <a:pt x="24" y="0"/>
                  </a:lnTo>
                </a:path>
              </a:pathLst>
            </a:custGeom>
            <a:noFill/>
            <a:ln w="25400">
              <a:solidFill>
                <a:srgbClr val="000000"/>
              </a:solidFill>
              <a:round/>
              <a:headEnd/>
              <a:tailEnd/>
            </a:ln>
          </p:spPr>
          <p:txBody>
            <a:bodyPr/>
            <a:lstStyle/>
            <a:p>
              <a:endParaRPr lang="zh-CN" altLang="en-US"/>
            </a:p>
          </p:txBody>
        </p:sp>
        <p:sp>
          <p:nvSpPr>
            <p:cNvPr id="73800" name="Freeform 239"/>
            <p:cNvSpPr>
              <a:spLocks/>
            </p:cNvSpPr>
            <p:nvPr/>
          </p:nvSpPr>
          <p:spPr bwMode="auto">
            <a:xfrm>
              <a:off x="1153" y="578"/>
              <a:ext cx="63" cy="59"/>
            </a:xfrm>
            <a:custGeom>
              <a:avLst/>
              <a:gdLst>
                <a:gd name="T0" fmla="*/ 60 w 82"/>
                <a:gd name="T1" fmla="*/ 59 h 87"/>
                <a:gd name="T2" fmla="*/ 60 w 82"/>
                <a:gd name="T3" fmla="*/ 59 h 87"/>
                <a:gd name="T4" fmla="*/ 63 w 82"/>
                <a:gd name="T5" fmla="*/ 52 h 87"/>
                <a:gd name="T6" fmla="*/ 63 w 82"/>
                <a:gd name="T7" fmla="*/ 43 h 87"/>
                <a:gd name="T8" fmla="*/ 63 w 82"/>
                <a:gd name="T9" fmla="*/ 36 h 87"/>
                <a:gd name="T10" fmla="*/ 60 w 82"/>
                <a:gd name="T11" fmla="*/ 26 h 87"/>
                <a:gd name="T12" fmla="*/ 58 w 82"/>
                <a:gd name="T13" fmla="*/ 20 h 87"/>
                <a:gd name="T14" fmla="*/ 51 w 82"/>
                <a:gd name="T15" fmla="*/ 13 h 87"/>
                <a:gd name="T16" fmla="*/ 45 w 82"/>
                <a:gd name="T17" fmla="*/ 7 h 87"/>
                <a:gd name="T18" fmla="*/ 39 w 82"/>
                <a:gd name="T19" fmla="*/ 3 h 87"/>
                <a:gd name="T20" fmla="*/ 27 w 82"/>
                <a:gd name="T21" fmla="*/ 0 h 87"/>
                <a:gd name="T22" fmla="*/ 18 w 82"/>
                <a:gd name="T23" fmla="*/ 0 h 87"/>
                <a:gd name="T24" fmla="*/ 9 w 82"/>
                <a:gd name="T25" fmla="*/ 3 h 87"/>
                <a:gd name="T26" fmla="*/ 0 w 82"/>
                <a:gd name="T27" fmla="*/ 9 h 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
                <a:gd name="T43" fmla="*/ 0 h 87"/>
                <a:gd name="T44" fmla="*/ 82 w 82"/>
                <a:gd name="T45" fmla="*/ 87 h 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 h="87">
                  <a:moveTo>
                    <a:pt x="78" y="87"/>
                  </a:moveTo>
                  <a:lnTo>
                    <a:pt x="78" y="87"/>
                  </a:lnTo>
                  <a:lnTo>
                    <a:pt x="82" y="77"/>
                  </a:lnTo>
                  <a:lnTo>
                    <a:pt x="82" y="63"/>
                  </a:lnTo>
                  <a:lnTo>
                    <a:pt x="82" y="53"/>
                  </a:lnTo>
                  <a:lnTo>
                    <a:pt x="78" y="39"/>
                  </a:lnTo>
                  <a:lnTo>
                    <a:pt x="75" y="29"/>
                  </a:lnTo>
                  <a:lnTo>
                    <a:pt x="67" y="19"/>
                  </a:lnTo>
                  <a:lnTo>
                    <a:pt x="59" y="10"/>
                  </a:lnTo>
                  <a:lnTo>
                    <a:pt x="51" y="5"/>
                  </a:lnTo>
                  <a:lnTo>
                    <a:pt x="35" y="0"/>
                  </a:lnTo>
                  <a:lnTo>
                    <a:pt x="23" y="0"/>
                  </a:lnTo>
                  <a:lnTo>
                    <a:pt x="12" y="5"/>
                  </a:lnTo>
                  <a:lnTo>
                    <a:pt x="0" y="14"/>
                  </a:lnTo>
                </a:path>
              </a:pathLst>
            </a:custGeom>
            <a:noFill/>
            <a:ln w="19050">
              <a:solidFill>
                <a:srgbClr val="000000"/>
              </a:solidFill>
              <a:round/>
              <a:headEnd/>
              <a:tailEnd/>
            </a:ln>
          </p:spPr>
          <p:txBody>
            <a:bodyPr/>
            <a:lstStyle/>
            <a:p>
              <a:endParaRPr lang="zh-CN" altLang="en-US"/>
            </a:p>
          </p:txBody>
        </p:sp>
        <p:sp>
          <p:nvSpPr>
            <p:cNvPr id="73801" name="Freeform 240"/>
            <p:cNvSpPr>
              <a:spLocks/>
            </p:cNvSpPr>
            <p:nvPr/>
          </p:nvSpPr>
          <p:spPr bwMode="auto">
            <a:xfrm>
              <a:off x="1214" y="631"/>
              <a:ext cx="63" cy="56"/>
            </a:xfrm>
            <a:custGeom>
              <a:avLst/>
              <a:gdLst>
                <a:gd name="T0" fmla="*/ 3 w 83"/>
                <a:gd name="T1" fmla="*/ 0 h 82"/>
                <a:gd name="T2" fmla="*/ 3 w 83"/>
                <a:gd name="T3" fmla="*/ 0 h 82"/>
                <a:gd name="T4" fmla="*/ 0 w 83"/>
                <a:gd name="T5" fmla="*/ 7 h 82"/>
                <a:gd name="T6" fmla="*/ 0 w 83"/>
                <a:gd name="T7" fmla="*/ 16 h 82"/>
                <a:gd name="T8" fmla="*/ 0 w 83"/>
                <a:gd name="T9" fmla="*/ 23 h 82"/>
                <a:gd name="T10" fmla="*/ 3 w 83"/>
                <a:gd name="T11" fmla="*/ 33 h 82"/>
                <a:gd name="T12" fmla="*/ 6 w 83"/>
                <a:gd name="T13" fmla="*/ 40 h 82"/>
                <a:gd name="T14" fmla="*/ 12 w 83"/>
                <a:gd name="T15" fmla="*/ 46 h 82"/>
                <a:gd name="T16" fmla="*/ 18 w 83"/>
                <a:gd name="T17" fmla="*/ 50 h 82"/>
                <a:gd name="T18" fmla="*/ 24 w 83"/>
                <a:gd name="T19" fmla="*/ 56 h 82"/>
                <a:gd name="T20" fmla="*/ 33 w 83"/>
                <a:gd name="T21" fmla="*/ 56 h 82"/>
                <a:gd name="T22" fmla="*/ 45 w 83"/>
                <a:gd name="T23" fmla="*/ 56 h 82"/>
                <a:gd name="T24" fmla="*/ 54 w 83"/>
                <a:gd name="T25" fmla="*/ 56 h 82"/>
                <a:gd name="T26" fmla="*/ 63 w 83"/>
                <a:gd name="T27" fmla="*/ 50 h 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
                <a:gd name="T43" fmla="*/ 0 h 82"/>
                <a:gd name="T44" fmla="*/ 83 w 83"/>
                <a:gd name="T45" fmla="*/ 82 h 8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 h="82">
                  <a:moveTo>
                    <a:pt x="4" y="0"/>
                  </a:moveTo>
                  <a:lnTo>
                    <a:pt x="4" y="0"/>
                  </a:lnTo>
                  <a:lnTo>
                    <a:pt x="0" y="10"/>
                  </a:lnTo>
                  <a:lnTo>
                    <a:pt x="0" y="24"/>
                  </a:lnTo>
                  <a:lnTo>
                    <a:pt x="0" y="34"/>
                  </a:lnTo>
                  <a:lnTo>
                    <a:pt x="4" y="49"/>
                  </a:lnTo>
                  <a:lnTo>
                    <a:pt x="8" y="58"/>
                  </a:lnTo>
                  <a:lnTo>
                    <a:pt x="16" y="68"/>
                  </a:lnTo>
                  <a:lnTo>
                    <a:pt x="24" y="73"/>
                  </a:lnTo>
                  <a:lnTo>
                    <a:pt x="32" y="82"/>
                  </a:lnTo>
                  <a:lnTo>
                    <a:pt x="44" y="82"/>
                  </a:lnTo>
                  <a:lnTo>
                    <a:pt x="59" y="82"/>
                  </a:lnTo>
                  <a:lnTo>
                    <a:pt x="71" y="82"/>
                  </a:lnTo>
                  <a:lnTo>
                    <a:pt x="83" y="73"/>
                  </a:lnTo>
                </a:path>
              </a:pathLst>
            </a:custGeom>
            <a:noFill/>
            <a:ln w="19050">
              <a:solidFill>
                <a:srgbClr val="000000"/>
              </a:solidFill>
              <a:round/>
              <a:headEnd/>
              <a:tailEnd/>
            </a:ln>
          </p:spPr>
          <p:txBody>
            <a:bodyPr/>
            <a:lstStyle/>
            <a:p>
              <a:endParaRPr lang="zh-CN" altLang="en-US"/>
            </a:p>
          </p:txBody>
        </p:sp>
        <p:sp>
          <p:nvSpPr>
            <p:cNvPr id="73802" name="Line 241"/>
            <p:cNvSpPr>
              <a:spLocks noChangeShapeType="1"/>
            </p:cNvSpPr>
            <p:nvPr/>
          </p:nvSpPr>
          <p:spPr bwMode="auto">
            <a:xfrm flipH="1">
              <a:off x="1071" y="508"/>
              <a:ext cx="85" cy="113"/>
            </a:xfrm>
            <a:prstGeom prst="line">
              <a:avLst/>
            </a:prstGeom>
            <a:noFill/>
            <a:ln w="38100">
              <a:solidFill>
                <a:srgbClr val="000000"/>
              </a:solidFill>
              <a:round/>
              <a:headEnd/>
              <a:tailEnd/>
            </a:ln>
          </p:spPr>
          <p:txBody>
            <a:bodyPr/>
            <a:lstStyle/>
            <a:p>
              <a:endParaRPr lang="zh-CN" altLang="en-US"/>
            </a:p>
          </p:txBody>
        </p:sp>
        <p:sp>
          <p:nvSpPr>
            <p:cNvPr id="73803" name="Line 242"/>
            <p:cNvSpPr>
              <a:spLocks noChangeShapeType="1"/>
            </p:cNvSpPr>
            <p:nvPr/>
          </p:nvSpPr>
          <p:spPr bwMode="auto">
            <a:xfrm>
              <a:off x="1046" y="482"/>
              <a:ext cx="124" cy="23"/>
            </a:xfrm>
            <a:prstGeom prst="line">
              <a:avLst/>
            </a:prstGeom>
            <a:noFill/>
            <a:ln w="25400">
              <a:solidFill>
                <a:srgbClr val="000000"/>
              </a:solidFill>
              <a:round/>
              <a:headEnd/>
              <a:tailEnd/>
            </a:ln>
          </p:spPr>
          <p:txBody>
            <a:bodyPr/>
            <a:lstStyle/>
            <a:p>
              <a:endParaRPr lang="zh-CN" altLang="en-US"/>
            </a:p>
          </p:txBody>
        </p:sp>
        <p:sp>
          <p:nvSpPr>
            <p:cNvPr id="73804" name="Line 243"/>
            <p:cNvSpPr>
              <a:spLocks noChangeShapeType="1"/>
            </p:cNvSpPr>
            <p:nvPr/>
          </p:nvSpPr>
          <p:spPr bwMode="auto">
            <a:xfrm>
              <a:off x="1032" y="495"/>
              <a:ext cx="45" cy="132"/>
            </a:xfrm>
            <a:prstGeom prst="line">
              <a:avLst/>
            </a:prstGeom>
            <a:noFill/>
            <a:ln w="25400">
              <a:solidFill>
                <a:srgbClr val="000000"/>
              </a:solidFill>
              <a:round/>
              <a:headEnd/>
              <a:tailEnd/>
            </a:ln>
          </p:spPr>
          <p:txBody>
            <a:bodyPr/>
            <a:lstStyle/>
            <a:p>
              <a:endParaRPr lang="zh-CN" altLang="en-US"/>
            </a:p>
          </p:txBody>
        </p:sp>
        <p:sp>
          <p:nvSpPr>
            <p:cNvPr id="73805" name="Line 244"/>
            <p:cNvSpPr>
              <a:spLocks noChangeShapeType="1"/>
            </p:cNvSpPr>
            <p:nvPr/>
          </p:nvSpPr>
          <p:spPr bwMode="auto">
            <a:xfrm flipH="1">
              <a:off x="995" y="443"/>
              <a:ext cx="72" cy="102"/>
            </a:xfrm>
            <a:prstGeom prst="line">
              <a:avLst/>
            </a:prstGeom>
            <a:noFill/>
            <a:ln w="38100">
              <a:solidFill>
                <a:srgbClr val="000000"/>
              </a:solidFill>
              <a:round/>
              <a:headEnd/>
              <a:tailEnd/>
            </a:ln>
          </p:spPr>
          <p:txBody>
            <a:bodyPr/>
            <a:lstStyle/>
            <a:p>
              <a:endParaRPr lang="zh-CN" altLang="en-US"/>
            </a:p>
          </p:txBody>
        </p:sp>
        <p:sp>
          <p:nvSpPr>
            <p:cNvPr id="73806" name="Line 245"/>
            <p:cNvSpPr>
              <a:spLocks noChangeShapeType="1"/>
            </p:cNvSpPr>
            <p:nvPr/>
          </p:nvSpPr>
          <p:spPr bwMode="auto">
            <a:xfrm flipH="1">
              <a:off x="1577" y="499"/>
              <a:ext cx="86" cy="112"/>
            </a:xfrm>
            <a:prstGeom prst="line">
              <a:avLst/>
            </a:prstGeom>
            <a:noFill/>
            <a:ln w="38100">
              <a:solidFill>
                <a:srgbClr val="000000"/>
              </a:solidFill>
              <a:round/>
              <a:headEnd/>
              <a:tailEnd/>
            </a:ln>
          </p:spPr>
          <p:txBody>
            <a:bodyPr/>
            <a:lstStyle/>
            <a:p>
              <a:endParaRPr lang="zh-CN" altLang="en-US"/>
            </a:p>
          </p:txBody>
        </p:sp>
        <p:sp>
          <p:nvSpPr>
            <p:cNvPr id="73807" name="Line 246"/>
            <p:cNvSpPr>
              <a:spLocks noChangeShapeType="1"/>
            </p:cNvSpPr>
            <p:nvPr/>
          </p:nvSpPr>
          <p:spPr bwMode="auto">
            <a:xfrm>
              <a:off x="1554" y="475"/>
              <a:ext cx="124" cy="20"/>
            </a:xfrm>
            <a:prstGeom prst="line">
              <a:avLst/>
            </a:prstGeom>
            <a:noFill/>
            <a:ln w="25400">
              <a:solidFill>
                <a:srgbClr val="000000"/>
              </a:solidFill>
              <a:round/>
              <a:headEnd/>
              <a:tailEnd/>
            </a:ln>
          </p:spPr>
          <p:txBody>
            <a:bodyPr/>
            <a:lstStyle/>
            <a:p>
              <a:endParaRPr lang="zh-CN" altLang="en-US"/>
            </a:p>
          </p:txBody>
        </p:sp>
        <p:sp>
          <p:nvSpPr>
            <p:cNvPr id="73808" name="Line 247"/>
            <p:cNvSpPr>
              <a:spLocks noChangeShapeType="1"/>
            </p:cNvSpPr>
            <p:nvPr/>
          </p:nvSpPr>
          <p:spPr bwMode="auto">
            <a:xfrm>
              <a:off x="1539" y="489"/>
              <a:ext cx="42" cy="132"/>
            </a:xfrm>
            <a:prstGeom prst="line">
              <a:avLst/>
            </a:prstGeom>
            <a:noFill/>
            <a:ln w="25400">
              <a:solidFill>
                <a:srgbClr val="000000"/>
              </a:solidFill>
              <a:round/>
              <a:headEnd/>
              <a:tailEnd/>
            </a:ln>
          </p:spPr>
          <p:txBody>
            <a:bodyPr/>
            <a:lstStyle/>
            <a:p>
              <a:endParaRPr lang="zh-CN" altLang="en-US"/>
            </a:p>
          </p:txBody>
        </p:sp>
        <p:sp>
          <p:nvSpPr>
            <p:cNvPr id="73809" name="Line 248"/>
            <p:cNvSpPr>
              <a:spLocks noChangeShapeType="1"/>
            </p:cNvSpPr>
            <p:nvPr/>
          </p:nvSpPr>
          <p:spPr bwMode="auto">
            <a:xfrm flipH="1">
              <a:off x="1502" y="436"/>
              <a:ext cx="72" cy="99"/>
            </a:xfrm>
            <a:prstGeom prst="line">
              <a:avLst/>
            </a:prstGeom>
            <a:noFill/>
            <a:ln w="38100">
              <a:solidFill>
                <a:srgbClr val="000000"/>
              </a:solidFill>
              <a:round/>
              <a:headEnd/>
              <a:tailEnd/>
            </a:ln>
          </p:spPr>
          <p:txBody>
            <a:bodyPr/>
            <a:lstStyle/>
            <a:p>
              <a:endParaRPr lang="zh-CN" altLang="en-US"/>
            </a:p>
          </p:txBody>
        </p:sp>
        <p:sp>
          <p:nvSpPr>
            <p:cNvPr id="73810" name="Line 249"/>
            <p:cNvSpPr>
              <a:spLocks noChangeShapeType="1"/>
            </p:cNvSpPr>
            <p:nvPr/>
          </p:nvSpPr>
          <p:spPr bwMode="auto">
            <a:xfrm flipH="1">
              <a:off x="2073" y="492"/>
              <a:ext cx="85" cy="113"/>
            </a:xfrm>
            <a:prstGeom prst="line">
              <a:avLst/>
            </a:prstGeom>
            <a:noFill/>
            <a:ln w="38100">
              <a:solidFill>
                <a:srgbClr val="000000"/>
              </a:solidFill>
              <a:round/>
              <a:headEnd/>
              <a:tailEnd/>
            </a:ln>
          </p:spPr>
          <p:txBody>
            <a:bodyPr/>
            <a:lstStyle/>
            <a:p>
              <a:endParaRPr lang="zh-CN" altLang="en-US"/>
            </a:p>
          </p:txBody>
        </p:sp>
        <p:sp>
          <p:nvSpPr>
            <p:cNvPr id="73811" name="Line 250"/>
            <p:cNvSpPr>
              <a:spLocks noChangeShapeType="1"/>
            </p:cNvSpPr>
            <p:nvPr/>
          </p:nvSpPr>
          <p:spPr bwMode="auto">
            <a:xfrm>
              <a:off x="2049" y="465"/>
              <a:ext cx="124" cy="24"/>
            </a:xfrm>
            <a:prstGeom prst="line">
              <a:avLst/>
            </a:prstGeom>
            <a:noFill/>
            <a:ln w="25400">
              <a:solidFill>
                <a:srgbClr val="000000"/>
              </a:solidFill>
              <a:round/>
              <a:headEnd/>
              <a:tailEnd/>
            </a:ln>
          </p:spPr>
          <p:txBody>
            <a:bodyPr/>
            <a:lstStyle/>
            <a:p>
              <a:endParaRPr lang="zh-CN" altLang="en-US"/>
            </a:p>
          </p:txBody>
        </p:sp>
        <p:sp>
          <p:nvSpPr>
            <p:cNvPr id="73812" name="Line 251"/>
            <p:cNvSpPr>
              <a:spLocks noChangeShapeType="1"/>
            </p:cNvSpPr>
            <p:nvPr/>
          </p:nvSpPr>
          <p:spPr bwMode="auto">
            <a:xfrm>
              <a:off x="2034" y="478"/>
              <a:ext cx="45" cy="133"/>
            </a:xfrm>
            <a:prstGeom prst="line">
              <a:avLst/>
            </a:prstGeom>
            <a:noFill/>
            <a:ln w="25400">
              <a:solidFill>
                <a:srgbClr val="000000"/>
              </a:solidFill>
              <a:round/>
              <a:headEnd/>
              <a:tailEnd/>
            </a:ln>
          </p:spPr>
          <p:txBody>
            <a:bodyPr/>
            <a:lstStyle/>
            <a:p>
              <a:endParaRPr lang="zh-CN" altLang="en-US"/>
            </a:p>
          </p:txBody>
        </p:sp>
        <p:sp>
          <p:nvSpPr>
            <p:cNvPr id="73813" name="Line 252"/>
            <p:cNvSpPr>
              <a:spLocks noChangeShapeType="1"/>
            </p:cNvSpPr>
            <p:nvPr/>
          </p:nvSpPr>
          <p:spPr bwMode="auto">
            <a:xfrm flipH="1">
              <a:off x="1997" y="425"/>
              <a:ext cx="73" cy="103"/>
            </a:xfrm>
            <a:prstGeom prst="line">
              <a:avLst/>
            </a:prstGeom>
            <a:noFill/>
            <a:ln w="38100">
              <a:solidFill>
                <a:srgbClr val="000000"/>
              </a:solidFill>
              <a:round/>
              <a:headEnd/>
              <a:tailEnd/>
            </a:ln>
          </p:spPr>
          <p:txBody>
            <a:bodyPr/>
            <a:lstStyle/>
            <a:p>
              <a:endParaRPr lang="zh-CN" altLang="en-US"/>
            </a:p>
          </p:txBody>
        </p:sp>
      </p:grpSp>
      <p:sp>
        <p:nvSpPr>
          <p:cNvPr id="364797" name="Rectangle 253"/>
          <p:cNvSpPr>
            <a:spLocks noChangeArrowheads="1"/>
          </p:cNvSpPr>
          <p:nvPr/>
        </p:nvSpPr>
        <p:spPr bwMode="auto">
          <a:xfrm>
            <a:off x="684213" y="3284538"/>
            <a:ext cx="3455987" cy="519112"/>
          </a:xfrm>
          <a:prstGeom prst="rect">
            <a:avLst/>
          </a:prstGeom>
          <a:noFill/>
          <a:ln w="9525">
            <a:noFill/>
            <a:miter lim="800000"/>
            <a:headEnd/>
            <a:tailEnd/>
          </a:ln>
        </p:spPr>
        <p:txBody>
          <a:bodyPr>
            <a:spAutoFit/>
          </a:bodyPr>
          <a:lstStyle/>
          <a:p>
            <a:r>
              <a:rPr kumimoji="1" lang="zh-CN" altLang="en-US" sz="2800" b="1" i="1">
                <a:solidFill>
                  <a:srgbClr val="000066"/>
                </a:solidFill>
                <a:latin typeface="Times New Roman" pitchFamily="18" charset="0"/>
                <a:ea typeface="宋体" pitchFamily="2" charset="-122"/>
              </a:rPr>
              <a:t>熔丝图中 </a:t>
            </a:r>
            <a:r>
              <a:rPr kumimoji="1" lang="en-US" altLang="zh-CN" sz="2800" b="1" i="1">
                <a:solidFill>
                  <a:srgbClr val="000066"/>
                </a:solidFill>
                <a:latin typeface="Times New Roman" pitchFamily="18" charset="0"/>
                <a:ea typeface="宋体" pitchFamily="2" charset="-122"/>
              </a:rPr>
              <a:t>L=AB</a:t>
            </a:r>
          </a:p>
        </p:txBody>
      </p:sp>
    </p:spTree>
    <p:extLst>
      <p:ext uri="{BB962C8B-B14F-4D97-AF65-F5344CB8AC3E}">
        <p14:creationId xmlns:p14="http://schemas.microsoft.com/office/powerpoint/2010/main" val="4098407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64608">
                                            <p:bg/>
                                          </p:spTgt>
                                        </p:tgtEl>
                                        <p:attrNameLst>
                                          <p:attrName>style.visibility</p:attrName>
                                        </p:attrNameLst>
                                      </p:cBhvr>
                                      <p:to>
                                        <p:strVal val="visible"/>
                                      </p:to>
                                    </p:set>
                                    <p:animEffect transition="in" filter="strips(downRight)">
                                      <p:cBhvr>
                                        <p:cTn id="7" dur="500"/>
                                        <p:tgtEl>
                                          <p:spTgt spid="364608">
                                            <p:bg/>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364608">
                                            <p:txEl>
                                              <p:pRg st="0" end="0"/>
                                            </p:txEl>
                                          </p:spTgt>
                                        </p:tgtEl>
                                        <p:attrNameLst>
                                          <p:attrName>style.visibility</p:attrName>
                                        </p:attrNameLst>
                                      </p:cBhvr>
                                      <p:to>
                                        <p:strVal val="visible"/>
                                      </p:to>
                                    </p:set>
                                    <p:animEffect transition="in" filter="strips(downRight)">
                                      <p:cBhvr>
                                        <p:cTn id="10" dur="500"/>
                                        <p:tgtEl>
                                          <p:spTgt spid="36460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Righ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364609">
                                            <p:bg/>
                                          </p:spTgt>
                                        </p:tgtEl>
                                        <p:attrNameLst>
                                          <p:attrName>style.visibility</p:attrName>
                                        </p:attrNameLst>
                                      </p:cBhvr>
                                      <p:to>
                                        <p:strVal val="visible"/>
                                      </p:to>
                                    </p:set>
                                    <p:animEffect transition="in" filter="strips(downRight)">
                                      <p:cBhvr>
                                        <p:cTn id="25" dur="500"/>
                                        <p:tgtEl>
                                          <p:spTgt spid="364609">
                                            <p:bg/>
                                          </p:spTgt>
                                        </p:tgtEl>
                                      </p:cBhvr>
                                    </p:animEffect>
                                  </p:childTnLst>
                                </p:cTn>
                              </p:par>
                              <p:par>
                                <p:cTn id="26" presetID="18" presetClass="entr" presetSubtype="6" fill="hold" grpId="0" nodeType="withEffect">
                                  <p:stCondLst>
                                    <p:cond delay="0"/>
                                  </p:stCondLst>
                                  <p:childTnLst>
                                    <p:set>
                                      <p:cBhvr>
                                        <p:cTn id="27" dur="1" fill="hold">
                                          <p:stCondLst>
                                            <p:cond delay="0"/>
                                          </p:stCondLst>
                                        </p:cTn>
                                        <p:tgtEl>
                                          <p:spTgt spid="364609">
                                            <p:txEl>
                                              <p:pRg st="0" end="0"/>
                                            </p:txEl>
                                          </p:spTgt>
                                        </p:tgtEl>
                                        <p:attrNameLst>
                                          <p:attrName>style.visibility</p:attrName>
                                        </p:attrNameLst>
                                      </p:cBhvr>
                                      <p:to>
                                        <p:strVal val="visible"/>
                                      </p:to>
                                    </p:set>
                                    <p:animEffect transition="in" filter="strips(downRight)">
                                      <p:cBhvr>
                                        <p:cTn id="28" dur="500"/>
                                        <p:tgtEl>
                                          <p:spTgt spid="364609">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strips(downRigh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xit" presetSubtype="16" fill="hold" grpId="1" nodeType="clickEffect">
                                  <p:stCondLst>
                                    <p:cond delay="0"/>
                                  </p:stCondLst>
                                  <p:childTnLst>
                                    <p:animEffect transition="out" filter="box(in)">
                                      <p:cBhvr>
                                        <p:cTn id="37" dur="500"/>
                                        <p:tgtEl>
                                          <p:spTgt spid="364614"/>
                                        </p:tgtEl>
                                      </p:cBhvr>
                                    </p:animEffect>
                                    <p:set>
                                      <p:cBhvr>
                                        <p:cTn id="38" dur="1" fill="hold">
                                          <p:stCondLst>
                                            <p:cond delay="499"/>
                                          </p:stCondLst>
                                        </p:cTn>
                                        <p:tgtEl>
                                          <p:spTgt spid="3646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 presetClass="exit" presetSubtype="16" fill="hold" grpId="0" nodeType="clickEffect">
                                  <p:stCondLst>
                                    <p:cond delay="0"/>
                                  </p:stCondLst>
                                  <p:childTnLst>
                                    <p:animEffect transition="out" filter="box(in)">
                                      <p:cBhvr>
                                        <p:cTn id="42" dur="500"/>
                                        <p:tgtEl>
                                          <p:spTgt spid="364614"/>
                                        </p:tgtEl>
                                      </p:cBhvr>
                                    </p:animEffect>
                                    <p:set>
                                      <p:cBhvr>
                                        <p:cTn id="43" dur="1" fill="hold">
                                          <p:stCondLst>
                                            <p:cond delay="499"/>
                                          </p:stCondLst>
                                        </p:cTn>
                                        <p:tgtEl>
                                          <p:spTgt spid="36461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strips(downRigh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grpId="0" nodeType="clickEffect">
                                  <p:stCondLst>
                                    <p:cond delay="0"/>
                                  </p:stCondLst>
                                  <p:childTnLst>
                                    <p:set>
                                      <p:cBhvr>
                                        <p:cTn id="52" dur="1" fill="hold">
                                          <p:stCondLst>
                                            <p:cond delay="0"/>
                                          </p:stCondLst>
                                        </p:cTn>
                                        <p:tgtEl>
                                          <p:spTgt spid="364607"/>
                                        </p:tgtEl>
                                        <p:attrNameLst>
                                          <p:attrName>style.visibility</p:attrName>
                                        </p:attrNameLst>
                                      </p:cBhvr>
                                      <p:to>
                                        <p:strVal val="visible"/>
                                      </p:to>
                                    </p:set>
                                    <p:animEffect transition="in" filter="strips(downRight)">
                                      <p:cBhvr>
                                        <p:cTn id="53" dur="500"/>
                                        <p:tgtEl>
                                          <p:spTgt spid="364607"/>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6" fill="hold" grpId="0" nodeType="clickEffect">
                                  <p:stCondLst>
                                    <p:cond delay="0"/>
                                  </p:stCondLst>
                                  <p:childTnLst>
                                    <p:set>
                                      <p:cBhvr>
                                        <p:cTn id="57" dur="1" fill="hold">
                                          <p:stCondLst>
                                            <p:cond delay="0"/>
                                          </p:stCondLst>
                                        </p:cTn>
                                        <p:tgtEl>
                                          <p:spTgt spid="364651"/>
                                        </p:tgtEl>
                                        <p:attrNameLst>
                                          <p:attrName>style.visibility</p:attrName>
                                        </p:attrNameLst>
                                      </p:cBhvr>
                                      <p:to>
                                        <p:strVal val="visible"/>
                                      </p:to>
                                    </p:set>
                                    <p:animEffect transition="in" filter="strips(downRight)">
                                      <p:cBhvr>
                                        <p:cTn id="58" dur="500"/>
                                        <p:tgtEl>
                                          <p:spTgt spid="364651"/>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xit" presetSubtype="16" fill="hold" grpId="1" nodeType="clickEffect">
                                  <p:stCondLst>
                                    <p:cond delay="0"/>
                                  </p:stCondLst>
                                  <p:childTnLst>
                                    <p:animEffect transition="out" filter="box(in)">
                                      <p:cBhvr>
                                        <p:cTn id="62" dur="500"/>
                                        <p:tgtEl>
                                          <p:spTgt spid="364651"/>
                                        </p:tgtEl>
                                      </p:cBhvr>
                                    </p:animEffect>
                                    <p:set>
                                      <p:cBhvr>
                                        <p:cTn id="63" dur="1" fill="hold">
                                          <p:stCondLst>
                                            <p:cond delay="499"/>
                                          </p:stCondLst>
                                        </p:cTn>
                                        <p:tgtEl>
                                          <p:spTgt spid="364651"/>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4" presetClass="exit" presetSubtype="16" fill="hold" grpId="1" nodeType="clickEffect">
                                  <p:stCondLst>
                                    <p:cond delay="0"/>
                                  </p:stCondLst>
                                  <p:childTnLst>
                                    <p:animEffect transition="out" filter="box(in)">
                                      <p:cBhvr>
                                        <p:cTn id="67" dur="500"/>
                                        <p:tgtEl>
                                          <p:spTgt spid="364608">
                                            <p:txEl>
                                              <p:pRg st="0" end="0"/>
                                            </p:txEl>
                                          </p:spTgt>
                                        </p:tgtEl>
                                      </p:cBhvr>
                                    </p:animEffect>
                                    <p:set>
                                      <p:cBhvr>
                                        <p:cTn id="68" dur="1" fill="hold">
                                          <p:stCondLst>
                                            <p:cond delay="499"/>
                                          </p:stCondLst>
                                        </p:cTn>
                                        <p:tgtEl>
                                          <p:spTgt spid="364608">
                                            <p:txEl>
                                              <p:pRg st="0" end="0"/>
                                            </p:txEl>
                                          </p:spTgt>
                                        </p:tgtEl>
                                        <p:attrNameLst>
                                          <p:attrName>style.visibility</p:attrName>
                                        </p:attrNameLst>
                                      </p:cBhvr>
                                      <p:to>
                                        <p:strVal val="hidden"/>
                                      </p:to>
                                    </p:set>
                                  </p:childTnLst>
                                </p:cTn>
                              </p:par>
                              <p:par>
                                <p:cTn id="69" presetID="4" presetClass="exit" presetSubtype="16" fill="hold" grpId="1" nodeType="withEffect">
                                  <p:stCondLst>
                                    <p:cond delay="0"/>
                                  </p:stCondLst>
                                  <p:childTnLst>
                                    <p:animEffect transition="out" filter="box(in)">
                                      <p:cBhvr>
                                        <p:cTn id="70" dur="500"/>
                                        <p:tgtEl>
                                          <p:spTgt spid="364608">
                                            <p:bg/>
                                          </p:spTgt>
                                        </p:tgtEl>
                                      </p:cBhvr>
                                    </p:animEffect>
                                    <p:set>
                                      <p:cBhvr>
                                        <p:cTn id="71" dur="1" fill="hold">
                                          <p:stCondLst>
                                            <p:cond delay="499"/>
                                          </p:stCondLst>
                                        </p:cTn>
                                        <p:tgtEl>
                                          <p:spTgt spid="364608">
                                            <p:bg/>
                                          </p:spTgt>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4" presetClass="exit" presetSubtype="16" fill="hold" nodeType="clickEffect">
                                  <p:stCondLst>
                                    <p:cond delay="0"/>
                                  </p:stCondLst>
                                  <p:childTnLst>
                                    <p:animEffect transition="out" filter="box(in)">
                                      <p:cBhvr>
                                        <p:cTn id="75" dur="500"/>
                                        <p:tgtEl>
                                          <p:spTgt spid="364609">
                                            <p:txEl>
                                              <p:pRg st="0" end="0"/>
                                            </p:txEl>
                                          </p:spTgt>
                                        </p:tgtEl>
                                      </p:cBhvr>
                                    </p:animEffect>
                                    <p:set>
                                      <p:cBhvr>
                                        <p:cTn id="76" dur="1" fill="hold">
                                          <p:stCondLst>
                                            <p:cond delay="499"/>
                                          </p:stCondLst>
                                        </p:cTn>
                                        <p:tgtEl>
                                          <p:spTgt spid="364609">
                                            <p:txEl>
                                              <p:pRg st="0" end="0"/>
                                            </p:txEl>
                                          </p:spTgt>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8" presetClass="entr" presetSubtype="6" fill="hold" grpId="0" nodeType="clickEffect">
                                  <p:stCondLst>
                                    <p:cond delay="0"/>
                                  </p:stCondLst>
                                  <p:childTnLst>
                                    <p:set>
                                      <p:cBhvr>
                                        <p:cTn id="80" dur="1" fill="hold">
                                          <p:stCondLst>
                                            <p:cond delay="0"/>
                                          </p:stCondLst>
                                        </p:cTn>
                                        <p:tgtEl>
                                          <p:spTgt spid="364797"/>
                                        </p:tgtEl>
                                        <p:attrNameLst>
                                          <p:attrName>style.visibility</p:attrName>
                                        </p:attrNameLst>
                                      </p:cBhvr>
                                      <p:to>
                                        <p:strVal val="visible"/>
                                      </p:to>
                                    </p:set>
                                    <p:animEffect transition="in" filter="strips(downRight)">
                                      <p:cBhvr>
                                        <p:cTn id="81" dur="500"/>
                                        <p:tgtEl>
                                          <p:spTgt spid="364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607" grpId="0" animBg="1" autoUpdateAnimBg="0"/>
      <p:bldP spid="364608" grpId="0" build="allAtOnce" animBg="1" autoUpdateAnimBg="0"/>
      <p:bldP spid="364608" grpId="1" build="allAtOnce" animBg="1"/>
      <p:bldP spid="364609" grpId="0" build="allAtOnce" animBg="1" autoUpdateAnimBg="0"/>
      <p:bldP spid="364614" grpId="0"/>
      <p:bldP spid="364614" grpId="1"/>
      <p:bldP spid="364651" grpId="0" autoUpdateAnimBg="0"/>
      <p:bldP spid="364651" grpId="1"/>
      <p:bldP spid="364797"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5570" name="Object 2"/>
          <p:cNvGraphicFramePr>
            <a:graphicFrameLocks noChangeAspect="1"/>
          </p:cNvGraphicFramePr>
          <p:nvPr/>
        </p:nvGraphicFramePr>
        <p:xfrm>
          <a:off x="250825" y="1700213"/>
          <a:ext cx="4679950" cy="2565400"/>
        </p:xfrm>
        <a:graphic>
          <a:graphicData uri="http://schemas.openxmlformats.org/presentationml/2006/ole">
            <mc:AlternateContent xmlns:mc="http://schemas.openxmlformats.org/markup-compatibility/2006">
              <mc:Choice xmlns:v="urn:schemas-microsoft-com:vml" Requires="v">
                <p:oleObj spid="_x0000_s90115" name="图片" r:id="rId3" imgW="2571840" imgH="1409760" progId="Word.Picture.8">
                  <p:embed/>
                </p:oleObj>
              </mc:Choice>
              <mc:Fallback>
                <p:oleObj name="图片" r:id="rId3" imgW="2571840" imgH="140976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700213"/>
                        <a:ext cx="4679950" cy="256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
          <p:cNvGrpSpPr>
            <a:grpSpLocks/>
          </p:cNvGrpSpPr>
          <p:nvPr/>
        </p:nvGrpSpPr>
        <p:grpSpPr bwMode="auto">
          <a:xfrm>
            <a:off x="323850" y="4267200"/>
            <a:ext cx="3330577" cy="457200"/>
            <a:chOff x="1020" y="3249"/>
            <a:chExt cx="1586" cy="288"/>
          </a:xfrm>
        </p:grpSpPr>
        <p:sp>
          <p:nvSpPr>
            <p:cNvPr id="10260" name="Rectangle 4"/>
            <p:cNvSpPr>
              <a:spLocks noChangeArrowheads="1"/>
            </p:cNvSpPr>
            <p:nvPr/>
          </p:nvSpPr>
          <p:spPr bwMode="auto">
            <a:xfrm>
              <a:off x="1342" y="3249"/>
              <a:ext cx="379" cy="288"/>
            </a:xfrm>
            <a:prstGeom prst="rect">
              <a:avLst/>
            </a:prstGeom>
            <a:solidFill>
              <a:schemeClr val="bg1"/>
            </a:solidFill>
            <a:ln w="9525">
              <a:noFill/>
              <a:miter lim="800000"/>
              <a:headEnd/>
              <a:tailEnd/>
            </a:ln>
          </p:spPr>
          <p:txBody>
            <a:bodyPr wrap="none">
              <a:spAutoFit/>
            </a:bodyPr>
            <a:lstStyle/>
            <a:p>
              <a:r>
                <a:rPr kumimoji="1" lang="zh-CN" altLang="en-US" sz="2400" b="1" dirty="0">
                  <a:solidFill>
                    <a:srgbClr val="000066"/>
                  </a:solidFill>
                  <a:latin typeface="Tahoma" pitchFamily="34" charset="0"/>
                  <a:ea typeface="楷体_GB2312" pitchFamily="49" charset="-122"/>
                </a:rPr>
                <a:t>连接</a:t>
              </a:r>
            </a:p>
          </p:txBody>
        </p:sp>
        <p:sp>
          <p:nvSpPr>
            <p:cNvPr id="10261" name="Rectangle 5"/>
            <p:cNvSpPr>
              <a:spLocks noChangeArrowheads="1"/>
            </p:cNvSpPr>
            <p:nvPr/>
          </p:nvSpPr>
          <p:spPr bwMode="auto">
            <a:xfrm>
              <a:off x="1784" y="3249"/>
              <a:ext cx="379" cy="288"/>
            </a:xfrm>
            <a:prstGeom prst="rect">
              <a:avLst/>
            </a:prstGeom>
            <a:noFill/>
            <a:ln w="9525">
              <a:noFill/>
              <a:miter lim="800000"/>
              <a:headEnd/>
              <a:tailEnd/>
            </a:ln>
          </p:spPr>
          <p:txBody>
            <a:bodyPr wrap="none">
              <a:spAutoFit/>
            </a:bodyPr>
            <a:lstStyle/>
            <a:p>
              <a:r>
                <a:rPr kumimoji="1" lang="zh-CN" altLang="en-US" sz="2400" b="1" dirty="0">
                  <a:solidFill>
                    <a:srgbClr val="000066"/>
                  </a:solidFill>
                  <a:latin typeface="Tahoma" pitchFamily="34" charset="0"/>
                  <a:ea typeface="楷体_GB2312" pitchFamily="49" charset="-122"/>
                </a:rPr>
                <a:t>连接</a:t>
              </a:r>
            </a:p>
          </p:txBody>
        </p:sp>
        <p:sp>
          <p:nvSpPr>
            <p:cNvPr id="10262" name="Rectangle 6"/>
            <p:cNvSpPr>
              <a:spLocks noChangeArrowheads="1"/>
            </p:cNvSpPr>
            <p:nvPr/>
          </p:nvSpPr>
          <p:spPr bwMode="auto">
            <a:xfrm>
              <a:off x="1020" y="3249"/>
              <a:ext cx="502" cy="288"/>
            </a:xfrm>
            <a:prstGeom prst="rect">
              <a:avLst/>
            </a:prstGeom>
            <a:noFill/>
            <a:ln w="9525">
              <a:noFill/>
              <a:miter lim="800000"/>
              <a:headEnd/>
              <a:tailEnd/>
            </a:ln>
          </p:spPr>
          <p:txBody>
            <a:bodyPr>
              <a:spAutoFit/>
            </a:bodyPr>
            <a:lstStyle/>
            <a:p>
              <a:r>
                <a:rPr kumimoji="1" lang="zh-CN" altLang="en-US" sz="2400" b="1">
                  <a:solidFill>
                    <a:srgbClr val="000066"/>
                  </a:solidFill>
                  <a:latin typeface="Tahoma" pitchFamily="34" charset="0"/>
                  <a:ea typeface="楷体_GB2312" pitchFamily="49" charset="-122"/>
                </a:rPr>
                <a:t>连接</a:t>
              </a:r>
            </a:p>
          </p:txBody>
        </p:sp>
        <p:sp>
          <p:nvSpPr>
            <p:cNvPr id="10263" name="Rectangle 7"/>
            <p:cNvSpPr>
              <a:spLocks noChangeArrowheads="1"/>
            </p:cNvSpPr>
            <p:nvPr/>
          </p:nvSpPr>
          <p:spPr bwMode="auto">
            <a:xfrm>
              <a:off x="2227" y="3249"/>
              <a:ext cx="379" cy="288"/>
            </a:xfrm>
            <a:prstGeom prst="rect">
              <a:avLst/>
            </a:prstGeom>
            <a:noFill/>
            <a:ln w="9525">
              <a:noFill/>
              <a:miter lim="800000"/>
              <a:headEnd/>
              <a:tailEnd/>
            </a:ln>
          </p:spPr>
          <p:txBody>
            <a:bodyPr wrap="none">
              <a:spAutoFit/>
            </a:bodyPr>
            <a:lstStyle/>
            <a:p>
              <a:r>
                <a:rPr kumimoji="1" lang="zh-CN" altLang="en-US" sz="2400" b="1" dirty="0">
                  <a:solidFill>
                    <a:srgbClr val="000066"/>
                  </a:solidFill>
                  <a:latin typeface="Tahoma" pitchFamily="34" charset="0"/>
                  <a:ea typeface="楷体_GB2312" pitchFamily="49" charset="-122"/>
                </a:rPr>
                <a:t>断开</a:t>
              </a:r>
            </a:p>
          </p:txBody>
        </p:sp>
      </p:grpSp>
      <p:sp>
        <p:nvSpPr>
          <p:cNvPr id="365576" name="Rectangle 8"/>
          <p:cNvSpPr>
            <a:spLocks noChangeArrowheads="1"/>
          </p:cNvSpPr>
          <p:nvPr/>
        </p:nvSpPr>
        <p:spPr bwMode="auto">
          <a:xfrm>
            <a:off x="5472113" y="1844675"/>
            <a:ext cx="3671887" cy="457200"/>
          </a:xfrm>
          <a:prstGeom prst="rect">
            <a:avLst/>
          </a:prstGeom>
          <a:noFill/>
          <a:ln w="9525">
            <a:noFill/>
            <a:miter lim="800000"/>
            <a:headEnd/>
            <a:tailEnd/>
          </a:ln>
        </p:spPr>
        <p:txBody>
          <a:bodyPr>
            <a:spAutoFit/>
          </a:bodyPr>
          <a:lstStyle/>
          <a:p>
            <a:r>
              <a:rPr kumimoji="1" lang="en-US" altLang="zh-CN" sz="2400" b="1" i="1">
                <a:solidFill>
                  <a:srgbClr val="000066"/>
                </a:solidFill>
                <a:latin typeface="Times New Roman" pitchFamily="18" charset="0"/>
                <a:ea typeface="楷体_GB2312" pitchFamily="49" charset="-122"/>
              </a:rPr>
              <a:t>A</a:t>
            </a:r>
            <a:r>
              <a:rPr kumimoji="1" lang="zh-CN" altLang="en-US" sz="2400" b="1" i="1">
                <a:solidFill>
                  <a:srgbClr val="000066"/>
                </a:solidFill>
                <a:latin typeface="Times New Roman" pitchFamily="18" charset="0"/>
                <a:ea typeface="楷体_GB2312" pitchFamily="49" charset="-122"/>
              </a:rPr>
              <a:t>、</a:t>
            </a:r>
            <a:r>
              <a:rPr kumimoji="1" lang="en-US" altLang="zh-CN" sz="2400" b="1" i="1">
                <a:solidFill>
                  <a:srgbClr val="000066"/>
                </a:solidFill>
                <a:latin typeface="Times New Roman" pitchFamily="18" charset="0"/>
                <a:ea typeface="楷体_GB2312" pitchFamily="49" charset="-122"/>
              </a:rPr>
              <a:t>B</a:t>
            </a:r>
            <a:r>
              <a:rPr kumimoji="1" lang="zh-CN" altLang="en-US" sz="2400" b="1" i="1">
                <a:solidFill>
                  <a:srgbClr val="000066"/>
                </a:solidFill>
                <a:latin typeface="Times New Roman" pitchFamily="18" charset="0"/>
                <a:ea typeface="楷体_GB2312" pitchFamily="49" charset="-122"/>
              </a:rPr>
              <a:t>、</a:t>
            </a:r>
            <a:r>
              <a:rPr kumimoji="1" lang="en-US" altLang="zh-CN" sz="2400" b="1" i="1">
                <a:solidFill>
                  <a:srgbClr val="000066"/>
                </a:solidFill>
                <a:latin typeface="Times New Roman" pitchFamily="18" charset="0"/>
                <a:ea typeface="楷体_GB2312" pitchFamily="49" charset="-122"/>
              </a:rPr>
              <a:t>C </a:t>
            </a:r>
            <a:r>
              <a:rPr kumimoji="1" lang="zh-CN" altLang="en-US" sz="2400" b="1">
                <a:solidFill>
                  <a:srgbClr val="000066"/>
                </a:solidFill>
                <a:latin typeface="Times New Roman" pitchFamily="18" charset="0"/>
                <a:ea typeface="楷体_GB2312" pitchFamily="49" charset="-122"/>
              </a:rPr>
              <a:t>中有一个为</a:t>
            </a:r>
            <a:r>
              <a:rPr kumimoji="1" lang="en-US" altLang="zh-CN" sz="2400" b="1">
                <a:solidFill>
                  <a:srgbClr val="000066"/>
                </a:solidFill>
                <a:latin typeface="Times New Roman" pitchFamily="18" charset="0"/>
                <a:ea typeface="楷体_GB2312" pitchFamily="49" charset="-122"/>
              </a:rPr>
              <a:t>0</a:t>
            </a:r>
          </a:p>
        </p:txBody>
      </p:sp>
      <p:sp>
        <p:nvSpPr>
          <p:cNvPr id="365577" name="Rectangle 9"/>
          <p:cNvSpPr>
            <a:spLocks noChangeArrowheads="1"/>
          </p:cNvSpPr>
          <p:nvPr/>
        </p:nvSpPr>
        <p:spPr bwMode="auto">
          <a:xfrm>
            <a:off x="5472113" y="3284538"/>
            <a:ext cx="3671887" cy="457200"/>
          </a:xfrm>
          <a:prstGeom prst="rect">
            <a:avLst/>
          </a:prstGeom>
          <a:noFill/>
          <a:ln w="9525">
            <a:noFill/>
            <a:miter lim="800000"/>
            <a:headEnd/>
            <a:tailEnd/>
          </a:ln>
        </p:spPr>
        <p:txBody>
          <a:bodyPr>
            <a:spAutoFit/>
          </a:bodyPr>
          <a:lstStyle/>
          <a:p>
            <a:r>
              <a:rPr kumimoji="1" lang="en-US" altLang="zh-CN" sz="2400" b="1" i="1">
                <a:solidFill>
                  <a:srgbClr val="000066"/>
                </a:solidFill>
                <a:latin typeface="Times New Roman" pitchFamily="18" charset="0"/>
                <a:ea typeface="楷体_GB2312" pitchFamily="49" charset="-122"/>
              </a:rPr>
              <a:t>A</a:t>
            </a:r>
            <a:r>
              <a:rPr kumimoji="1" lang="zh-CN" altLang="en-US" sz="2400" b="1" i="1">
                <a:solidFill>
                  <a:srgbClr val="000066"/>
                </a:solidFill>
                <a:latin typeface="Times New Roman" pitchFamily="18" charset="0"/>
                <a:ea typeface="楷体_GB2312" pitchFamily="49" charset="-122"/>
              </a:rPr>
              <a:t>、</a:t>
            </a:r>
            <a:r>
              <a:rPr kumimoji="1" lang="en-US" altLang="zh-CN" sz="2400" b="1" i="1">
                <a:solidFill>
                  <a:srgbClr val="000066"/>
                </a:solidFill>
                <a:latin typeface="Times New Roman" pitchFamily="18" charset="0"/>
                <a:ea typeface="楷体_GB2312" pitchFamily="49" charset="-122"/>
              </a:rPr>
              <a:t>B</a:t>
            </a:r>
            <a:r>
              <a:rPr kumimoji="1" lang="zh-CN" altLang="en-US" sz="2400" b="1" i="1">
                <a:solidFill>
                  <a:srgbClr val="000066"/>
                </a:solidFill>
                <a:latin typeface="Times New Roman" pitchFamily="18" charset="0"/>
                <a:ea typeface="楷体_GB2312" pitchFamily="49" charset="-122"/>
              </a:rPr>
              <a:t>、</a:t>
            </a:r>
            <a:r>
              <a:rPr kumimoji="1" lang="en-US" altLang="zh-CN" sz="2400" b="1" i="1">
                <a:solidFill>
                  <a:srgbClr val="000066"/>
                </a:solidFill>
                <a:latin typeface="Times New Roman" pitchFamily="18" charset="0"/>
                <a:ea typeface="楷体_GB2312" pitchFamily="49" charset="-122"/>
              </a:rPr>
              <a:t>C </a:t>
            </a:r>
            <a:r>
              <a:rPr kumimoji="1" lang="zh-CN" altLang="en-US" sz="2400" b="1">
                <a:solidFill>
                  <a:srgbClr val="000066"/>
                </a:solidFill>
                <a:latin typeface="Times New Roman" pitchFamily="18" charset="0"/>
                <a:ea typeface="楷体_GB2312" pitchFamily="49" charset="-122"/>
              </a:rPr>
              <a:t>都为</a:t>
            </a:r>
            <a:r>
              <a:rPr kumimoji="1" lang="en-US" altLang="zh-CN" sz="2400" b="1">
                <a:solidFill>
                  <a:srgbClr val="000066"/>
                </a:solidFill>
                <a:latin typeface="Times New Roman" pitchFamily="18" charset="0"/>
                <a:ea typeface="楷体_GB2312" pitchFamily="49" charset="-122"/>
              </a:rPr>
              <a:t>1</a:t>
            </a:r>
          </a:p>
        </p:txBody>
      </p:sp>
      <p:sp>
        <p:nvSpPr>
          <p:cNvPr id="365578" name="Rectangle 10"/>
          <p:cNvSpPr>
            <a:spLocks noChangeArrowheads="1"/>
          </p:cNvSpPr>
          <p:nvPr/>
        </p:nvSpPr>
        <p:spPr bwMode="auto">
          <a:xfrm>
            <a:off x="5508625" y="2492375"/>
            <a:ext cx="2016125" cy="457200"/>
          </a:xfrm>
          <a:prstGeom prst="rect">
            <a:avLst/>
          </a:prstGeom>
          <a:noFill/>
          <a:ln w="9525">
            <a:noFill/>
            <a:miter lim="800000"/>
            <a:headEnd/>
            <a:tailEnd/>
          </a:ln>
        </p:spPr>
        <p:txBody>
          <a:bodyPr>
            <a:spAutoFit/>
          </a:bodyPr>
          <a:lstStyle/>
          <a:p>
            <a:r>
              <a:rPr kumimoji="1" lang="zh-CN" altLang="en-US" sz="2400" b="1">
                <a:solidFill>
                  <a:srgbClr val="000066"/>
                </a:solidFill>
                <a:latin typeface="Times New Roman" pitchFamily="18" charset="0"/>
                <a:ea typeface="楷体_GB2312" pitchFamily="49" charset="-122"/>
              </a:rPr>
              <a:t>输出为</a:t>
            </a:r>
            <a:r>
              <a:rPr kumimoji="1" lang="en-US" altLang="zh-CN" sz="2400" b="1">
                <a:solidFill>
                  <a:srgbClr val="000066"/>
                </a:solidFill>
                <a:latin typeface="Times New Roman" pitchFamily="18" charset="0"/>
                <a:ea typeface="楷体_GB2312" pitchFamily="49" charset="-122"/>
              </a:rPr>
              <a:t>0</a:t>
            </a:r>
            <a:r>
              <a:rPr kumimoji="1" lang="zh-CN" altLang="en-US" sz="2400" b="1">
                <a:solidFill>
                  <a:srgbClr val="000066"/>
                </a:solidFill>
                <a:latin typeface="Times New Roman" pitchFamily="18" charset="0"/>
                <a:ea typeface="楷体_GB2312" pitchFamily="49" charset="-122"/>
              </a:rPr>
              <a:t>；</a:t>
            </a:r>
          </a:p>
        </p:txBody>
      </p:sp>
      <p:sp>
        <p:nvSpPr>
          <p:cNvPr id="365579" name="Rectangle 11"/>
          <p:cNvSpPr>
            <a:spLocks noChangeArrowheads="1"/>
          </p:cNvSpPr>
          <p:nvPr/>
        </p:nvSpPr>
        <p:spPr bwMode="auto">
          <a:xfrm>
            <a:off x="5508625" y="3789363"/>
            <a:ext cx="1727200" cy="457200"/>
          </a:xfrm>
          <a:prstGeom prst="rect">
            <a:avLst/>
          </a:prstGeom>
          <a:noFill/>
          <a:ln w="9525">
            <a:noFill/>
            <a:miter lim="800000"/>
            <a:headEnd/>
            <a:tailEnd/>
          </a:ln>
        </p:spPr>
        <p:txBody>
          <a:bodyPr>
            <a:spAutoFit/>
          </a:bodyPr>
          <a:lstStyle/>
          <a:p>
            <a:r>
              <a:rPr kumimoji="1" lang="zh-CN" altLang="en-US" sz="2400" b="1">
                <a:solidFill>
                  <a:srgbClr val="000066"/>
                </a:solidFill>
                <a:latin typeface="Times New Roman" pitchFamily="18" charset="0"/>
                <a:ea typeface="楷体_GB2312" pitchFamily="49" charset="-122"/>
              </a:rPr>
              <a:t>输出为</a:t>
            </a:r>
            <a:r>
              <a:rPr kumimoji="1" lang="en-US" altLang="zh-CN" sz="2400" b="1">
                <a:solidFill>
                  <a:srgbClr val="000066"/>
                </a:solidFill>
                <a:latin typeface="Times New Roman" pitchFamily="18" charset="0"/>
                <a:ea typeface="楷体_GB2312" pitchFamily="49" charset="-122"/>
              </a:rPr>
              <a:t>1</a:t>
            </a:r>
            <a:r>
              <a:rPr kumimoji="1" lang="zh-CN" altLang="en-US" sz="2400" b="1">
                <a:solidFill>
                  <a:srgbClr val="000066"/>
                </a:solidFill>
                <a:latin typeface="Times New Roman" pitchFamily="18" charset="0"/>
                <a:ea typeface="楷体_GB2312" pitchFamily="49" charset="-122"/>
              </a:rPr>
              <a:t>。</a:t>
            </a:r>
          </a:p>
        </p:txBody>
      </p:sp>
      <p:sp>
        <p:nvSpPr>
          <p:cNvPr id="365580" name="Rectangle 12"/>
          <p:cNvSpPr>
            <a:spLocks noChangeArrowheads="1"/>
          </p:cNvSpPr>
          <p:nvPr/>
        </p:nvSpPr>
        <p:spPr bwMode="auto">
          <a:xfrm>
            <a:off x="5580063" y="5059363"/>
            <a:ext cx="2058987" cy="457200"/>
          </a:xfrm>
          <a:prstGeom prst="rect">
            <a:avLst/>
          </a:prstGeom>
          <a:noFill/>
          <a:ln w="9525">
            <a:noFill/>
            <a:miter lim="800000"/>
            <a:headEnd/>
            <a:tailEnd/>
          </a:ln>
        </p:spPr>
        <p:txBody>
          <a:bodyPr>
            <a:spAutoFit/>
          </a:bodyPr>
          <a:lstStyle/>
          <a:p>
            <a:r>
              <a:rPr kumimoji="1" lang="zh-CN" altLang="en-US" sz="2400" b="1" i="1">
                <a:solidFill>
                  <a:srgbClr val="000066"/>
                </a:solidFill>
                <a:latin typeface="Times New Roman" pitchFamily="18" charset="0"/>
                <a:ea typeface="楷体_GB2312" pitchFamily="49" charset="-122"/>
              </a:rPr>
              <a:t>情况</a:t>
            </a:r>
            <a:r>
              <a:rPr kumimoji="1" lang="en-US" altLang="zh-CN" sz="2400" b="1" i="1">
                <a:solidFill>
                  <a:srgbClr val="000066"/>
                </a:solidFill>
                <a:latin typeface="Times New Roman" pitchFamily="18" charset="0"/>
                <a:ea typeface="楷体_GB2312" pitchFamily="49" charset="-122"/>
              </a:rPr>
              <a:t>2</a:t>
            </a:r>
            <a:r>
              <a:rPr kumimoji="1" lang="zh-CN" altLang="en-US" sz="2400" b="1" i="1">
                <a:solidFill>
                  <a:srgbClr val="000066"/>
                </a:solidFill>
                <a:latin typeface="Times New Roman" pitchFamily="18" charset="0"/>
                <a:ea typeface="楷体_GB2312" pitchFamily="49" charset="-122"/>
              </a:rPr>
              <a:t>：</a:t>
            </a:r>
            <a:r>
              <a:rPr kumimoji="1" lang="en-US" altLang="zh-CN" sz="2400" b="1" i="1">
                <a:solidFill>
                  <a:srgbClr val="000066"/>
                </a:solidFill>
                <a:latin typeface="Times New Roman" pitchFamily="18" charset="0"/>
                <a:ea typeface="楷体_GB2312" pitchFamily="49" charset="-122"/>
              </a:rPr>
              <a:t>L=AC</a:t>
            </a:r>
          </a:p>
        </p:txBody>
      </p:sp>
      <p:grpSp>
        <p:nvGrpSpPr>
          <p:cNvPr id="3" name="Group 13"/>
          <p:cNvGrpSpPr>
            <a:grpSpLocks/>
          </p:cNvGrpSpPr>
          <p:nvPr/>
        </p:nvGrpSpPr>
        <p:grpSpPr bwMode="auto">
          <a:xfrm>
            <a:off x="142844" y="4306888"/>
            <a:ext cx="3511175" cy="457200"/>
            <a:chOff x="1020" y="3612"/>
            <a:chExt cx="1672" cy="288"/>
          </a:xfrm>
        </p:grpSpPr>
        <p:sp>
          <p:nvSpPr>
            <p:cNvPr id="10256" name="Rectangle 14"/>
            <p:cNvSpPr>
              <a:spLocks noChangeArrowheads="1"/>
            </p:cNvSpPr>
            <p:nvPr/>
          </p:nvSpPr>
          <p:spPr bwMode="auto">
            <a:xfrm>
              <a:off x="1457" y="3612"/>
              <a:ext cx="379" cy="288"/>
            </a:xfrm>
            <a:prstGeom prst="rect">
              <a:avLst/>
            </a:prstGeom>
            <a:solidFill>
              <a:schemeClr val="bg1"/>
            </a:solidFill>
            <a:ln w="9525">
              <a:noFill/>
              <a:miter lim="800000"/>
              <a:headEnd/>
              <a:tailEnd/>
            </a:ln>
          </p:spPr>
          <p:txBody>
            <a:bodyPr wrap="none">
              <a:spAutoFit/>
            </a:bodyPr>
            <a:lstStyle/>
            <a:p>
              <a:r>
                <a:rPr kumimoji="1" lang="zh-CN" altLang="en-US" sz="2400" b="1" dirty="0">
                  <a:solidFill>
                    <a:srgbClr val="000066"/>
                  </a:solidFill>
                  <a:latin typeface="Tahoma" pitchFamily="34" charset="0"/>
                  <a:ea typeface="楷体_GB2312" pitchFamily="49" charset="-122"/>
                </a:rPr>
                <a:t>断开</a:t>
              </a:r>
            </a:p>
          </p:txBody>
        </p:sp>
        <p:sp>
          <p:nvSpPr>
            <p:cNvPr id="10257" name="Rectangle 15"/>
            <p:cNvSpPr>
              <a:spLocks noChangeArrowheads="1"/>
            </p:cNvSpPr>
            <p:nvPr/>
          </p:nvSpPr>
          <p:spPr bwMode="auto">
            <a:xfrm>
              <a:off x="1836" y="3612"/>
              <a:ext cx="379" cy="288"/>
            </a:xfrm>
            <a:prstGeom prst="rect">
              <a:avLst/>
            </a:prstGeom>
            <a:solidFill>
              <a:schemeClr val="bg1"/>
            </a:solidFill>
            <a:ln w="9525">
              <a:noFill/>
              <a:miter lim="800000"/>
              <a:headEnd/>
              <a:tailEnd/>
            </a:ln>
          </p:spPr>
          <p:txBody>
            <a:bodyPr wrap="none">
              <a:spAutoFit/>
            </a:bodyPr>
            <a:lstStyle/>
            <a:p>
              <a:r>
                <a:rPr kumimoji="1" lang="zh-CN" altLang="en-US" sz="2400" b="1" dirty="0">
                  <a:solidFill>
                    <a:srgbClr val="000066"/>
                  </a:solidFill>
                  <a:latin typeface="Tahoma" pitchFamily="34" charset="0"/>
                  <a:ea typeface="楷体_GB2312" pitchFamily="49" charset="-122"/>
                </a:rPr>
                <a:t>连接</a:t>
              </a:r>
            </a:p>
          </p:txBody>
        </p:sp>
        <p:sp>
          <p:nvSpPr>
            <p:cNvPr id="10258" name="Rectangle 16"/>
            <p:cNvSpPr>
              <a:spLocks noChangeArrowheads="1"/>
            </p:cNvSpPr>
            <p:nvPr/>
          </p:nvSpPr>
          <p:spPr bwMode="auto">
            <a:xfrm>
              <a:off x="1020" y="3612"/>
              <a:ext cx="502" cy="288"/>
            </a:xfrm>
            <a:prstGeom prst="rect">
              <a:avLst/>
            </a:prstGeom>
            <a:solidFill>
              <a:schemeClr val="bg1"/>
            </a:solidFill>
            <a:ln w="9525">
              <a:noFill/>
              <a:miter lim="800000"/>
              <a:headEnd/>
              <a:tailEnd/>
            </a:ln>
          </p:spPr>
          <p:txBody>
            <a:bodyPr>
              <a:spAutoFit/>
            </a:bodyPr>
            <a:lstStyle/>
            <a:p>
              <a:r>
                <a:rPr kumimoji="1" lang="zh-CN" altLang="en-US" sz="2400" b="1" dirty="0">
                  <a:solidFill>
                    <a:srgbClr val="000066"/>
                  </a:solidFill>
                  <a:latin typeface="Tahoma" pitchFamily="34" charset="0"/>
                  <a:ea typeface="楷体_GB2312" pitchFamily="49" charset="-122"/>
                </a:rPr>
                <a:t>连接</a:t>
              </a:r>
            </a:p>
          </p:txBody>
        </p:sp>
        <p:sp>
          <p:nvSpPr>
            <p:cNvPr id="10259" name="Rectangle 17"/>
            <p:cNvSpPr>
              <a:spLocks noChangeArrowheads="1"/>
            </p:cNvSpPr>
            <p:nvPr/>
          </p:nvSpPr>
          <p:spPr bwMode="auto">
            <a:xfrm>
              <a:off x="2313" y="3612"/>
              <a:ext cx="379" cy="288"/>
            </a:xfrm>
            <a:prstGeom prst="rect">
              <a:avLst/>
            </a:prstGeom>
            <a:solidFill>
              <a:schemeClr val="bg1"/>
            </a:solidFill>
            <a:ln w="9525">
              <a:noFill/>
              <a:miter lim="800000"/>
              <a:headEnd/>
              <a:tailEnd/>
            </a:ln>
          </p:spPr>
          <p:txBody>
            <a:bodyPr wrap="none">
              <a:spAutoFit/>
            </a:bodyPr>
            <a:lstStyle/>
            <a:p>
              <a:r>
                <a:rPr kumimoji="1" lang="zh-CN" altLang="en-US" sz="2400" b="1" dirty="0">
                  <a:solidFill>
                    <a:srgbClr val="000066"/>
                  </a:solidFill>
                  <a:latin typeface="Tahoma" pitchFamily="34" charset="0"/>
                  <a:ea typeface="楷体_GB2312" pitchFamily="49" charset="-122"/>
                </a:rPr>
                <a:t>断开</a:t>
              </a:r>
            </a:p>
          </p:txBody>
        </p:sp>
      </p:grpSp>
      <p:sp>
        <p:nvSpPr>
          <p:cNvPr id="365586" name="Rectangle 18"/>
          <p:cNvSpPr>
            <a:spLocks noChangeArrowheads="1"/>
          </p:cNvSpPr>
          <p:nvPr/>
        </p:nvSpPr>
        <p:spPr bwMode="auto">
          <a:xfrm>
            <a:off x="5551488" y="4508500"/>
            <a:ext cx="2549525" cy="457200"/>
          </a:xfrm>
          <a:prstGeom prst="rect">
            <a:avLst/>
          </a:prstGeom>
          <a:noFill/>
          <a:ln w="9525">
            <a:noFill/>
            <a:miter lim="800000"/>
            <a:headEnd/>
            <a:tailEnd/>
          </a:ln>
        </p:spPr>
        <p:txBody>
          <a:bodyPr>
            <a:spAutoFit/>
          </a:bodyPr>
          <a:lstStyle/>
          <a:p>
            <a:r>
              <a:rPr kumimoji="1" lang="zh-CN" altLang="en-US" sz="2400" b="1" i="1">
                <a:solidFill>
                  <a:srgbClr val="000066"/>
                </a:solidFill>
                <a:latin typeface="Times New Roman" pitchFamily="18" charset="0"/>
                <a:ea typeface="楷体_GB2312" pitchFamily="49" charset="-122"/>
              </a:rPr>
              <a:t>情况</a:t>
            </a:r>
            <a:r>
              <a:rPr kumimoji="1" lang="en-US" altLang="zh-CN" sz="2400" b="1" i="1">
                <a:solidFill>
                  <a:srgbClr val="000066"/>
                </a:solidFill>
                <a:latin typeface="Times New Roman" pitchFamily="18" charset="0"/>
                <a:ea typeface="楷体_GB2312" pitchFamily="49" charset="-122"/>
              </a:rPr>
              <a:t>1</a:t>
            </a:r>
            <a:r>
              <a:rPr kumimoji="1" lang="zh-CN" altLang="en-US" sz="2400" b="1" i="1">
                <a:solidFill>
                  <a:srgbClr val="000066"/>
                </a:solidFill>
                <a:latin typeface="Times New Roman" pitchFamily="18" charset="0"/>
                <a:ea typeface="楷体_GB2312" pitchFamily="49" charset="-122"/>
              </a:rPr>
              <a:t>：</a:t>
            </a:r>
            <a:r>
              <a:rPr kumimoji="1" lang="en-US" altLang="zh-CN" sz="2400" b="1" i="1">
                <a:solidFill>
                  <a:srgbClr val="000066"/>
                </a:solidFill>
                <a:latin typeface="Times New Roman" pitchFamily="18" charset="0"/>
                <a:ea typeface="楷体_GB2312" pitchFamily="49" charset="-122"/>
              </a:rPr>
              <a:t>L=ABC</a:t>
            </a:r>
          </a:p>
        </p:txBody>
      </p:sp>
      <p:sp>
        <p:nvSpPr>
          <p:cNvPr id="365587" name="Rectangle 19"/>
          <p:cNvSpPr>
            <a:spLocks noChangeArrowheads="1"/>
          </p:cNvSpPr>
          <p:nvPr/>
        </p:nvSpPr>
        <p:spPr bwMode="auto">
          <a:xfrm>
            <a:off x="3725863" y="3322638"/>
            <a:ext cx="341312" cy="366712"/>
          </a:xfrm>
          <a:prstGeom prst="rect">
            <a:avLst/>
          </a:prstGeom>
          <a:noFill/>
          <a:ln w="9525">
            <a:noFill/>
            <a:miter lim="800000"/>
            <a:headEnd/>
            <a:tailEnd/>
          </a:ln>
        </p:spPr>
        <p:txBody>
          <a:bodyPr wrap="none">
            <a:spAutoFit/>
          </a:bodyPr>
          <a:lstStyle/>
          <a:p>
            <a:r>
              <a:rPr kumimoji="1" lang="en-US" altLang="zh-CN" b="1">
                <a:solidFill>
                  <a:srgbClr val="990033"/>
                </a:solidFill>
                <a:latin typeface="Tahoma" pitchFamily="34" charset="0"/>
                <a:ea typeface="楷体_GB2312" pitchFamily="49" charset="-122"/>
              </a:rPr>
              <a:t>X</a:t>
            </a:r>
          </a:p>
        </p:txBody>
      </p:sp>
      <p:sp>
        <p:nvSpPr>
          <p:cNvPr id="365588" name="Rectangle 20"/>
          <p:cNvSpPr>
            <a:spLocks noChangeArrowheads="1"/>
          </p:cNvSpPr>
          <p:nvPr/>
        </p:nvSpPr>
        <p:spPr bwMode="auto">
          <a:xfrm>
            <a:off x="1854200" y="3357563"/>
            <a:ext cx="341313" cy="366712"/>
          </a:xfrm>
          <a:prstGeom prst="rect">
            <a:avLst/>
          </a:prstGeom>
          <a:noFill/>
          <a:ln w="9525">
            <a:noFill/>
            <a:miter lim="800000"/>
            <a:headEnd/>
            <a:tailEnd/>
          </a:ln>
        </p:spPr>
        <p:txBody>
          <a:bodyPr wrap="none">
            <a:spAutoFit/>
          </a:bodyPr>
          <a:lstStyle/>
          <a:p>
            <a:r>
              <a:rPr kumimoji="1" lang="en-US" altLang="zh-CN" b="1">
                <a:solidFill>
                  <a:srgbClr val="990033"/>
                </a:solidFill>
                <a:latin typeface="Tahoma" pitchFamily="34" charset="0"/>
                <a:ea typeface="楷体_GB2312" pitchFamily="49" charset="-122"/>
              </a:rPr>
              <a:t>X</a:t>
            </a:r>
          </a:p>
        </p:txBody>
      </p:sp>
      <p:sp>
        <p:nvSpPr>
          <p:cNvPr id="365589" name="Rectangle 21"/>
          <p:cNvSpPr>
            <a:spLocks noChangeArrowheads="1"/>
          </p:cNvSpPr>
          <p:nvPr/>
        </p:nvSpPr>
        <p:spPr bwMode="auto">
          <a:xfrm>
            <a:off x="755650" y="5661025"/>
            <a:ext cx="7777163" cy="457200"/>
          </a:xfrm>
          <a:prstGeom prst="rect">
            <a:avLst/>
          </a:prstGeom>
          <a:noFill/>
          <a:ln w="9525">
            <a:noFill/>
            <a:miter lim="800000"/>
            <a:headEnd/>
            <a:tailEnd/>
          </a:ln>
        </p:spPr>
        <p:txBody>
          <a:bodyPr>
            <a:spAutoFit/>
          </a:bodyPr>
          <a:lstStyle/>
          <a:p>
            <a:r>
              <a:rPr kumimoji="1" lang="zh-CN" altLang="en-US" sz="2400" b="1">
                <a:solidFill>
                  <a:srgbClr val="000066"/>
                </a:solidFill>
                <a:latin typeface="Times New Roman" pitchFamily="18" charset="0"/>
                <a:ea typeface="楷体_GB2312" pitchFamily="49" charset="-122"/>
              </a:rPr>
              <a:t>器件的开关状态不同</a:t>
            </a:r>
            <a:r>
              <a:rPr kumimoji="1" lang="en-US" altLang="zh-CN" sz="2400" b="1">
                <a:solidFill>
                  <a:srgbClr val="000066"/>
                </a:solidFill>
                <a:latin typeface="Times New Roman" pitchFamily="18" charset="0"/>
                <a:ea typeface="楷体_GB2312" pitchFamily="49" charset="-122"/>
              </a:rPr>
              <a:t>, </a:t>
            </a:r>
            <a:r>
              <a:rPr kumimoji="1" lang="zh-CN" altLang="en-US" sz="2400" b="1">
                <a:solidFill>
                  <a:srgbClr val="000066"/>
                </a:solidFill>
                <a:latin typeface="Times New Roman" pitchFamily="18" charset="0"/>
                <a:ea typeface="楷体_GB2312" pitchFamily="49" charset="-122"/>
              </a:rPr>
              <a:t>电路实现逻辑函数也就不同</a:t>
            </a:r>
          </a:p>
        </p:txBody>
      </p:sp>
      <p:sp>
        <p:nvSpPr>
          <p:cNvPr id="365590" name="Rectangle 22"/>
          <p:cNvSpPr>
            <a:spLocks noChangeArrowheads="1"/>
          </p:cNvSpPr>
          <p:nvPr/>
        </p:nvSpPr>
        <p:spPr bwMode="auto">
          <a:xfrm>
            <a:off x="395288" y="1747838"/>
            <a:ext cx="2232025" cy="457200"/>
          </a:xfrm>
          <a:prstGeom prst="rect">
            <a:avLst/>
          </a:prstGeom>
          <a:noFill/>
          <a:ln w="9525">
            <a:noFill/>
            <a:miter lim="800000"/>
            <a:headEnd/>
            <a:tailEnd/>
          </a:ln>
        </p:spPr>
        <p:txBody>
          <a:bodyPr>
            <a:spAutoFit/>
          </a:bodyPr>
          <a:lstStyle/>
          <a:p>
            <a:r>
              <a:rPr kumimoji="1" lang="en-US" altLang="zh-CN" sz="2400" b="1">
                <a:solidFill>
                  <a:srgbClr val="000066"/>
                </a:solidFill>
                <a:latin typeface="Times New Roman" pitchFamily="18" charset="0"/>
                <a:ea typeface="楷体_GB2312" pitchFamily="49" charset="-122"/>
              </a:rPr>
              <a:t>1         0          1</a:t>
            </a:r>
          </a:p>
        </p:txBody>
      </p:sp>
      <p:sp>
        <p:nvSpPr>
          <p:cNvPr id="365591" name="Rectangle 23"/>
          <p:cNvSpPr>
            <a:spLocks noChangeArrowheads="1"/>
          </p:cNvSpPr>
          <p:nvPr/>
        </p:nvSpPr>
        <p:spPr bwMode="auto">
          <a:xfrm>
            <a:off x="395288" y="1747838"/>
            <a:ext cx="2305050" cy="457200"/>
          </a:xfrm>
          <a:prstGeom prst="rect">
            <a:avLst/>
          </a:prstGeom>
          <a:noFill/>
          <a:ln w="9525">
            <a:noFill/>
            <a:miter lim="800000"/>
            <a:headEnd/>
            <a:tailEnd/>
          </a:ln>
        </p:spPr>
        <p:txBody>
          <a:bodyPr>
            <a:spAutoFit/>
          </a:bodyPr>
          <a:lstStyle/>
          <a:p>
            <a:r>
              <a:rPr kumimoji="1" lang="en-US" altLang="zh-CN" sz="2400" b="1">
                <a:solidFill>
                  <a:srgbClr val="000066"/>
                </a:solidFill>
                <a:latin typeface="Times New Roman" pitchFamily="18" charset="0"/>
                <a:ea typeface="楷体_GB2312" pitchFamily="49" charset="-122"/>
              </a:rPr>
              <a:t>1         1          1</a:t>
            </a:r>
          </a:p>
        </p:txBody>
      </p:sp>
    </p:spTree>
    <p:extLst>
      <p:ext uri="{BB962C8B-B14F-4D97-AF65-F5344CB8AC3E}">
        <p14:creationId xmlns:p14="http://schemas.microsoft.com/office/powerpoint/2010/main" val="38269291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5570"/>
                                        </p:tgtEl>
                                        <p:attrNameLst>
                                          <p:attrName>style.visibility</p:attrName>
                                        </p:attrNameLst>
                                      </p:cBhvr>
                                      <p:to>
                                        <p:strVal val="visible"/>
                                      </p:to>
                                    </p:set>
                                    <p:animEffect transition="in" filter="wipe(left)">
                                      <p:cBhvr>
                                        <p:cTn id="7" dur="500"/>
                                        <p:tgtEl>
                                          <p:spTgt spid="36557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6558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365576"/>
                                        </p:tgtEl>
                                        <p:attrNameLst>
                                          <p:attrName>style.visibility</p:attrName>
                                        </p:attrNameLst>
                                      </p:cBhvr>
                                      <p:to>
                                        <p:strVal val="visible"/>
                                      </p:to>
                                    </p:set>
                                    <p:animEffect transition="in" filter="strips(downRight)">
                                      <p:cBhvr>
                                        <p:cTn id="21" dur="500"/>
                                        <p:tgtEl>
                                          <p:spTgt spid="36557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65590"/>
                                        </p:tgtEl>
                                        <p:attrNameLst>
                                          <p:attrName>style.visibility</p:attrName>
                                        </p:attrNameLst>
                                      </p:cBhvr>
                                      <p:to>
                                        <p:strVal val="visible"/>
                                      </p:to>
                                    </p:set>
                                    <p:animEffect transition="in" filter="wipe(down)">
                                      <p:cBhvr>
                                        <p:cTn id="26" dur="500"/>
                                        <p:tgtEl>
                                          <p:spTgt spid="365590"/>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365578"/>
                                        </p:tgtEl>
                                        <p:attrNameLst>
                                          <p:attrName>style.visibility</p:attrName>
                                        </p:attrNameLst>
                                      </p:cBhvr>
                                      <p:to>
                                        <p:strVal val="visible"/>
                                      </p:to>
                                    </p:set>
                                    <p:animEffect transition="in" filter="strips(downRight)">
                                      <p:cBhvr>
                                        <p:cTn id="31" dur="500"/>
                                        <p:tgtEl>
                                          <p:spTgt spid="365578"/>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xit" presetSubtype="16" fill="hold" grpId="1" nodeType="clickEffect">
                                  <p:stCondLst>
                                    <p:cond delay="0"/>
                                  </p:stCondLst>
                                  <p:childTnLst>
                                    <p:animEffect transition="out" filter="box(in)">
                                      <p:cBhvr>
                                        <p:cTn id="35" dur="500"/>
                                        <p:tgtEl>
                                          <p:spTgt spid="365590"/>
                                        </p:tgtEl>
                                      </p:cBhvr>
                                    </p:animEffect>
                                    <p:set>
                                      <p:cBhvr>
                                        <p:cTn id="36" dur="1" fill="hold">
                                          <p:stCondLst>
                                            <p:cond delay="499"/>
                                          </p:stCondLst>
                                        </p:cTn>
                                        <p:tgtEl>
                                          <p:spTgt spid="36559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365577"/>
                                        </p:tgtEl>
                                        <p:attrNameLst>
                                          <p:attrName>style.visibility</p:attrName>
                                        </p:attrNameLst>
                                      </p:cBhvr>
                                      <p:to>
                                        <p:strVal val="visible"/>
                                      </p:to>
                                    </p:set>
                                    <p:animEffect transition="in" filter="strips(downRight)">
                                      <p:cBhvr>
                                        <p:cTn id="41" dur="500"/>
                                        <p:tgtEl>
                                          <p:spTgt spid="36557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65591"/>
                                        </p:tgtEl>
                                        <p:attrNameLst>
                                          <p:attrName>style.visibility</p:attrName>
                                        </p:attrNameLst>
                                      </p:cBhvr>
                                      <p:to>
                                        <p:strVal val="visible"/>
                                      </p:to>
                                    </p:set>
                                    <p:animEffect transition="in" filter="wipe(down)">
                                      <p:cBhvr>
                                        <p:cTn id="46" dur="500"/>
                                        <p:tgtEl>
                                          <p:spTgt spid="365591"/>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365579"/>
                                        </p:tgtEl>
                                        <p:attrNameLst>
                                          <p:attrName>style.visibility</p:attrName>
                                        </p:attrNameLst>
                                      </p:cBhvr>
                                      <p:to>
                                        <p:strVal val="visible"/>
                                      </p:to>
                                    </p:set>
                                    <p:animEffect transition="in" filter="strips(downRight)">
                                      <p:cBhvr>
                                        <p:cTn id="51" dur="500"/>
                                        <p:tgtEl>
                                          <p:spTgt spid="365579"/>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grpId="0" nodeType="clickEffect">
                                  <p:stCondLst>
                                    <p:cond delay="0"/>
                                  </p:stCondLst>
                                  <p:childTnLst>
                                    <p:set>
                                      <p:cBhvr>
                                        <p:cTn id="55" dur="1" fill="hold">
                                          <p:stCondLst>
                                            <p:cond delay="0"/>
                                          </p:stCondLst>
                                        </p:cTn>
                                        <p:tgtEl>
                                          <p:spTgt spid="365586"/>
                                        </p:tgtEl>
                                        <p:attrNameLst>
                                          <p:attrName>style.visibility</p:attrName>
                                        </p:attrNameLst>
                                      </p:cBhvr>
                                      <p:to>
                                        <p:strVal val="visible"/>
                                      </p:to>
                                    </p:set>
                                    <p:animEffect transition="in" filter="strips(downRight)">
                                      <p:cBhvr>
                                        <p:cTn id="56" dur="500"/>
                                        <p:tgtEl>
                                          <p:spTgt spid="365586"/>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6558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8" presetClass="entr" presetSubtype="6" fill="hold"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strips(downRight)">
                                      <p:cBhvr>
                                        <p:cTn id="65" dur="500"/>
                                        <p:tgtEl>
                                          <p:spTgt spid="3"/>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6" fill="hold" grpId="0" nodeType="clickEffect">
                                  <p:stCondLst>
                                    <p:cond delay="0"/>
                                  </p:stCondLst>
                                  <p:childTnLst>
                                    <p:set>
                                      <p:cBhvr>
                                        <p:cTn id="69" dur="1" fill="hold">
                                          <p:stCondLst>
                                            <p:cond delay="0"/>
                                          </p:stCondLst>
                                        </p:cTn>
                                        <p:tgtEl>
                                          <p:spTgt spid="365580"/>
                                        </p:tgtEl>
                                        <p:attrNameLst>
                                          <p:attrName>style.visibility</p:attrName>
                                        </p:attrNameLst>
                                      </p:cBhvr>
                                      <p:to>
                                        <p:strVal val="visible"/>
                                      </p:to>
                                    </p:set>
                                    <p:animEffect transition="in" filter="strips(downRight)">
                                      <p:cBhvr>
                                        <p:cTn id="70" dur="500"/>
                                        <p:tgtEl>
                                          <p:spTgt spid="365580"/>
                                        </p:tgtEl>
                                      </p:cBhvr>
                                    </p:animEffect>
                                  </p:childTnLst>
                                </p:cTn>
                              </p:par>
                            </p:childTnLst>
                          </p:cTn>
                        </p:par>
                      </p:childTnLst>
                    </p:cTn>
                  </p:par>
                  <p:par>
                    <p:cTn id="71" fill="hold">
                      <p:stCondLst>
                        <p:cond delay="indefinite"/>
                      </p:stCondLst>
                      <p:childTnLst>
                        <p:par>
                          <p:cTn id="72" fill="hold">
                            <p:stCondLst>
                              <p:cond delay="0"/>
                            </p:stCondLst>
                            <p:childTnLst>
                              <p:par>
                                <p:cTn id="73" presetID="18" presetClass="entr" presetSubtype="6" fill="hold" grpId="0" nodeType="clickEffect">
                                  <p:stCondLst>
                                    <p:cond delay="0"/>
                                  </p:stCondLst>
                                  <p:childTnLst>
                                    <p:set>
                                      <p:cBhvr>
                                        <p:cTn id="74" dur="1" fill="hold">
                                          <p:stCondLst>
                                            <p:cond delay="0"/>
                                          </p:stCondLst>
                                        </p:cTn>
                                        <p:tgtEl>
                                          <p:spTgt spid="365589"/>
                                        </p:tgtEl>
                                        <p:attrNameLst>
                                          <p:attrName>style.visibility</p:attrName>
                                        </p:attrNameLst>
                                      </p:cBhvr>
                                      <p:to>
                                        <p:strVal val="visible"/>
                                      </p:to>
                                    </p:set>
                                    <p:animEffect transition="in" filter="strips(downRight)">
                                      <p:cBhvr>
                                        <p:cTn id="75" dur="500"/>
                                        <p:tgtEl>
                                          <p:spTgt spid="365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6" grpId="0"/>
      <p:bldP spid="365577" grpId="0"/>
      <p:bldP spid="365578" grpId="0"/>
      <p:bldP spid="365579" grpId="0"/>
      <p:bldP spid="365580" grpId="0"/>
      <p:bldP spid="365586" grpId="0"/>
      <p:bldP spid="365587" grpId="0"/>
      <p:bldP spid="365588" grpId="0"/>
      <p:bldP spid="365589" grpId="0"/>
      <p:bldP spid="365590" grpId="0"/>
      <p:bldP spid="365590" grpId="1"/>
      <p:bldP spid="365591"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0" y="571480"/>
            <a:ext cx="7272366" cy="668319"/>
          </a:xfrm>
        </p:spPr>
        <p:txBody>
          <a:bodyPr/>
          <a:lstStyle/>
          <a:p>
            <a:pPr algn="l" eaLnBrk="1" hangingPunct="1"/>
            <a:r>
              <a:rPr lang="zh-CN" altLang="en-US" sz="2800" b="1" dirty="0" smtClean="0">
                <a:latin typeface="Times New Roman" pitchFamily="18" charset="0"/>
              </a:rPr>
              <a:t>（</a:t>
            </a:r>
            <a:r>
              <a:rPr lang="en-US" altLang="zh-CN" sz="2800" b="1" dirty="0" smtClean="0">
                <a:latin typeface="Times New Roman" pitchFamily="18" charset="0"/>
              </a:rPr>
              <a:t>2</a:t>
            </a:r>
            <a:r>
              <a:rPr lang="zh-CN" altLang="en-US" sz="2800" b="1" dirty="0" smtClean="0">
                <a:latin typeface="Times New Roman" pitchFamily="18" charset="0"/>
              </a:rPr>
              <a:t>）浮栅型电可写紫外线擦除编程技术</a:t>
            </a:r>
          </a:p>
        </p:txBody>
      </p:sp>
      <p:sp>
        <p:nvSpPr>
          <p:cNvPr id="733187" name="Rectangle 3"/>
          <p:cNvSpPr>
            <a:spLocks noGrp="1" noChangeArrowheads="1"/>
          </p:cNvSpPr>
          <p:nvPr>
            <p:ph type="body" idx="1"/>
          </p:nvPr>
        </p:nvSpPr>
        <p:spPr>
          <a:xfrm>
            <a:off x="304800" y="1143000"/>
            <a:ext cx="8497888" cy="4419600"/>
          </a:xfrm>
        </p:spPr>
        <p:txBody>
          <a:bodyPr/>
          <a:lstStyle/>
          <a:p>
            <a:pPr eaLnBrk="1" hangingPunct="1">
              <a:lnSpc>
                <a:spcPct val="105000"/>
              </a:lnSpc>
              <a:buFont typeface="Wingdings" pitchFamily="2" charset="2"/>
              <a:buNone/>
            </a:pPr>
            <a:r>
              <a:rPr lang="zh-CN" altLang="en-US" sz="2800" dirty="0" smtClean="0"/>
              <a:t>            浮栅管相当于一个电子开关，如</a:t>
            </a:r>
            <a:r>
              <a:rPr lang="en-US" altLang="zh-CN" sz="2800" dirty="0" smtClean="0"/>
              <a:t>N</a:t>
            </a:r>
            <a:r>
              <a:rPr lang="zh-CN" altLang="en-US" sz="2800" dirty="0" smtClean="0"/>
              <a:t>沟浮栅管，当浮栅中没有注入电子时，浮栅管导通；当浮栅中注入电子后，浮栅管截止。浮栅管的浮栅在原始状态没有电子，如果把源极和衬底接地，且在源</a:t>
            </a:r>
            <a:r>
              <a:rPr lang="en-US" altLang="zh-CN" sz="2800" dirty="0" smtClean="0"/>
              <a:t>-</a:t>
            </a:r>
            <a:r>
              <a:rPr lang="zh-CN" altLang="en-US" sz="2800" dirty="0" smtClean="0"/>
              <a:t>漏极间加电压脉冲产生足够强的电场，使电子加速跃入浮栅中，则使浮栅带上负电荷，电压脉冲消除后，浮栅上的电子可以长期保留；当浮栅管受到紫外光照射时，浮栅上的电子将流向衬底，擦除所记忆的信息，而为重新编程做好准备。</a:t>
            </a:r>
          </a:p>
        </p:txBody>
      </p:sp>
    </p:spTree>
    <p:extLst>
      <p:ext uri="{BB962C8B-B14F-4D97-AF65-F5344CB8AC3E}">
        <p14:creationId xmlns:p14="http://schemas.microsoft.com/office/powerpoint/2010/main" val="3642575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733187">
                                            <p:txEl>
                                              <p:pRg st="0" end="0"/>
                                            </p:txEl>
                                          </p:spTgt>
                                        </p:tgtEl>
                                        <p:attrNameLst>
                                          <p:attrName>style.visibility</p:attrName>
                                        </p:attrNameLst>
                                      </p:cBhvr>
                                      <p:to>
                                        <p:strVal val="visible"/>
                                      </p:to>
                                    </p:set>
                                    <p:animEffect transition="in" filter="barn(outHorizontal)">
                                      <p:cBhvr>
                                        <p:cTn id="7" dur="500"/>
                                        <p:tgtEl>
                                          <p:spTgt spid="7331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3187"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11188" y="617541"/>
            <a:ext cx="7793037" cy="668319"/>
          </a:xfrm>
        </p:spPr>
        <p:txBody>
          <a:bodyPr/>
          <a:lstStyle/>
          <a:p>
            <a:pPr eaLnBrk="1" hangingPunct="1"/>
            <a:r>
              <a:rPr lang="zh-CN" altLang="en-US" sz="2500" b="1" dirty="0" smtClean="0">
                <a:ea typeface="黑体" pitchFamily="49" charset="-122"/>
              </a:rPr>
              <a:t>浮栅型紫外线擦除熔丝结构</a:t>
            </a:r>
          </a:p>
        </p:txBody>
      </p:sp>
      <p:graphicFrame>
        <p:nvGraphicFramePr>
          <p:cNvPr id="734211" name="Object 3"/>
          <p:cNvGraphicFramePr>
            <a:graphicFrameLocks noGrp="1" noChangeAspect="1"/>
          </p:cNvGraphicFramePr>
          <p:nvPr>
            <p:ph type="body" idx="1"/>
          </p:nvPr>
        </p:nvGraphicFramePr>
        <p:xfrm>
          <a:off x="444500" y="1447800"/>
          <a:ext cx="5575300" cy="4214813"/>
        </p:xfrm>
        <a:graphic>
          <a:graphicData uri="http://schemas.openxmlformats.org/presentationml/2006/ole">
            <mc:AlternateContent xmlns:mc="http://schemas.openxmlformats.org/markup-compatibility/2006">
              <mc:Choice xmlns:v="urn:schemas-microsoft-com:vml" Requires="v">
                <p:oleObj spid="_x0000_s91139" name="Visio" r:id="rId3" imgW="2661480" imgH="2013480" progId="Visio.Drawing.11">
                  <p:embed/>
                </p:oleObj>
              </mc:Choice>
              <mc:Fallback>
                <p:oleObj name="Visio" r:id="rId3" imgW="2661480" imgH="20134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1447800"/>
                        <a:ext cx="5575300" cy="4214813"/>
                      </a:xfrm>
                      <a:prstGeom prst="rect">
                        <a:avLst/>
                      </a:prstGeom>
                      <a:solidFill>
                        <a:srgbClr val="0000FF"/>
                      </a:solidFill>
                    </p:spPr>
                  </p:pic>
                </p:oleObj>
              </mc:Fallback>
            </mc:AlternateContent>
          </a:graphicData>
        </a:graphic>
      </p:graphicFrame>
      <p:sp>
        <p:nvSpPr>
          <p:cNvPr id="11268" name="Rectangle 4"/>
          <p:cNvSpPr>
            <a:spLocks noChangeArrowheads="1"/>
          </p:cNvSpPr>
          <p:nvPr/>
        </p:nvSpPr>
        <p:spPr bwMode="auto">
          <a:xfrm>
            <a:off x="6369050" y="1752600"/>
            <a:ext cx="2393950" cy="822325"/>
          </a:xfrm>
          <a:prstGeom prst="rect">
            <a:avLst/>
          </a:prstGeom>
          <a:noFill/>
          <a:ln w="9525">
            <a:noFill/>
            <a:miter lim="800000"/>
            <a:headEnd/>
            <a:tailEnd/>
          </a:ln>
        </p:spPr>
        <p:txBody>
          <a:bodyPr>
            <a:spAutoFit/>
          </a:bodyPr>
          <a:lstStyle/>
          <a:p>
            <a:r>
              <a:rPr kumimoji="1" lang="zh-CN" altLang="en-US" sz="2400" b="1">
                <a:ea typeface="宋体" pitchFamily="2" charset="-122"/>
              </a:rPr>
              <a:t>早期</a:t>
            </a:r>
            <a:r>
              <a:rPr kumimoji="1" lang="en-US" altLang="zh-CN" sz="2400" b="1">
                <a:ea typeface="宋体" pitchFamily="2" charset="-122"/>
              </a:rPr>
              <a:t>PROM</a:t>
            </a:r>
            <a:r>
              <a:rPr kumimoji="1" lang="zh-CN" altLang="en-US" sz="2400" b="1">
                <a:ea typeface="宋体" pitchFamily="2" charset="-122"/>
              </a:rPr>
              <a:t>器件采用此工艺</a:t>
            </a:r>
          </a:p>
        </p:txBody>
      </p:sp>
      <p:sp>
        <p:nvSpPr>
          <p:cNvPr id="11269" name="Rectangle 5"/>
          <p:cNvSpPr>
            <a:spLocks noChangeArrowheads="1"/>
          </p:cNvSpPr>
          <p:nvPr/>
        </p:nvSpPr>
        <p:spPr bwMode="auto">
          <a:xfrm>
            <a:off x="5715000" y="3581400"/>
            <a:ext cx="3352800" cy="1808163"/>
          </a:xfrm>
          <a:prstGeom prst="rect">
            <a:avLst/>
          </a:prstGeom>
          <a:noFill/>
          <a:ln w="9525">
            <a:noFill/>
            <a:miter lim="800000"/>
            <a:headEnd/>
            <a:tailEnd/>
          </a:ln>
        </p:spPr>
        <p:txBody>
          <a:bodyPr>
            <a:spAutoFit/>
          </a:bodyPr>
          <a:lstStyle/>
          <a:p>
            <a:pPr lvl="1">
              <a:lnSpc>
                <a:spcPct val="90000"/>
              </a:lnSpc>
              <a:spcBef>
                <a:spcPct val="20000"/>
              </a:spcBef>
              <a:buClr>
                <a:schemeClr val="hlink"/>
              </a:buClr>
              <a:buSzPct val="55000"/>
              <a:buFont typeface="Wingdings" pitchFamily="2" charset="2"/>
              <a:buChar char="n"/>
            </a:pPr>
            <a:r>
              <a:rPr kumimoji="1" lang="zh-CN" altLang="en-US" sz="2400" b="1">
                <a:solidFill>
                  <a:srgbClr val="000000"/>
                </a:solidFill>
                <a:latin typeface="Tahoma" pitchFamily="34" charset="0"/>
                <a:ea typeface="宋体" pitchFamily="2" charset="-122"/>
              </a:rPr>
              <a:t>可反复编程</a:t>
            </a:r>
          </a:p>
          <a:p>
            <a:pPr lvl="1">
              <a:lnSpc>
                <a:spcPct val="90000"/>
              </a:lnSpc>
              <a:spcBef>
                <a:spcPct val="20000"/>
              </a:spcBef>
              <a:buClr>
                <a:schemeClr val="hlink"/>
              </a:buClr>
              <a:buSzPct val="55000"/>
              <a:buFont typeface="Wingdings" pitchFamily="2" charset="2"/>
              <a:buChar char="n"/>
            </a:pPr>
            <a:r>
              <a:rPr kumimoji="1" lang="zh-CN" altLang="en-US" sz="2400" b="1">
                <a:solidFill>
                  <a:srgbClr val="000000"/>
                </a:solidFill>
                <a:latin typeface="Tahoma" pitchFamily="34" charset="0"/>
                <a:ea typeface="宋体" pitchFamily="2" charset="-122"/>
              </a:rPr>
              <a:t>不用每次上电重新下载，但相对速度慢，功耗较大</a:t>
            </a:r>
          </a:p>
        </p:txBody>
      </p:sp>
    </p:spTree>
    <p:extLst>
      <p:ext uri="{BB962C8B-B14F-4D97-AF65-F5344CB8AC3E}">
        <p14:creationId xmlns:p14="http://schemas.microsoft.com/office/powerpoint/2010/main" val="36813870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34211"/>
                                        </p:tgtEl>
                                        <p:attrNameLst>
                                          <p:attrName>style.visibility</p:attrName>
                                        </p:attrNameLst>
                                      </p:cBhvr>
                                      <p:to>
                                        <p:strVal val="visible"/>
                                      </p:to>
                                    </p:set>
                                    <p:anim calcmode="lin" valueType="num">
                                      <p:cBhvr additive="base">
                                        <p:cTn id="7" dur="500" fill="hold"/>
                                        <p:tgtEl>
                                          <p:spTgt spid="734211"/>
                                        </p:tgtEl>
                                        <p:attrNameLst>
                                          <p:attrName>ppt_x</p:attrName>
                                        </p:attrNameLst>
                                      </p:cBhvr>
                                      <p:tavLst>
                                        <p:tav tm="0">
                                          <p:val>
                                            <p:strVal val="1+#ppt_w/2"/>
                                          </p:val>
                                        </p:tav>
                                        <p:tav tm="100000">
                                          <p:val>
                                            <p:strVal val="#ppt_x"/>
                                          </p:val>
                                        </p:tav>
                                      </p:tavLst>
                                    </p:anim>
                                    <p:anim calcmode="lin" valueType="num">
                                      <p:cBhvr additive="base">
                                        <p:cTn id="8" dur="500" fill="hold"/>
                                        <p:tgtEl>
                                          <p:spTgt spid="7342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dirty="0"/>
              <a:t>可编程逻辑器件</a:t>
            </a:r>
            <a:endParaRPr lang="zh-CN" altLang="en-US" dirty="0"/>
          </a:p>
        </p:txBody>
      </p:sp>
      <p:sp>
        <p:nvSpPr>
          <p:cNvPr id="4" name="内容占位符 3"/>
          <p:cNvSpPr>
            <a:spLocks noGrp="1"/>
          </p:cNvSpPr>
          <p:nvPr>
            <p:ph idx="1"/>
          </p:nvPr>
        </p:nvSpPr>
        <p:spPr/>
        <p:txBody>
          <a:bodyPr/>
          <a:lstStyle/>
          <a:p>
            <a:r>
              <a:rPr lang="zh-CN" altLang="en-US" b="1" dirty="0" smtClean="0"/>
              <a:t>概述</a:t>
            </a:r>
            <a:endParaRPr lang="en-US" altLang="zh-CN" b="1" dirty="0" smtClean="0"/>
          </a:p>
          <a:p>
            <a:r>
              <a:rPr lang="zh-CN" altLang="en-US" dirty="0" smtClean="0"/>
              <a:t>现场可编程逻辑阵列（</a:t>
            </a:r>
            <a:r>
              <a:rPr lang="en-US" altLang="zh-CN" dirty="0" smtClean="0"/>
              <a:t>FPLA</a:t>
            </a:r>
            <a:r>
              <a:rPr lang="zh-CN" altLang="en-US" dirty="0" smtClean="0"/>
              <a:t>）</a:t>
            </a:r>
            <a:endParaRPr lang="en-US" altLang="zh-CN" dirty="0" smtClean="0"/>
          </a:p>
          <a:p>
            <a:r>
              <a:rPr lang="zh-CN" altLang="en-US" dirty="0" smtClean="0"/>
              <a:t>可编程阵列逻辑（</a:t>
            </a:r>
            <a:r>
              <a:rPr lang="en-US" altLang="zh-CN" dirty="0" smtClean="0"/>
              <a:t>PAL</a:t>
            </a:r>
            <a:r>
              <a:rPr lang="zh-CN" altLang="en-US" dirty="0" smtClean="0"/>
              <a:t>）</a:t>
            </a:r>
            <a:endParaRPr lang="en-US" altLang="zh-CN" dirty="0" smtClean="0"/>
          </a:p>
          <a:p>
            <a:r>
              <a:rPr lang="zh-CN" altLang="en-US" dirty="0" smtClean="0"/>
              <a:t>通用阵列逻辑（</a:t>
            </a:r>
            <a:r>
              <a:rPr lang="en-US" altLang="zh-CN" dirty="0" smtClean="0"/>
              <a:t>GAL</a:t>
            </a:r>
            <a:r>
              <a:rPr lang="zh-CN" altLang="en-US" dirty="0" smtClean="0"/>
              <a:t>）</a:t>
            </a:r>
            <a:endParaRPr lang="en-US" altLang="zh-CN" dirty="0" smtClean="0"/>
          </a:p>
          <a:p>
            <a:r>
              <a:rPr lang="zh-CN" altLang="en-US" dirty="0" smtClean="0"/>
              <a:t>复杂的可编程逻辑器件（</a:t>
            </a:r>
            <a:r>
              <a:rPr lang="en-US" altLang="zh-CN" dirty="0" smtClean="0"/>
              <a:t>CPLD</a:t>
            </a:r>
            <a:r>
              <a:rPr lang="zh-CN" altLang="en-US" dirty="0" smtClean="0"/>
              <a:t>）</a:t>
            </a:r>
            <a:endParaRPr lang="en-US" altLang="zh-CN" dirty="0" smtClean="0"/>
          </a:p>
          <a:p>
            <a:r>
              <a:rPr lang="zh-CN" altLang="en-US" dirty="0" smtClean="0"/>
              <a:t>现场可编程门阵列（</a:t>
            </a:r>
            <a:r>
              <a:rPr lang="en-US" altLang="zh-CN" dirty="0" smtClean="0"/>
              <a:t>FPGA</a:t>
            </a:r>
            <a:r>
              <a:rPr lang="zh-CN" altLang="en-US" dirty="0" smtClean="0"/>
              <a:t>）</a:t>
            </a:r>
            <a:endParaRPr lang="en-US" altLang="zh-CN" dirty="0" smtClean="0"/>
          </a:p>
          <a:p>
            <a:r>
              <a:rPr lang="en-US" altLang="zh-CN" dirty="0" smtClean="0"/>
              <a:t>PLD</a:t>
            </a:r>
            <a:r>
              <a:rPr lang="zh-CN" altLang="en-US" dirty="0" smtClean="0"/>
              <a:t>的编程</a:t>
            </a:r>
            <a:endParaRPr lang="en-US" altLang="zh-CN" dirty="0" smtClean="0"/>
          </a:p>
        </p:txBody>
      </p:sp>
    </p:spTree>
    <p:extLst>
      <p:ext uri="{BB962C8B-B14F-4D97-AF65-F5344CB8AC3E}">
        <p14:creationId xmlns:p14="http://schemas.microsoft.com/office/powerpoint/2010/main" val="1394374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09600" y="2362200"/>
            <a:ext cx="7696200" cy="4495800"/>
            <a:chOff x="384" y="1488"/>
            <a:chExt cx="4848" cy="2832"/>
          </a:xfrm>
        </p:grpSpPr>
        <p:graphicFrame>
          <p:nvGraphicFramePr>
            <p:cNvPr id="12290" name="Object 3"/>
            <p:cNvGraphicFramePr>
              <a:graphicFrameLocks noChangeAspect="1"/>
            </p:cNvGraphicFramePr>
            <p:nvPr/>
          </p:nvGraphicFramePr>
          <p:xfrm>
            <a:off x="432" y="1548"/>
            <a:ext cx="4752" cy="2736"/>
          </p:xfrm>
          <a:graphic>
            <a:graphicData uri="http://schemas.openxmlformats.org/presentationml/2006/ole">
              <mc:AlternateContent xmlns:mc="http://schemas.openxmlformats.org/markup-compatibility/2006">
                <mc:Choice xmlns:v="urn:schemas-microsoft-com:vml" Requires="v">
                  <p:oleObj spid="_x0000_s92163" name="BMP 图象" r:id="rId3" imgW="3820058" imgH="2066667" progId="PBrush">
                    <p:embed/>
                  </p:oleObj>
                </mc:Choice>
                <mc:Fallback>
                  <p:oleObj name="BMP 图象" r:id="rId3" imgW="3820058" imgH="2066667"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 y="1548"/>
                          <a:ext cx="4752" cy="2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53" name="Rectangle 4"/>
            <p:cNvSpPr>
              <a:spLocks noChangeArrowheads="1"/>
            </p:cNvSpPr>
            <p:nvPr/>
          </p:nvSpPr>
          <p:spPr bwMode="auto">
            <a:xfrm>
              <a:off x="384" y="1488"/>
              <a:ext cx="4848" cy="2832"/>
            </a:xfrm>
            <a:prstGeom prst="rect">
              <a:avLst/>
            </a:prstGeom>
            <a:noFill/>
            <a:ln w="57150" cmpd="thinThick">
              <a:solidFill>
                <a:srgbClr val="66FFFF"/>
              </a:solidFill>
              <a:miter lim="800000"/>
              <a:headEnd/>
              <a:tailEnd/>
            </a:ln>
          </p:spPr>
          <p:txBody>
            <a:bodyPr wrap="none" anchor="ctr"/>
            <a:lstStyle/>
            <a:p>
              <a:endParaRPr lang="zh-CN" altLang="en-US">
                <a:ea typeface="宋体" pitchFamily="2" charset="-122"/>
              </a:endParaRPr>
            </a:p>
          </p:txBody>
        </p:sp>
      </p:grpSp>
      <p:sp>
        <p:nvSpPr>
          <p:cNvPr id="740358" name="Text Box 6"/>
          <p:cNvSpPr txBox="1">
            <a:spLocks noChangeArrowheads="1"/>
          </p:cNvSpPr>
          <p:nvPr/>
        </p:nvSpPr>
        <p:spPr bwMode="auto">
          <a:xfrm>
            <a:off x="381000" y="762000"/>
            <a:ext cx="8229600" cy="830997"/>
          </a:xfrm>
          <a:prstGeom prst="rect">
            <a:avLst/>
          </a:prstGeom>
          <a:noFill/>
          <a:ln w="9525">
            <a:noFill/>
            <a:miter lim="800000"/>
            <a:headEnd/>
            <a:tailEnd/>
          </a:ln>
        </p:spPr>
        <p:txBody>
          <a:bodyPr>
            <a:spAutoFit/>
          </a:bodyPr>
          <a:lstStyle/>
          <a:p>
            <a:pPr>
              <a:spcBef>
                <a:spcPct val="50000"/>
              </a:spcBef>
            </a:pPr>
            <a:r>
              <a:rPr kumimoji="1" lang="zh-CN" altLang="en-US" sz="2400" b="1" dirty="0" smtClean="0">
                <a:latin typeface="Times New Roman" pitchFamily="18" charset="0"/>
                <a:ea typeface="宋体" pitchFamily="2" charset="-122"/>
              </a:rPr>
              <a:t>用</a:t>
            </a:r>
            <a:r>
              <a:rPr kumimoji="1" lang="zh-CN" altLang="en-US" sz="2400" b="1" dirty="0">
                <a:latin typeface="Times New Roman" pitchFamily="18" charset="0"/>
                <a:ea typeface="宋体" pitchFamily="2" charset="-122"/>
              </a:rPr>
              <a:t>浮栅编程技术生产的编程单元是一种能多次改写的</a:t>
            </a:r>
            <a:r>
              <a:rPr kumimoji="1" lang="en-US" altLang="zh-CN" sz="2400" b="1" dirty="0">
                <a:latin typeface="Times New Roman" pitchFamily="18" charset="0"/>
                <a:ea typeface="宋体" pitchFamily="2" charset="-122"/>
              </a:rPr>
              <a:t>ROM</a:t>
            </a:r>
            <a:r>
              <a:rPr kumimoji="1" lang="zh-CN" altLang="en-US" sz="2400" b="1" dirty="0">
                <a:latin typeface="Times New Roman" pitchFamily="18" charset="0"/>
                <a:ea typeface="宋体" pitchFamily="2" charset="-122"/>
              </a:rPr>
              <a:t>，即已写入的内容可以擦去，也可以重新写入新的内容。</a:t>
            </a:r>
          </a:p>
        </p:txBody>
      </p:sp>
      <p:sp>
        <p:nvSpPr>
          <p:cNvPr id="740359" name="Text Box 7"/>
          <p:cNvSpPr txBox="1">
            <a:spLocks noChangeArrowheads="1"/>
          </p:cNvSpPr>
          <p:nvPr/>
        </p:nvSpPr>
        <p:spPr bwMode="auto">
          <a:xfrm>
            <a:off x="990600" y="1905000"/>
            <a:ext cx="6934200" cy="457200"/>
          </a:xfrm>
          <a:prstGeom prst="rect">
            <a:avLst/>
          </a:prstGeom>
          <a:noFill/>
          <a:ln w="9525">
            <a:noFill/>
            <a:miter lim="800000"/>
            <a:headEnd/>
            <a:tailEnd/>
          </a:ln>
        </p:spPr>
        <p:txBody>
          <a:bodyPr>
            <a:spAutoFit/>
          </a:bodyPr>
          <a:lstStyle/>
          <a:p>
            <a:pPr>
              <a:spcBef>
                <a:spcPct val="50000"/>
              </a:spcBef>
            </a:pPr>
            <a:r>
              <a:rPr kumimoji="1" lang="zh-CN" altLang="en-US" sz="2400" b="1" dirty="0">
                <a:solidFill>
                  <a:srgbClr val="990033"/>
                </a:solidFill>
                <a:latin typeface="Times New Roman" pitchFamily="18" charset="0"/>
                <a:ea typeface="宋体" pitchFamily="2" charset="-122"/>
              </a:rPr>
              <a:t>（一）叠</a:t>
            </a:r>
            <a:r>
              <a:rPr kumimoji="1" lang="zh-CN" altLang="en-US" sz="2400" b="1" dirty="0" smtClean="0">
                <a:solidFill>
                  <a:srgbClr val="990033"/>
                </a:solidFill>
                <a:latin typeface="Times New Roman" pitchFamily="18" charset="0"/>
                <a:ea typeface="宋体" pitchFamily="2" charset="-122"/>
              </a:rPr>
              <a:t>栅</a:t>
            </a:r>
            <a:r>
              <a:rPr kumimoji="1" lang="en-US" altLang="zh-CN" sz="2400" b="1" dirty="0" smtClean="0">
                <a:solidFill>
                  <a:srgbClr val="990033"/>
                </a:solidFill>
                <a:latin typeface="Times New Roman" pitchFamily="18" charset="0"/>
                <a:ea typeface="宋体" pitchFamily="2" charset="-122"/>
              </a:rPr>
              <a:t>MOS</a:t>
            </a:r>
            <a:r>
              <a:rPr kumimoji="1" lang="zh-CN" altLang="en-US" sz="2400" b="1" dirty="0" smtClean="0">
                <a:solidFill>
                  <a:srgbClr val="990033"/>
                </a:solidFill>
                <a:latin typeface="Times New Roman" pitchFamily="18" charset="0"/>
                <a:ea typeface="宋体" pitchFamily="2" charset="-122"/>
              </a:rPr>
              <a:t>存储单元</a:t>
            </a:r>
            <a:r>
              <a:rPr kumimoji="1" lang="zh-CN" altLang="en-US" sz="2400" b="1" dirty="0" smtClean="0">
                <a:solidFill>
                  <a:srgbClr val="990033"/>
                </a:solidFill>
                <a:latin typeface="Times New Roman" pitchFamily="18" charset="0"/>
              </a:rPr>
              <a:t>（</a:t>
            </a:r>
            <a:r>
              <a:rPr kumimoji="1" lang="en-US" altLang="zh-CN" sz="2400" b="1" dirty="0" smtClean="0">
                <a:solidFill>
                  <a:srgbClr val="990033"/>
                </a:solidFill>
                <a:latin typeface="Times New Roman" pitchFamily="18" charset="0"/>
              </a:rPr>
              <a:t>SIMOS</a:t>
            </a:r>
            <a:r>
              <a:rPr kumimoji="1" lang="zh-CN" altLang="en-US" sz="2400" b="1" dirty="0" smtClean="0">
                <a:solidFill>
                  <a:srgbClr val="990033"/>
                </a:solidFill>
                <a:latin typeface="Times New Roman" pitchFamily="18" charset="0"/>
              </a:rPr>
              <a:t>）</a:t>
            </a:r>
            <a:endParaRPr kumimoji="1" lang="zh-CN" altLang="en-US" sz="2400" b="1" dirty="0">
              <a:latin typeface="Times New Roman" pitchFamily="18" charset="0"/>
              <a:ea typeface="宋体" pitchFamily="2" charset="-122"/>
            </a:endParaRPr>
          </a:p>
        </p:txBody>
      </p:sp>
      <p:grpSp>
        <p:nvGrpSpPr>
          <p:cNvPr id="3" name="Group 8"/>
          <p:cNvGrpSpPr>
            <a:grpSpLocks/>
          </p:cNvGrpSpPr>
          <p:nvPr/>
        </p:nvGrpSpPr>
        <p:grpSpPr bwMode="auto">
          <a:xfrm>
            <a:off x="990600" y="3219450"/>
            <a:ext cx="3124200" cy="1828800"/>
            <a:chOff x="624" y="1920"/>
            <a:chExt cx="1968" cy="1152"/>
          </a:xfrm>
        </p:grpSpPr>
        <p:grpSp>
          <p:nvGrpSpPr>
            <p:cNvPr id="4" name="Group 9"/>
            <p:cNvGrpSpPr>
              <a:grpSpLocks/>
            </p:cNvGrpSpPr>
            <p:nvPr/>
          </p:nvGrpSpPr>
          <p:grpSpPr bwMode="auto">
            <a:xfrm>
              <a:off x="624" y="1920"/>
              <a:ext cx="1968" cy="279"/>
              <a:chOff x="624" y="1920"/>
              <a:chExt cx="1968" cy="279"/>
            </a:xfrm>
          </p:grpSpPr>
          <p:sp>
            <p:nvSpPr>
              <p:cNvPr id="12350" name="Text Box 10"/>
              <p:cNvSpPr txBox="1">
                <a:spLocks noChangeArrowheads="1"/>
              </p:cNvSpPr>
              <p:nvPr/>
            </p:nvSpPr>
            <p:spPr bwMode="auto">
              <a:xfrm>
                <a:off x="1968" y="1968"/>
                <a:ext cx="624" cy="231"/>
              </a:xfrm>
              <a:prstGeom prst="rect">
                <a:avLst/>
              </a:prstGeom>
              <a:noFill/>
              <a:ln w="9525">
                <a:noFill/>
                <a:miter lim="800000"/>
                <a:headEnd/>
                <a:tailEnd/>
              </a:ln>
            </p:spPr>
            <p:txBody>
              <a:bodyPr>
                <a:spAutoFit/>
              </a:bodyPr>
              <a:lstStyle/>
              <a:p>
                <a:pPr>
                  <a:spcBef>
                    <a:spcPct val="50000"/>
                  </a:spcBef>
                </a:pPr>
                <a:r>
                  <a:rPr kumimoji="1" lang="en-US" altLang="zh-CN" b="1">
                    <a:solidFill>
                      <a:srgbClr val="FF0000"/>
                    </a:solidFill>
                    <a:latin typeface="Times New Roman" pitchFamily="18" charset="0"/>
                    <a:ea typeface="宋体" pitchFamily="2" charset="-122"/>
                  </a:rPr>
                  <a:t>25V</a:t>
                </a:r>
              </a:p>
            </p:txBody>
          </p:sp>
          <p:sp>
            <p:nvSpPr>
              <p:cNvPr id="12351" name="Text Box 11"/>
              <p:cNvSpPr txBox="1">
                <a:spLocks noChangeArrowheads="1"/>
              </p:cNvSpPr>
              <p:nvPr/>
            </p:nvSpPr>
            <p:spPr bwMode="auto">
              <a:xfrm>
                <a:off x="1296" y="1920"/>
                <a:ext cx="624" cy="231"/>
              </a:xfrm>
              <a:prstGeom prst="rect">
                <a:avLst/>
              </a:prstGeom>
              <a:noFill/>
              <a:ln w="9525">
                <a:noFill/>
                <a:miter lim="800000"/>
                <a:headEnd/>
                <a:tailEnd/>
              </a:ln>
            </p:spPr>
            <p:txBody>
              <a:bodyPr>
                <a:spAutoFit/>
              </a:bodyPr>
              <a:lstStyle/>
              <a:p>
                <a:pPr>
                  <a:spcBef>
                    <a:spcPct val="50000"/>
                  </a:spcBef>
                </a:pPr>
                <a:r>
                  <a:rPr kumimoji="1" lang="en-US" altLang="zh-CN" b="1">
                    <a:solidFill>
                      <a:srgbClr val="FF0000"/>
                    </a:solidFill>
                    <a:latin typeface="Times New Roman" pitchFamily="18" charset="0"/>
                    <a:ea typeface="宋体" pitchFamily="2" charset="-122"/>
                  </a:rPr>
                  <a:t>25V</a:t>
                </a:r>
              </a:p>
            </p:txBody>
          </p:sp>
          <p:sp>
            <p:nvSpPr>
              <p:cNvPr id="12352" name="Text Box 12"/>
              <p:cNvSpPr txBox="1">
                <a:spLocks noChangeArrowheads="1"/>
              </p:cNvSpPr>
              <p:nvPr/>
            </p:nvSpPr>
            <p:spPr bwMode="auto">
              <a:xfrm>
                <a:off x="624" y="1920"/>
                <a:ext cx="624" cy="231"/>
              </a:xfrm>
              <a:prstGeom prst="rect">
                <a:avLst/>
              </a:prstGeom>
              <a:noFill/>
              <a:ln w="9525">
                <a:noFill/>
                <a:miter lim="800000"/>
                <a:headEnd/>
                <a:tailEnd/>
              </a:ln>
            </p:spPr>
            <p:txBody>
              <a:bodyPr>
                <a:spAutoFit/>
              </a:bodyPr>
              <a:lstStyle/>
              <a:p>
                <a:pPr>
                  <a:spcBef>
                    <a:spcPct val="50000"/>
                  </a:spcBef>
                </a:pPr>
                <a:r>
                  <a:rPr kumimoji="1" lang="en-US" altLang="zh-CN" b="1">
                    <a:solidFill>
                      <a:srgbClr val="FF0000"/>
                    </a:solidFill>
                    <a:latin typeface="Times New Roman" pitchFamily="18" charset="0"/>
                    <a:ea typeface="宋体" pitchFamily="2" charset="-122"/>
                  </a:rPr>
                  <a:t>GND</a:t>
                </a:r>
              </a:p>
            </p:txBody>
          </p:sp>
        </p:grpSp>
        <p:grpSp>
          <p:nvGrpSpPr>
            <p:cNvPr id="5" name="Group 13"/>
            <p:cNvGrpSpPr>
              <a:grpSpLocks/>
            </p:cNvGrpSpPr>
            <p:nvPr/>
          </p:nvGrpSpPr>
          <p:grpSpPr bwMode="auto">
            <a:xfrm>
              <a:off x="1056" y="2832"/>
              <a:ext cx="480" cy="240"/>
              <a:chOff x="1056" y="2832"/>
              <a:chExt cx="480" cy="240"/>
            </a:xfrm>
          </p:grpSpPr>
          <p:sp>
            <p:nvSpPr>
              <p:cNvPr id="12347" name="Line 14"/>
              <p:cNvSpPr>
                <a:spLocks noChangeShapeType="1"/>
              </p:cNvSpPr>
              <p:nvPr/>
            </p:nvSpPr>
            <p:spPr bwMode="auto">
              <a:xfrm flipV="1">
                <a:off x="1056" y="2880"/>
                <a:ext cx="288" cy="192"/>
              </a:xfrm>
              <a:prstGeom prst="line">
                <a:avLst/>
              </a:prstGeom>
              <a:noFill/>
              <a:ln w="38100">
                <a:solidFill>
                  <a:srgbClr val="FF0000"/>
                </a:solidFill>
                <a:round/>
                <a:headEnd/>
                <a:tailEnd type="triangle" w="med" len="med"/>
              </a:ln>
            </p:spPr>
            <p:txBody>
              <a:bodyPr wrap="none" anchor="ctr"/>
              <a:lstStyle/>
              <a:p>
                <a:endParaRPr lang="zh-CN" altLang="en-US"/>
              </a:p>
            </p:txBody>
          </p:sp>
          <p:sp>
            <p:nvSpPr>
              <p:cNvPr id="12348" name="Line 15"/>
              <p:cNvSpPr>
                <a:spLocks noChangeShapeType="1"/>
              </p:cNvSpPr>
              <p:nvPr/>
            </p:nvSpPr>
            <p:spPr bwMode="auto">
              <a:xfrm>
                <a:off x="1392" y="2832"/>
                <a:ext cx="48" cy="0"/>
              </a:xfrm>
              <a:prstGeom prst="line">
                <a:avLst/>
              </a:prstGeom>
              <a:noFill/>
              <a:ln w="9525">
                <a:solidFill>
                  <a:srgbClr val="FF0000"/>
                </a:solidFill>
                <a:round/>
                <a:headEnd/>
                <a:tailEnd/>
              </a:ln>
            </p:spPr>
            <p:txBody>
              <a:bodyPr wrap="none" anchor="ctr"/>
              <a:lstStyle/>
              <a:p>
                <a:endParaRPr lang="zh-CN" altLang="en-US"/>
              </a:p>
            </p:txBody>
          </p:sp>
          <p:sp>
            <p:nvSpPr>
              <p:cNvPr id="12349" name="Line 16"/>
              <p:cNvSpPr>
                <a:spLocks noChangeShapeType="1"/>
              </p:cNvSpPr>
              <p:nvPr/>
            </p:nvSpPr>
            <p:spPr bwMode="auto">
              <a:xfrm>
                <a:off x="1488" y="2832"/>
                <a:ext cx="48" cy="0"/>
              </a:xfrm>
              <a:prstGeom prst="line">
                <a:avLst/>
              </a:prstGeom>
              <a:noFill/>
              <a:ln w="9525">
                <a:solidFill>
                  <a:srgbClr val="FF0000"/>
                </a:solidFill>
                <a:round/>
                <a:headEnd/>
                <a:tailEnd/>
              </a:ln>
            </p:spPr>
            <p:txBody>
              <a:bodyPr wrap="none" anchor="ctr"/>
              <a:lstStyle/>
              <a:p>
                <a:endParaRPr lang="zh-CN" altLang="en-US"/>
              </a:p>
            </p:txBody>
          </p:sp>
        </p:grpSp>
      </p:grpSp>
      <p:grpSp>
        <p:nvGrpSpPr>
          <p:cNvPr id="6" name="Group 17"/>
          <p:cNvGrpSpPr>
            <a:grpSpLocks/>
          </p:cNvGrpSpPr>
          <p:nvPr/>
        </p:nvGrpSpPr>
        <p:grpSpPr bwMode="auto">
          <a:xfrm>
            <a:off x="4800600" y="4591050"/>
            <a:ext cx="3505200" cy="1966913"/>
            <a:chOff x="3024" y="2736"/>
            <a:chExt cx="2208" cy="1239"/>
          </a:xfrm>
        </p:grpSpPr>
        <p:sp>
          <p:nvSpPr>
            <p:cNvPr id="12342" name="Text Box 18"/>
            <p:cNvSpPr txBox="1">
              <a:spLocks noChangeArrowheads="1"/>
            </p:cNvSpPr>
            <p:nvPr/>
          </p:nvSpPr>
          <p:spPr bwMode="auto">
            <a:xfrm>
              <a:off x="3915" y="3504"/>
              <a:ext cx="1170" cy="233"/>
            </a:xfrm>
            <a:prstGeom prst="rect">
              <a:avLst/>
            </a:prstGeom>
            <a:noFill/>
            <a:ln w="9525">
              <a:noFill/>
              <a:miter lim="800000"/>
              <a:headEnd/>
              <a:tailEnd/>
            </a:ln>
          </p:spPr>
          <p:txBody>
            <a:bodyPr wrap="square">
              <a:spAutoFit/>
            </a:bodyPr>
            <a:lstStyle/>
            <a:p>
              <a:pPr>
                <a:spcBef>
                  <a:spcPct val="50000"/>
                </a:spcBef>
              </a:pPr>
              <a:r>
                <a:rPr kumimoji="1" lang="zh-CN" altLang="en-US" b="1" dirty="0" smtClean="0">
                  <a:solidFill>
                    <a:srgbClr val="FF0000"/>
                  </a:solidFill>
                  <a:latin typeface="Times New Roman" pitchFamily="18" charset="0"/>
                  <a:ea typeface="宋体" pitchFamily="2" charset="-122"/>
                </a:rPr>
                <a:t>浮删上有电子</a:t>
              </a:r>
              <a:endParaRPr kumimoji="1" lang="zh-CN" altLang="en-US" b="1" dirty="0">
                <a:latin typeface="Times New Roman" pitchFamily="18" charset="0"/>
                <a:ea typeface="宋体" pitchFamily="2" charset="-122"/>
              </a:endParaRPr>
            </a:p>
          </p:txBody>
        </p:sp>
        <p:sp>
          <p:nvSpPr>
            <p:cNvPr id="12343" name="Text Box 19"/>
            <p:cNvSpPr txBox="1">
              <a:spLocks noChangeArrowheads="1"/>
            </p:cNvSpPr>
            <p:nvPr/>
          </p:nvSpPr>
          <p:spPr bwMode="auto">
            <a:xfrm>
              <a:off x="4800" y="2736"/>
              <a:ext cx="432" cy="231"/>
            </a:xfrm>
            <a:prstGeom prst="rect">
              <a:avLst/>
            </a:prstGeom>
            <a:noFill/>
            <a:ln w="9525">
              <a:noFill/>
              <a:miter lim="800000"/>
              <a:headEnd/>
              <a:tailEnd/>
            </a:ln>
          </p:spPr>
          <p:txBody>
            <a:bodyPr>
              <a:spAutoFit/>
            </a:bodyPr>
            <a:lstStyle/>
            <a:p>
              <a:pPr>
                <a:spcBef>
                  <a:spcPct val="50000"/>
                </a:spcBef>
              </a:pPr>
              <a:r>
                <a:rPr kumimoji="1" lang="en-US" altLang="zh-CN" b="1">
                  <a:solidFill>
                    <a:srgbClr val="FF0000"/>
                  </a:solidFill>
                  <a:latin typeface="Times New Roman" pitchFamily="18" charset="0"/>
                  <a:ea typeface="宋体" pitchFamily="2" charset="-122"/>
                </a:rPr>
                <a:t>1</a:t>
              </a:r>
              <a:endParaRPr kumimoji="1" lang="en-US" altLang="zh-CN" b="1">
                <a:latin typeface="Times New Roman" pitchFamily="18" charset="0"/>
                <a:ea typeface="宋体" pitchFamily="2" charset="-122"/>
              </a:endParaRPr>
            </a:p>
          </p:txBody>
        </p:sp>
        <p:sp>
          <p:nvSpPr>
            <p:cNvPr id="12344" name="Text Box 20"/>
            <p:cNvSpPr txBox="1">
              <a:spLocks noChangeArrowheads="1"/>
            </p:cNvSpPr>
            <p:nvPr/>
          </p:nvSpPr>
          <p:spPr bwMode="auto">
            <a:xfrm>
              <a:off x="3024" y="3744"/>
              <a:ext cx="432" cy="231"/>
            </a:xfrm>
            <a:prstGeom prst="rect">
              <a:avLst/>
            </a:prstGeom>
            <a:noFill/>
            <a:ln w="9525">
              <a:noFill/>
              <a:miter lim="800000"/>
              <a:headEnd/>
              <a:tailEnd/>
            </a:ln>
          </p:spPr>
          <p:txBody>
            <a:bodyPr>
              <a:spAutoFit/>
            </a:bodyPr>
            <a:lstStyle/>
            <a:p>
              <a:pPr>
                <a:spcBef>
                  <a:spcPct val="50000"/>
                </a:spcBef>
              </a:pPr>
              <a:r>
                <a:rPr kumimoji="1" lang="en-US" altLang="zh-CN" b="1">
                  <a:solidFill>
                    <a:srgbClr val="FF0000"/>
                  </a:solidFill>
                  <a:latin typeface="Times New Roman" pitchFamily="18" charset="0"/>
                  <a:ea typeface="宋体" pitchFamily="2" charset="-122"/>
                </a:rPr>
                <a:t>1</a:t>
              </a:r>
              <a:endParaRPr kumimoji="1" lang="en-US" altLang="zh-CN" b="1">
                <a:latin typeface="Times New Roman" pitchFamily="18" charset="0"/>
                <a:ea typeface="宋体" pitchFamily="2" charset="-122"/>
              </a:endParaRPr>
            </a:p>
          </p:txBody>
        </p:sp>
      </p:grpSp>
      <p:grpSp>
        <p:nvGrpSpPr>
          <p:cNvPr id="7" name="Group 21"/>
          <p:cNvGrpSpPr>
            <a:grpSpLocks/>
          </p:cNvGrpSpPr>
          <p:nvPr/>
        </p:nvGrpSpPr>
        <p:grpSpPr bwMode="auto">
          <a:xfrm>
            <a:off x="4800600" y="4591050"/>
            <a:ext cx="3857625" cy="1978025"/>
            <a:chOff x="3024" y="2736"/>
            <a:chExt cx="2430" cy="1237"/>
          </a:xfrm>
        </p:grpSpPr>
        <p:sp>
          <p:nvSpPr>
            <p:cNvPr id="12339" name="Text Box 22"/>
            <p:cNvSpPr txBox="1">
              <a:spLocks noChangeArrowheads="1"/>
            </p:cNvSpPr>
            <p:nvPr/>
          </p:nvSpPr>
          <p:spPr bwMode="auto">
            <a:xfrm>
              <a:off x="3915" y="3484"/>
              <a:ext cx="1539" cy="231"/>
            </a:xfrm>
            <a:prstGeom prst="rect">
              <a:avLst/>
            </a:prstGeom>
            <a:noFill/>
            <a:ln w="9525">
              <a:noFill/>
              <a:miter lim="800000"/>
              <a:headEnd/>
              <a:tailEnd/>
            </a:ln>
          </p:spPr>
          <p:txBody>
            <a:bodyPr wrap="square">
              <a:spAutoFit/>
            </a:bodyPr>
            <a:lstStyle/>
            <a:p>
              <a:pPr>
                <a:spcBef>
                  <a:spcPct val="50000"/>
                </a:spcBef>
              </a:pPr>
              <a:r>
                <a:rPr kumimoji="1" lang="zh-CN" altLang="en-US" b="1" dirty="0" smtClean="0">
                  <a:solidFill>
                    <a:srgbClr val="FF0000"/>
                  </a:solidFill>
                  <a:latin typeface="Times New Roman" pitchFamily="18" charset="0"/>
                  <a:ea typeface="宋体" pitchFamily="2" charset="-122"/>
                </a:rPr>
                <a:t>浮删上</a:t>
              </a:r>
              <a:r>
                <a:rPr kumimoji="1" lang="zh-CN" altLang="en-US" b="1" dirty="0" smtClean="0">
                  <a:solidFill>
                    <a:srgbClr val="FF0000"/>
                  </a:solidFill>
                  <a:latin typeface="Times New Roman" pitchFamily="18" charset="0"/>
                </a:rPr>
                <a:t>无</a:t>
              </a:r>
              <a:r>
                <a:rPr kumimoji="1" lang="zh-CN" altLang="en-US" b="1" dirty="0" smtClean="0">
                  <a:solidFill>
                    <a:srgbClr val="FF0000"/>
                  </a:solidFill>
                  <a:latin typeface="Times New Roman" pitchFamily="18" charset="0"/>
                  <a:ea typeface="宋体" pitchFamily="2" charset="-122"/>
                </a:rPr>
                <a:t>电子</a:t>
              </a:r>
              <a:endParaRPr kumimoji="1" lang="zh-CN" altLang="en-US" b="1" dirty="0">
                <a:latin typeface="Times New Roman" pitchFamily="18" charset="0"/>
                <a:ea typeface="宋体" pitchFamily="2" charset="-122"/>
              </a:endParaRPr>
            </a:p>
          </p:txBody>
        </p:sp>
        <p:sp>
          <p:nvSpPr>
            <p:cNvPr id="12340" name="Text Box 23"/>
            <p:cNvSpPr txBox="1">
              <a:spLocks noChangeArrowheads="1"/>
            </p:cNvSpPr>
            <p:nvPr/>
          </p:nvSpPr>
          <p:spPr bwMode="auto">
            <a:xfrm>
              <a:off x="4800" y="2736"/>
              <a:ext cx="432" cy="229"/>
            </a:xfrm>
            <a:prstGeom prst="rect">
              <a:avLst/>
            </a:prstGeom>
            <a:noFill/>
            <a:ln w="9525">
              <a:noFill/>
              <a:miter lim="800000"/>
              <a:headEnd/>
              <a:tailEnd/>
            </a:ln>
          </p:spPr>
          <p:txBody>
            <a:bodyPr>
              <a:spAutoFit/>
            </a:bodyPr>
            <a:lstStyle/>
            <a:p>
              <a:pPr>
                <a:spcBef>
                  <a:spcPct val="50000"/>
                </a:spcBef>
              </a:pPr>
              <a:r>
                <a:rPr kumimoji="1" lang="en-US" altLang="zh-CN" b="1">
                  <a:solidFill>
                    <a:srgbClr val="FF0000"/>
                  </a:solidFill>
                  <a:latin typeface="Times New Roman" pitchFamily="18" charset="0"/>
                  <a:ea typeface="宋体" pitchFamily="2" charset="-122"/>
                </a:rPr>
                <a:t>1</a:t>
              </a:r>
              <a:endParaRPr kumimoji="1" lang="en-US" altLang="zh-CN" b="1">
                <a:latin typeface="Times New Roman" pitchFamily="18" charset="0"/>
                <a:ea typeface="宋体" pitchFamily="2" charset="-122"/>
              </a:endParaRPr>
            </a:p>
          </p:txBody>
        </p:sp>
        <p:sp>
          <p:nvSpPr>
            <p:cNvPr id="12341" name="Text Box 24"/>
            <p:cNvSpPr txBox="1">
              <a:spLocks noChangeArrowheads="1"/>
            </p:cNvSpPr>
            <p:nvPr/>
          </p:nvSpPr>
          <p:spPr bwMode="auto">
            <a:xfrm>
              <a:off x="3024" y="3744"/>
              <a:ext cx="432" cy="229"/>
            </a:xfrm>
            <a:prstGeom prst="rect">
              <a:avLst/>
            </a:prstGeom>
            <a:noFill/>
            <a:ln w="9525">
              <a:noFill/>
              <a:miter lim="800000"/>
              <a:headEnd/>
              <a:tailEnd/>
            </a:ln>
          </p:spPr>
          <p:txBody>
            <a:bodyPr>
              <a:spAutoFit/>
            </a:bodyPr>
            <a:lstStyle/>
            <a:p>
              <a:pPr>
                <a:spcBef>
                  <a:spcPct val="50000"/>
                </a:spcBef>
              </a:pPr>
              <a:r>
                <a:rPr kumimoji="1" lang="en-US" altLang="zh-CN" b="1">
                  <a:solidFill>
                    <a:srgbClr val="FF0000"/>
                  </a:solidFill>
                  <a:latin typeface="Times New Roman" pitchFamily="18" charset="0"/>
                  <a:ea typeface="宋体" pitchFamily="2" charset="-122"/>
                </a:rPr>
                <a:t>1</a:t>
              </a:r>
              <a:endParaRPr kumimoji="1" lang="en-US" altLang="zh-CN" b="1">
                <a:latin typeface="Times New Roman" pitchFamily="18" charset="0"/>
                <a:ea typeface="宋体" pitchFamily="2" charset="-122"/>
              </a:endParaRPr>
            </a:p>
          </p:txBody>
        </p:sp>
      </p:grpSp>
      <p:grpSp>
        <p:nvGrpSpPr>
          <p:cNvPr id="8" name="Group 25"/>
          <p:cNvGrpSpPr>
            <a:grpSpLocks/>
          </p:cNvGrpSpPr>
          <p:nvPr/>
        </p:nvGrpSpPr>
        <p:grpSpPr bwMode="auto">
          <a:xfrm>
            <a:off x="990600" y="2590800"/>
            <a:ext cx="4495800" cy="4119563"/>
            <a:chOff x="624" y="1632"/>
            <a:chExt cx="2832" cy="2595"/>
          </a:xfrm>
        </p:grpSpPr>
        <p:grpSp>
          <p:nvGrpSpPr>
            <p:cNvPr id="9" name="Group 26"/>
            <p:cNvGrpSpPr>
              <a:grpSpLocks/>
            </p:cNvGrpSpPr>
            <p:nvPr/>
          </p:nvGrpSpPr>
          <p:grpSpPr bwMode="auto">
            <a:xfrm>
              <a:off x="624" y="1788"/>
              <a:ext cx="2016" cy="2439"/>
              <a:chOff x="624" y="1632"/>
              <a:chExt cx="2016" cy="2439"/>
            </a:xfrm>
          </p:grpSpPr>
          <p:grpSp>
            <p:nvGrpSpPr>
              <p:cNvPr id="10" name="Group 27"/>
              <p:cNvGrpSpPr>
                <a:grpSpLocks/>
              </p:cNvGrpSpPr>
              <p:nvPr/>
            </p:nvGrpSpPr>
            <p:grpSpPr bwMode="auto">
              <a:xfrm>
                <a:off x="1248" y="2880"/>
                <a:ext cx="1392" cy="1191"/>
                <a:chOff x="1200" y="2880"/>
                <a:chExt cx="1392" cy="1191"/>
              </a:xfrm>
            </p:grpSpPr>
            <p:grpSp>
              <p:nvGrpSpPr>
                <p:cNvPr id="11" name="Group 28"/>
                <p:cNvGrpSpPr>
                  <a:grpSpLocks/>
                </p:cNvGrpSpPr>
                <p:nvPr/>
              </p:nvGrpSpPr>
              <p:grpSpPr bwMode="auto">
                <a:xfrm>
                  <a:off x="1200" y="2880"/>
                  <a:ext cx="576" cy="231"/>
                  <a:chOff x="1200" y="2880"/>
                  <a:chExt cx="576" cy="231"/>
                </a:xfrm>
              </p:grpSpPr>
              <p:sp>
                <p:nvSpPr>
                  <p:cNvPr id="12337" name="Line 29"/>
                  <p:cNvSpPr>
                    <a:spLocks noChangeShapeType="1"/>
                  </p:cNvSpPr>
                  <p:nvPr/>
                </p:nvSpPr>
                <p:spPr bwMode="auto">
                  <a:xfrm>
                    <a:off x="1200" y="3072"/>
                    <a:ext cx="480" cy="0"/>
                  </a:xfrm>
                  <a:prstGeom prst="line">
                    <a:avLst/>
                  </a:prstGeom>
                  <a:noFill/>
                  <a:ln w="38100">
                    <a:solidFill>
                      <a:srgbClr val="FF0000"/>
                    </a:solidFill>
                    <a:round/>
                    <a:headEnd/>
                    <a:tailEnd/>
                  </a:ln>
                </p:spPr>
                <p:txBody>
                  <a:bodyPr wrap="none" anchor="ctr"/>
                  <a:lstStyle/>
                  <a:p>
                    <a:endParaRPr lang="zh-CN" altLang="en-US"/>
                  </a:p>
                </p:txBody>
              </p:sp>
              <p:sp>
                <p:nvSpPr>
                  <p:cNvPr id="12338" name="Text Box 30"/>
                  <p:cNvSpPr txBox="1">
                    <a:spLocks noChangeArrowheads="1"/>
                  </p:cNvSpPr>
                  <p:nvPr/>
                </p:nvSpPr>
                <p:spPr bwMode="auto">
                  <a:xfrm>
                    <a:off x="1344" y="2880"/>
                    <a:ext cx="432" cy="231"/>
                  </a:xfrm>
                  <a:prstGeom prst="rect">
                    <a:avLst/>
                  </a:prstGeom>
                  <a:noFill/>
                  <a:ln w="9525">
                    <a:noFill/>
                    <a:miter lim="800000"/>
                    <a:headEnd/>
                    <a:tailEnd/>
                  </a:ln>
                </p:spPr>
                <p:txBody>
                  <a:bodyPr>
                    <a:spAutoFit/>
                  </a:bodyPr>
                  <a:lstStyle/>
                  <a:p>
                    <a:pPr>
                      <a:spcBef>
                        <a:spcPct val="50000"/>
                      </a:spcBef>
                    </a:pPr>
                    <a:r>
                      <a:rPr kumimoji="1" lang="en-US" altLang="zh-CN" b="1">
                        <a:solidFill>
                          <a:srgbClr val="FF0000"/>
                        </a:solidFill>
                        <a:latin typeface="Times New Roman" pitchFamily="18" charset="0"/>
                        <a:ea typeface="宋体" pitchFamily="2" charset="-122"/>
                      </a:rPr>
                      <a:t>+ +</a:t>
                    </a:r>
                    <a:endParaRPr kumimoji="1" lang="en-US" altLang="zh-CN" b="1">
                      <a:latin typeface="Times New Roman" pitchFamily="18" charset="0"/>
                      <a:ea typeface="宋体" pitchFamily="2" charset="-122"/>
                    </a:endParaRPr>
                  </a:p>
                </p:txBody>
              </p:sp>
            </p:grpSp>
            <p:sp>
              <p:nvSpPr>
                <p:cNvPr id="12335" name="Line 31"/>
                <p:cNvSpPr>
                  <a:spLocks noChangeShapeType="1"/>
                </p:cNvSpPr>
                <p:nvPr/>
              </p:nvSpPr>
              <p:spPr bwMode="auto">
                <a:xfrm flipV="1">
                  <a:off x="1440" y="3072"/>
                  <a:ext cx="0" cy="816"/>
                </a:xfrm>
                <a:prstGeom prst="line">
                  <a:avLst/>
                </a:prstGeom>
                <a:noFill/>
                <a:ln w="38100">
                  <a:solidFill>
                    <a:schemeClr val="accent1"/>
                  </a:solidFill>
                  <a:round/>
                  <a:headEnd/>
                  <a:tailEnd type="triangle" w="med" len="med"/>
                </a:ln>
              </p:spPr>
              <p:txBody>
                <a:bodyPr wrap="none" anchor="ctr"/>
                <a:lstStyle/>
                <a:p>
                  <a:endParaRPr lang="zh-CN" altLang="en-US"/>
                </a:p>
              </p:txBody>
            </p:sp>
            <p:sp>
              <p:nvSpPr>
                <p:cNvPr id="12336" name="Text Box 32"/>
                <p:cNvSpPr txBox="1">
                  <a:spLocks noChangeArrowheads="1"/>
                </p:cNvSpPr>
                <p:nvPr/>
              </p:nvSpPr>
              <p:spPr bwMode="auto">
                <a:xfrm>
                  <a:off x="1488" y="3840"/>
                  <a:ext cx="1104" cy="231"/>
                </a:xfrm>
                <a:prstGeom prst="rect">
                  <a:avLst/>
                </a:prstGeom>
                <a:noFill/>
                <a:ln w="9525">
                  <a:noFill/>
                  <a:miter lim="800000"/>
                  <a:headEnd/>
                  <a:tailEnd/>
                </a:ln>
              </p:spPr>
              <p:txBody>
                <a:bodyPr>
                  <a:spAutoFit/>
                </a:bodyPr>
                <a:lstStyle/>
                <a:p>
                  <a:pPr>
                    <a:spcBef>
                      <a:spcPct val="50000"/>
                    </a:spcBef>
                  </a:pPr>
                  <a:r>
                    <a:rPr kumimoji="1" lang="zh-CN" altLang="en-US" b="1">
                      <a:latin typeface="Times New Roman" pitchFamily="18" charset="0"/>
                      <a:ea typeface="宋体" pitchFamily="2" charset="-122"/>
                    </a:rPr>
                    <a:t>开启电压</a:t>
                  </a:r>
                </a:p>
              </p:txBody>
            </p:sp>
          </p:grpSp>
          <p:sp>
            <p:nvSpPr>
              <p:cNvPr id="12331" name="Text Box 33"/>
              <p:cNvSpPr txBox="1">
                <a:spLocks noChangeArrowheads="1"/>
              </p:cNvSpPr>
              <p:nvPr/>
            </p:nvSpPr>
            <p:spPr bwMode="auto">
              <a:xfrm>
                <a:off x="1296" y="1632"/>
                <a:ext cx="384" cy="231"/>
              </a:xfrm>
              <a:prstGeom prst="rect">
                <a:avLst/>
              </a:prstGeom>
              <a:noFill/>
              <a:ln w="9525">
                <a:noFill/>
                <a:miter lim="800000"/>
                <a:headEnd/>
                <a:tailEnd/>
              </a:ln>
            </p:spPr>
            <p:txBody>
              <a:bodyPr>
                <a:spAutoFit/>
              </a:bodyPr>
              <a:lstStyle/>
              <a:p>
                <a:pPr algn="ctr">
                  <a:spcBef>
                    <a:spcPct val="50000"/>
                  </a:spcBef>
                </a:pPr>
                <a:r>
                  <a:rPr kumimoji="1" lang="en-US" altLang="zh-CN" b="1">
                    <a:solidFill>
                      <a:srgbClr val="FF0000"/>
                    </a:solidFill>
                    <a:latin typeface="Times New Roman" pitchFamily="18" charset="0"/>
                    <a:ea typeface="宋体" pitchFamily="2" charset="-122"/>
                  </a:rPr>
                  <a:t>5V</a:t>
                </a:r>
                <a:endParaRPr kumimoji="1" lang="en-US" altLang="zh-CN" b="1">
                  <a:latin typeface="Times New Roman" pitchFamily="18" charset="0"/>
                  <a:ea typeface="宋体" pitchFamily="2" charset="-122"/>
                </a:endParaRPr>
              </a:p>
            </p:txBody>
          </p:sp>
          <p:sp>
            <p:nvSpPr>
              <p:cNvPr id="12332" name="Text Box 34"/>
              <p:cNvSpPr txBox="1">
                <a:spLocks noChangeArrowheads="1"/>
              </p:cNvSpPr>
              <p:nvPr/>
            </p:nvSpPr>
            <p:spPr bwMode="auto">
              <a:xfrm>
                <a:off x="2016" y="1680"/>
                <a:ext cx="384" cy="231"/>
              </a:xfrm>
              <a:prstGeom prst="rect">
                <a:avLst/>
              </a:prstGeom>
              <a:noFill/>
              <a:ln w="9525">
                <a:noFill/>
                <a:miter lim="800000"/>
                <a:headEnd/>
                <a:tailEnd/>
              </a:ln>
            </p:spPr>
            <p:txBody>
              <a:bodyPr>
                <a:spAutoFit/>
              </a:bodyPr>
              <a:lstStyle/>
              <a:p>
                <a:pPr algn="ctr">
                  <a:spcBef>
                    <a:spcPct val="50000"/>
                  </a:spcBef>
                </a:pPr>
                <a:r>
                  <a:rPr kumimoji="1" lang="en-US" altLang="zh-CN" b="1">
                    <a:solidFill>
                      <a:srgbClr val="FF0000"/>
                    </a:solidFill>
                    <a:latin typeface="Times New Roman" pitchFamily="18" charset="0"/>
                    <a:ea typeface="宋体" pitchFamily="2" charset="-122"/>
                  </a:rPr>
                  <a:t>5V</a:t>
                </a:r>
                <a:endParaRPr kumimoji="1" lang="en-US" altLang="zh-CN" b="1">
                  <a:latin typeface="Times New Roman" pitchFamily="18" charset="0"/>
                  <a:ea typeface="宋体" pitchFamily="2" charset="-122"/>
                </a:endParaRPr>
              </a:p>
            </p:txBody>
          </p:sp>
          <p:sp>
            <p:nvSpPr>
              <p:cNvPr id="12333" name="Text Box 35"/>
              <p:cNvSpPr txBox="1">
                <a:spLocks noChangeArrowheads="1"/>
              </p:cNvSpPr>
              <p:nvPr/>
            </p:nvSpPr>
            <p:spPr bwMode="auto">
              <a:xfrm>
                <a:off x="624" y="1632"/>
                <a:ext cx="528" cy="231"/>
              </a:xfrm>
              <a:prstGeom prst="rect">
                <a:avLst/>
              </a:prstGeom>
              <a:noFill/>
              <a:ln w="9525">
                <a:noFill/>
                <a:miter lim="800000"/>
                <a:headEnd/>
                <a:tailEnd/>
              </a:ln>
            </p:spPr>
            <p:txBody>
              <a:bodyPr>
                <a:spAutoFit/>
              </a:bodyPr>
              <a:lstStyle/>
              <a:p>
                <a:pPr algn="ctr">
                  <a:spcBef>
                    <a:spcPct val="50000"/>
                  </a:spcBef>
                </a:pPr>
                <a:r>
                  <a:rPr kumimoji="1" lang="en-US" altLang="zh-CN" b="1">
                    <a:solidFill>
                      <a:srgbClr val="FF0000"/>
                    </a:solidFill>
                    <a:latin typeface="Times New Roman" pitchFamily="18" charset="0"/>
                    <a:ea typeface="宋体" pitchFamily="2" charset="-122"/>
                  </a:rPr>
                  <a:t>GND</a:t>
                </a:r>
                <a:endParaRPr kumimoji="1" lang="en-US" altLang="zh-CN" b="1">
                  <a:latin typeface="Times New Roman" pitchFamily="18" charset="0"/>
                  <a:ea typeface="宋体" pitchFamily="2" charset="-122"/>
                </a:endParaRPr>
              </a:p>
            </p:txBody>
          </p:sp>
        </p:grpSp>
        <p:sp>
          <p:nvSpPr>
            <p:cNvPr id="12329" name="AutoShape 36"/>
            <p:cNvSpPr>
              <a:spLocks noChangeArrowheads="1"/>
            </p:cNvSpPr>
            <p:nvPr/>
          </p:nvSpPr>
          <p:spPr bwMode="auto">
            <a:xfrm>
              <a:off x="2352" y="1632"/>
              <a:ext cx="1104" cy="816"/>
            </a:xfrm>
            <a:prstGeom prst="wedgeRoundRectCallout">
              <a:avLst>
                <a:gd name="adj1" fmla="val -112500"/>
                <a:gd name="adj2" fmla="val 141176"/>
                <a:gd name="adj3" fmla="val 16667"/>
              </a:avLst>
            </a:prstGeom>
            <a:solidFill>
              <a:srgbClr val="66FFFF"/>
            </a:solidFill>
            <a:ln w="9525">
              <a:solidFill>
                <a:srgbClr val="66FFFF"/>
              </a:solidFill>
              <a:miter lim="800000"/>
              <a:headEnd/>
              <a:tailEnd/>
            </a:ln>
          </p:spPr>
          <p:txBody>
            <a:bodyPr/>
            <a:lstStyle/>
            <a:p>
              <a:r>
                <a:rPr kumimoji="1" lang="zh-CN" altLang="en-US" sz="2800">
                  <a:latin typeface="Times New Roman" pitchFamily="18" charset="0"/>
                  <a:ea typeface="宋体" pitchFamily="2" charset="-122"/>
                </a:rPr>
                <a:t>    </a:t>
              </a:r>
              <a:r>
                <a:rPr kumimoji="1" lang="zh-CN" altLang="en-US" sz="2800" b="1">
                  <a:latin typeface="Times New Roman" pitchFamily="18" charset="0"/>
                  <a:ea typeface="宋体" pitchFamily="2" charset="-122"/>
                </a:rPr>
                <a:t>开启电压</a:t>
              </a:r>
              <a:r>
                <a:rPr kumimoji="1" lang="en-US" altLang="zh-CN" sz="2800" b="1">
                  <a:latin typeface="Times New Roman" pitchFamily="18" charset="0"/>
                  <a:ea typeface="宋体" pitchFamily="2" charset="-122"/>
                </a:rPr>
                <a:t>V</a:t>
              </a:r>
              <a:r>
                <a:rPr kumimoji="1" lang="en-US" altLang="zh-CN" sz="2800" b="1" baseline="-25000">
                  <a:latin typeface="Times New Roman" pitchFamily="18" charset="0"/>
                  <a:ea typeface="宋体" pitchFamily="2" charset="-122"/>
                </a:rPr>
                <a:t>T1</a:t>
              </a:r>
              <a:r>
                <a:rPr kumimoji="1" lang="zh-CN" altLang="en-US" sz="2800" b="1">
                  <a:latin typeface="Times New Roman" pitchFamily="18" charset="0"/>
                  <a:ea typeface="宋体" pitchFamily="2" charset="-122"/>
                </a:rPr>
                <a:t>。</a:t>
              </a:r>
            </a:p>
          </p:txBody>
        </p:sp>
      </p:grpSp>
      <p:grpSp>
        <p:nvGrpSpPr>
          <p:cNvPr id="12" name="Group 37"/>
          <p:cNvGrpSpPr>
            <a:grpSpLocks/>
          </p:cNvGrpSpPr>
          <p:nvPr/>
        </p:nvGrpSpPr>
        <p:grpSpPr bwMode="auto">
          <a:xfrm>
            <a:off x="1905000" y="4743450"/>
            <a:ext cx="3048000" cy="1828800"/>
            <a:chOff x="1200" y="2988"/>
            <a:chExt cx="1920" cy="1152"/>
          </a:xfrm>
        </p:grpSpPr>
        <p:grpSp>
          <p:nvGrpSpPr>
            <p:cNvPr id="13" name="Group 38"/>
            <p:cNvGrpSpPr>
              <a:grpSpLocks/>
            </p:cNvGrpSpPr>
            <p:nvPr/>
          </p:nvGrpSpPr>
          <p:grpSpPr bwMode="auto">
            <a:xfrm>
              <a:off x="1200" y="2988"/>
              <a:ext cx="1200" cy="1152"/>
              <a:chOff x="2448" y="3168"/>
              <a:chExt cx="1200" cy="1152"/>
            </a:xfrm>
          </p:grpSpPr>
          <p:sp>
            <p:nvSpPr>
              <p:cNvPr id="12321" name="Line 39"/>
              <p:cNvSpPr>
                <a:spLocks noChangeShapeType="1"/>
              </p:cNvSpPr>
              <p:nvPr/>
            </p:nvSpPr>
            <p:spPr bwMode="auto">
              <a:xfrm>
                <a:off x="2448" y="3456"/>
                <a:ext cx="528" cy="0"/>
              </a:xfrm>
              <a:prstGeom prst="line">
                <a:avLst/>
              </a:prstGeom>
              <a:noFill/>
              <a:ln w="38100">
                <a:solidFill>
                  <a:srgbClr val="FF0000"/>
                </a:solidFill>
                <a:round/>
                <a:headEnd/>
                <a:tailEnd/>
              </a:ln>
            </p:spPr>
            <p:txBody>
              <a:bodyPr wrap="none" anchor="ctr"/>
              <a:lstStyle/>
              <a:p>
                <a:endParaRPr lang="zh-CN" altLang="en-US"/>
              </a:p>
            </p:txBody>
          </p:sp>
          <p:grpSp>
            <p:nvGrpSpPr>
              <p:cNvPr id="14" name="Group 40"/>
              <p:cNvGrpSpPr>
                <a:grpSpLocks/>
              </p:cNvGrpSpPr>
              <p:nvPr/>
            </p:nvGrpSpPr>
            <p:grpSpPr bwMode="auto">
              <a:xfrm>
                <a:off x="2496" y="3168"/>
                <a:ext cx="1152" cy="1152"/>
                <a:chOff x="2448" y="3168"/>
                <a:chExt cx="1152" cy="1152"/>
              </a:xfrm>
            </p:grpSpPr>
            <p:sp>
              <p:nvSpPr>
                <p:cNvPr id="12323" name="Text Box 41"/>
                <p:cNvSpPr txBox="1">
                  <a:spLocks noChangeArrowheads="1"/>
                </p:cNvSpPr>
                <p:nvPr/>
              </p:nvSpPr>
              <p:spPr bwMode="auto">
                <a:xfrm>
                  <a:off x="2448" y="3264"/>
                  <a:ext cx="648" cy="231"/>
                </a:xfrm>
                <a:prstGeom prst="rect">
                  <a:avLst/>
                </a:prstGeom>
                <a:noFill/>
                <a:ln w="9525">
                  <a:noFill/>
                  <a:miter lim="800000"/>
                  <a:headEnd/>
                  <a:tailEnd/>
                </a:ln>
              </p:spPr>
              <p:txBody>
                <a:bodyPr>
                  <a:spAutoFit/>
                </a:bodyPr>
                <a:lstStyle/>
                <a:p>
                  <a:pPr>
                    <a:spcBef>
                      <a:spcPct val="50000"/>
                    </a:spcBef>
                  </a:pPr>
                  <a:r>
                    <a:rPr kumimoji="1" lang="en-US" altLang="zh-CN" b="1">
                      <a:solidFill>
                        <a:srgbClr val="FF0000"/>
                      </a:solidFill>
                      <a:latin typeface="Times New Roman" pitchFamily="18" charset="0"/>
                      <a:ea typeface="宋体" pitchFamily="2" charset="-122"/>
                    </a:rPr>
                    <a:t>+ + + +</a:t>
                  </a:r>
                </a:p>
              </p:txBody>
            </p:sp>
            <p:grpSp>
              <p:nvGrpSpPr>
                <p:cNvPr id="15" name="Group 42"/>
                <p:cNvGrpSpPr>
                  <a:grpSpLocks/>
                </p:cNvGrpSpPr>
                <p:nvPr/>
              </p:nvGrpSpPr>
              <p:grpSpPr bwMode="auto">
                <a:xfrm>
                  <a:off x="2496" y="3465"/>
                  <a:ext cx="1104" cy="855"/>
                  <a:chOff x="1248" y="3120"/>
                  <a:chExt cx="1104" cy="855"/>
                </a:xfrm>
              </p:grpSpPr>
              <p:sp>
                <p:nvSpPr>
                  <p:cNvPr id="12326" name="Line 43"/>
                  <p:cNvSpPr>
                    <a:spLocks noChangeShapeType="1"/>
                  </p:cNvSpPr>
                  <p:nvPr/>
                </p:nvSpPr>
                <p:spPr bwMode="auto">
                  <a:xfrm flipV="1">
                    <a:off x="1392" y="3120"/>
                    <a:ext cx="0" cy="624"/>
                  </a:xfrm>
                  <a:prstGeom prst="line">
                    <a:avLst/>
                  </a:prstGeom>
                  <a:noFill/>
                  <a:ln w="38100">
                    <a:solidFill>
                      <a:schemeClr val="accent1"/>
                    </a:solidFill>
                    <a:round/>
                    <a:headEnd/>
                    <a:tailEnd type="triangle" w="med" len="med"/>
                  </a:ln>
                </p:spPr>
                <p:txBody>
                  <a:bodyPr wrap="none" anchor="ctr"/>
                  <a:lstStyle/>
                  <a:p>
                    <a:endParaRPr lang="zh-CN" altLang="en-US"/>
                  </a:p>
                </p:txBody>
              </p:sp>
              <p:sp>
                <p:nvSpPr>
                  <p:cNvPr id="12327" name="Text Box 44"/>
                  <p:cNvSpPr txBox="1">
                    <a:spLocks noChangeArrowheads="1"/>
                  </p:cNvSpPr>
                  <p:nvPr/>
                </p:nvSpPr>
                <p:spPr bwMode="auto">
                  <a:xfrm>
                    <a:off x="1248" y="3744"/>
                    <a:ext cx="1104" cy="231"/>
                  </a:xfrm>
                  <a:prstGeom prst="rect">
                    <a:avLst/>
                  </a:prstGeom>
                  <a:noFill/>
                  <a:ln w="9525">
                    <a:noFill/>
                    <a:miter lim="800000"/>
                    <a:headEnd/>
                    <a:tailEnd/>
                  </a:ln>
                </p:spPr>
                <p:txBody>
                  <a:bodyPr>
                    <a:spAutoFit/>
                  </a:bodyPr>
                  <a:lstStyle/>
                  <a:p>
                    <a:pPr>
                      <a:spcBef>
                        <a:spcPct val="50000"/>
                      </a:spcBef>
                    </a:pPr>
                    <a:r>
                      <a:rPr kumimoji="1" lang="zh-CN" altLang="en-US" b="1">
                        <a:latin typeface="Times New Roman" pitchFamily="18" charset="0"/>
                        <a:ea typeface="宋体" pitchFamily="2" charset="-122"/>
                      </a:rPr>
                      <a:t>开启电压加大</a:t>
                    </a:r>
                  </a:p>
                </p:txBody>
              </p:sp>
            </p:grpSp>
            <p:sp>
              <p:nvSpPr>
                <p:cNvPr id="12325" name="Text Box 45"/>
                <p:cNvSpPr txBox="1">
                  <a:spLocks noChangeArrowheads="1"/>
                </p:cNvSpPr>
                <p:nvPr/>
              </p:nvSpPr>
              <p:spPr bwMode="auto">
                <a:xfrm>
                  <a:off x="2448" y="3168"/>
                  <a:ext cx="648" cy="231"/>
                </a:xfrm>
                <a:prstGeom prst="rect">
                  <a:avLst/>
                </a:prstGeom>
                <a:noFill/>
                <a:ln w="9525">
                  <a:noFill/>
                  <a:miter lim="800000"/>
                  <a:headEnd/>
                  <a:tailEnd/>
                </a:ln>
              </p:spPr>
              <p:txBody>
                <a:bodyPr>
                  <a:spAutoFit/>
                </a:bodyPr>
                <a:lstStyle/>
                <a:p>
                  <a:pPr>
                    <a:spcBef>
                      <a:spcPct val="50000"/>
                    </a:spcBef>
                  </a:pPr>
                  <a:r>
                    <a:rPr kumimoji="1" lang="en-US" altLang="zh-CN" b="1">
                      <a:solidFill>
                        <a:srgbClr val="FF0000"/>
                      </a:solidFill>
                      <a:latin typeface="Times New Roman" pitchFamily="18" charset="0"/>
                      <a:ea typeface="宋体" pitchFamily="2" charset="-122"/>
                    </a:rPr>
                    <a:t>+ + + +</a:t>
                  </a:r>
                </a:p>
              </p:txBody>
            </p:sp>
          </p:grpSp>
        </p:grpSp>
        <p:sp>
          <p:nvSpPr>
            <p:cNvPr id="12320" name="AutoShape 46"/>
            <p:cNvSpPr>
              <a:spLocks noChangeArrowheads="1"/>
            </p:cNvSpPr>
            <p:nvPr/>
          </p:nvSpPr>
          <p:spPr bwMode="auto">
            <a:xfrm>
              <a:off x="1968" y="3024"/>
              <a:ext cx="1152" cy="720"/>
            </a:xfrm>
            <a:prstGeom prst="wedgeRoundRectCallout">
              <a:avLst>
                <a:gd name="adj1" fmla="val -67708"/>
                <a:gd name="adj2" fmla="val 81944"/>
                <a:gd name="adj3" fmla="val 16667"/>
              </a:avLst>
            </a:prstGeom>
            <a:solidFill>
              <a:srgbClr val="66FFFF"/>
            </a:solidFill>
            <a:ln w="9525">
              <a:solidFill>
                <a:srgbClr val="66FFFF"/>
              </a:solidFill>
              <a:miter lim="800000"/>
              <a:headEnd/>
              <a:tailEnd/>
            </a:ln>
          </p:spPr>
          <p:txBody>
            <a:bodyPr/>
            <a:lstStyle/>
            <a:p>
              <a:r>
                <a:rPr kumimoji="1" lang="zh-CN" altLang="en-US" sz="2800" b="1">
                  <a:latin typeface="Times New Roman" pitchFamily="18" charset="0"/>
                  <a:ea typeface="宋体" pitchFamily="2" charset="-122"/>
                </a:rPr>
                <a:t>    开启电压</a:t>
              </a:r>
              <a:r>
                <a:rPr kumimoji="1" lang="en-US" altLang="zh-CN" sz="2800" b="1">
                  <a:latin typeface="Times New Roman" pitchFamily="18" charset="0"/>
                  <a:ea typeface="宋体" pitchFamily="2" charset="-122"/>
                </a:rPr>
                <a:t>V</a:t>
              </a:r>
              <a:r>
                <a:rPr kumimoji="1" lang="en-US" altLang="zh-CN" sz="2800" b="1" baseline="-25000">
                  <a:latin typeface="Times New Roman" pitchFamily="18" charset="0"/>
                  <a:ea typeface="宋体" pitchFamily="2" charset="-122"/>
                </a:rPr>
                <a:t>T2</a:t>
              </a:r>
              <a:r>
                <a:rPr kumimoji="1" lang="zh-CN" altLang="en-US" sz="2800" b="1">
                  <a:latin typeface="Times New Roman" pitchFamily="18" charset="0"/>
                  <a:ea typeface="宋体" pitchFamily="2" charset="-122"/>
                </a:rPr>
                <a:t>。</a:t>
              </a:r>
            </a:p>
          </p:txBody>
        </p:sp>
      </p:grpSp>
      <p:sp>
        <p:nvSpPr>
          <p:cNvPr id="740399" name="Line 47"/>
          <p:cNvSpPr>
            <a:spLocks noChangeShapeType="1"/>
          </p:cNvSpPr>
          <p:nvPr/>
        </p:nvSpPr>
        <p:spPr bwMode="auto">
          <a:xfrm flipV="1">
            <a:off x="6191250" y="5029200"/>
            <a:ext cx="0" cy="990600"/>
          </a:xfrm>
          <a:prstGeom prst="line">
            <a:avLst/>
          </a:prstGeom>
          <a:noFill/>
          <a:ln w="57150">
            <a:solidFill>
              <a:srgbClr val="CC0000"/>
            </a:solidFill>
            <a:round/>
            <a:headEnd/>
            <a:tailEnd/>
          </a:ln>
        </p:spPr>
        <p:txBody>
          <a:bodyPr/>
          <a:lstStyle/>
          <a:p>
            <a:endParaRPr lang="zh-CN" altLang="en-US"/>
          </a:p>
        </p:txBody>
      </p:sp>
      <p:sp>
        <p:nvSpPr>
          <p:cNvPr id="740400" name="Line 48"/>
          <p:cNvSpPr>
            <a:spLocks noChangeShapeType="1"/>
          </p:cNvSpPr>
          <p:nvPr/>
        </p:nvSpPr>
        <p:spPr bwMode="auto">
          <a:xfrm flipV="1">
            <a:off x="5867400" y="5029200"/>
            <a:ext cx="304800" cy="0"/>
          </a:xfrm>
          <a:prstGeom prst="line">
            <a:avLst/>
          </a:prstGeom>
          <a:noFill/>
          <a:ln w="57150">
            <a:solidFill>
              <a:srgbClr val="CC0000"/>
            </a:solidFill>
            <a:round/>
            <a:headEnd/>
            <a:tailEnd/>
          </a:ln>
        </p:spPr>
        <p:txBody>
          <a:bodyPr/>
          <a:lstStyle/>
          <a:p>
            <a:endParaRPr lang="zh-CN" altLang="en-US"/>
          </a:p>
        </p:txBody>
      </p:sp>
      <p:sp>
        <p:nvSpPr>
          <p:cNvPr id="740401" name="Line 49"/>
          <p:cNvSpPr>
            <a:spLocks noChangeShapeType="1"/>
          </p:cNvSpPr>
          <p:nvPr/>
        </p:nvSpPr>
        <p:spPr bwMode="auto">
          <a:xfrm flipV="1">
            <a:off x="5867400" y="4648200"/>
            <a:ext cx="0" cy="381000"/>
          </a:xfrm>
          <a:prstGeom prst="line">
            <a:avLst/>
          </a:prstGeom>
          <a:noFill/>
          <a:ln w="57150">
            <a:solidFill>
              <a:srgbClr val="CC0000"/>
            </a:solidFill>
            <a:round/>
            <a:headEnd/>
            <a:tailEnd/>
          </a:ln>
        </p:spPr>
        <p:txBody>
          <a:bodyPr/>
          <a:lstStyle/>
          <a:p>
            <a:endParaRPr lang="zh-CN" altLang="en-US"/>
          </a:p>
        </p:txBody>
      </p:sp>
      <p:sp>
        <p:nvSpPr>
          <p:cNvPr id="740404" name="Line 52"/>
          <p:cNvSpPr>
            <a:spLocks noChangeShapeType="1"/>
          </p:cNvSpPr>
          <p:nvPr/>
        </p:nvSpPr>
        <p:spPr bwMode="auto">
          <a:xfrm flipV="1">
            <a:off x="6191250" y="5048250"/>
            <a:ext cx="0" cy="990600"/>
          </a:xfrm>
          <a:prstGeom prst="line">
            <a:avLst/>
          </a:prstGeom>
          <a:noFill/>
          <a:ln w="57150">
            <a:solidFill>
              <a:srgbClr val="CC0000"/>
            </a:solidFill>
            <a:round/>
            <a:headEnd/>
            <a:tailEnd/>
          </a:ln>
        </p:spPr>
        <p:txBody>
          <a:bodyPr/>
          <a:lstStyle/>
          <a:p>
            <a:endParaRPr lang="zh-CN" altLang="en-US"/>
          </a:p>
        </p:txBody>
      </p:sp>
      <p:sp>
        <p:nvSpPr>
          <p:cNvPr id="740405" name="Line 53"/>
          <p:cNvSpPr>
            <a:spLocks noChangeShapeType="1"/>
          </p:cNvSpPr>
          <p:nvPr/>
        </p:nvSpPr>
        <p:spPr bwMode="auto">
          <a:xfrm flipV="1">
            <a:off x="5867400" y="3962400"/>
            <a:ext cx="0" cy="685800"/>
          </a:xfrm>
          <a:prstGeom prst="line">
            <a:avLst/>
          </a:prstGeom>
          <a:noFill/>
          <a:ln w="57150">
            <a:solidFill>
              <a:srgbClr val="CC0000"/>
            </a:solidFill>
            <a:round/>
            <a:headEnd/>
            <a:tailEnd/>
          </a:ln>
        </p:spPr>
        <p:txBody>
          <a:bodyPr/>
          <a:lstStyle/>
          <a:p>
            <a:endParaRPr lang="zh-CN" altLang="en-US"/>
          </a:p>
        </p:txBody>
      </p:sp>
      <p:sp>
        <p:nvSpPr>
          <p:cNvPr id="740406" name="Line 54"/>
          <p:cNvSpPr>
            <a:spLocks noChangeShapeType="1"/>
          </p:cNvSpPr>
          <p:nvPr/>
        </p:nvSpPr>
        <p:spPr bwMode="auto">
          <a:xfrm flipH="1" flipV="1">
            <a:off x="5867400" y="3962400"/>
            <a:ext cx="1752600" cy="0"/>
          </a:xfrm>
          <a:prstGeom prst="line">
            <a:avLst/>
          </a:prstGeom>
          <a:noFill/>
          <a:ln w="57150">
            <a:solidFill>
              <a:srgbClr val="CC0000"/>
            </a:solidFill>
            <a:round/>
            <a:headEnd/>
            <a:tailEnd/>
          </a:ln>
        </p:spPr>
        <p:txBody>
          <a:bodyPr/>
          <a:lstStyle/>
          <a:p>
            <a:endParaRPr lang="zh-CN" altLang="en-US"/>
          </a:p>
        </p:txBody>
      </p:sp>
      <p:sp>
        <p:nvSpPr>
          <p:cNvPr id="740407" name="Text Box 55"/>
          <p:cNvSpPr txBox="1">
            <a:spLocks noChangeArrowheads="1"/>
          </p:cNvSpPr>
          <p:nvPr/>
        </p:nvSpPr>
        <p:spPr bwMode="auto">
          <a:xfrm>
            <a:off x="7772400" y="3810000"/>
            <a:ext cx="533400" cy="519113"/>
          </a:xfrm>
          <a:prstGeom prst="rect">
            <a:avLst/>
          </a:prstGeom>
          <a:noFill/>
          <a:ln w="9525">
            <a:noFill/>
            <a:miter lim="800000"/>
            <a:headEnd/>
            <a:tailEnd/>
          </a:ln>
        </p:spPr>
        <p:txBody>
          <a:bodyPr>
            <a:spAutoFit/>
          </a:bodyPr>
          <a:lstStyle/>
          <a:p>
            <a:pPr>
              <a:spcBef>
                <a:spcPct val="50000"/>
              </a:spcBef>
            </a:pPr>
            <a:r>
              <a:rPr kumimoji="1" lang="en-US" altLang="zh-CN" sz="2800">
                <a:solidFill>
                  <a:srgbClr val="CC0000"/>
                </a:solidFill>
                <a:latin typeface="Times New Roman" pitchFamily="18" charset="0"/>
                <a:ea typeface="宋体" pitchFamily="2" charset="-122"/>
              </a:rPr>
              <a:t>0</a:t>
            </a:r>
          </a:p>
        </p:txBody>
      </p:sp>
      <p:grpSp>
        <p:nvGrpSpPr>
          <p:cNvPr id="16" name="Group 56"/>
          <p:cNvGrpSpPr>
            <a:grpSpLocks/>
          </p:cNvGrpSpPr>
          <p:nvPr/>
        </p:nvGrpSpPr>
        <p:grpSpPr bwMode="auto">
          <a:xfrm>
            <a:off x="2209800" y="4648200"/>
            <a:ext cx="381000" cy="76200"/>
            <a:chOff x="4176" y="1200"/>
            <a:chExt cx="240" cy="48"/>
          </a:xfrm>
        </p:grpSpPr>
        <p:sp>
          <p:nvSpPr>
            <p:cNvPr id="12313" name="Line 57"/>
            <p:cNvSpPr>
              <a:spLocks noChangeShapeType="1"/>
            </p:cNvSpPr>
            <p:nvPr/>
          </p:nvSpPr>
          <p:spPr bwMode="auto">
            <a:xfrm>
              <a:off x="4176" y="1200"/>
              <a:ext cx="48" cy="0"/>
            </a:xfrm>
            <a:prstGeom prst="line">
              <a:avLst/>
            </a:prstGeom>
            <a:noFill/>
            <a:ln w="9525">
              <a:solidFill>
                <a:srgbClr val="CC0000"/>
              </a:solidFill>
              <a:round/>
              <a:headEnd/>
              <a:tailEnd/>
            </a:ln>
          </p:spPr>
          <p:txBody>
            <a:bodyPr/>
            <a:lstStyle/>
            <a:p>
              <a:endParaRPr lang="zh-CN" altLang="en-US"/>
            </a:p>
          </p:txBody>
        </p:sp>
        <p:sp>
          <p:nvSpPr>
            <p:cNvPr id="12314" name="Line 58"/>
            <p:cNvSpPr>
              <a:spLocks noChangeShapeType="1"/>
            </p:cNvSpPr>
            <p:nvPr/>
          </p:nvSpPr>
          <p:spPr bwMode="auto">
            <a:xfrm>
              <a:off x="4272" y="1200"/>
              <a:ext cx="48" cy="0"/>
            </a:xfrm>
            <a:prstGeom prst="line">
              <a:avLst/>
            </a:prstGeom>
            <a:noFill/>
            <a:ln w="9525">
              <a:solidFill>
                <a:srgbClr val="CC0000"/>
              </a:solidFill>
              <a:round/>
              <a:headEnd/>
              <a:tailEnd/>
            </a:ln>
          </p:spPr>
          <p:txBody>
            <a:bodyPr/>
            <a:lstStyle/>
            <a:p>
              <a:endParaRPr lang="zh-CN" altLang="en-US"/>
            </a:p>
          </p:txBody>
        </p:sp>
        <p:sp>
          <p:nvSpPr>
            <p:cNvPr id="12315" name="Line 59"/>
            <p:cNvSpPr>
              <a:spLocks noChangeShapeType="1"/>
            </p:cNvSpPr>
            <p:nvPr/>
          </p:nvSpPr>
          <p:spPr bwMode="auto">
            <a:xfrm>
              <a:off x="4368" y="1200"/>
              <a:ext cx="48" cy="0"/>
            </a:xfrm>
            <a:prstGeom prst="line">
              <a:avLst/>
            </a:prstGeom>
            <a:noFill/>
            <a:ln w="9525">
              <a:solidFill>
                <a:srgbClr val="CC0000"/>
              </a:solidFill>
              <a:round/>
              <a:headEnd/>
              <a:tailEnd/>
            </a:ln>
          </p:spPr>
          <p:txBody>
            <a:bodyPr/>
            <a:lstStyle/>
            <a:p>
              <a:endParaRPr lang="zh-CN" altLang="en-US"/>
            </a:p>
          </p:txBody>
        </p:sp>
        <p:sp>
          <p:nvSpPr>
            <p:cNvPr id="12316" name="Line 60"/>
            <p:cNvSpPr>
              <a:spLocks noChangeShapeType="1"/>
            </p:cNvSpPr>
            <p:nvPr/>
          </p:nvSpPr>
          <p:spPr bwMode="auto">
            <a:xfrm>
              <a:off x="4176" y="1248"/>
              <a:ext cx="48" cy="0"/>
            </a:xfrm>
            <a:prstGeom prst="line">
              <a:avLst/>
            </a:prstGeom>
            <a:noFill/>
            <a:ln w="9525">
              <a:solidFill>
                <a:srgbClr val="CC0000"/>
              </a:solidFill>
              <a:round/>
              <a:headEnd/>
              <a:tailEnd/>
            </a:ln>
          </p:spPr>
          <p:txBody>
            <a:bodyPr/>
            <a:lstStyle/>
            <a:p>
              <a:endParaRPr lang="zh-CN" altLang="en-US"/>
            </a:p>
          </p:txBody>
        </p:sp>
        <p:sp>
          <p:nvSpPr>
            <p:cNvPr id="12317" name="Line 61"/>
            <p:cNvSpPr>
              <a:spLocks noChangeShapeType="1"/>
            </p:cNvSpPr>
            <p:nvPr/>
          </p:nvSpPr>
          <p:spPr bwMode="auto">
            <a:xfrm>
              <a:off x="4272" y="1248"/>
              <a:ext cx="48" cy="0"/>
            </a:xfrm>
            <a:prstGeom prst="line">
              <a:avLst/>
            </a:prstGeom>
            <a:noFill/>
            <a:ln w="9525">
              <a:solidFill>
                <a:srgbClr val="CC0000"/>
              </a:solidFill>
              <a:round/>
              <a:headEnd/>
              <a:tailEnd/>
            </a:ln>
          </p:spPr>
          <p:txBody>
            <a:bodyPr/>
            <a:lstStyle/>
            <a:p>
              <a:endParaRPr lang="zh-CN" altLang="en-US"/>
            </a:p>
          </p:txBody>
        </p:sp>
        <p:sp>
          <p:nvSpPr>
            <p:cNvPr id="12318" name="Line 62"/>
            <p:cNvSpPr>
              <a:spLocks noChangeShapeType="1"/>
            </p:cNvSpPr>
            <p:nvPr/>
          </p:nvSpPr>
          <p:spPr bwMode="auto">
            <a:xfrm>
              <a:off x="4368" y="1248"/>
              <a:ext cx="48" cy="0"/>
            </a:xfrm>
            <a:prstGeom prst="line">
              <a:avLst/>
            </a:prstGeom>
            <a:noFill/>
            <a:ln w="9525">
              <a:solidFill>
                <a:srgbClr val="CC0000"/>
              </a:solidFill>
              <a:round/>
              <a:headEnd/>
              <a:tailEnd/>
            </a:ln>
          </p:spPr>
          <p:txBody>
            <a:bodyPr/>
            <a:lstStyle/>
            <a:p>
              <a:endParaRPr lang="zh-CN" altLang="en-US"/>
            </a:p>
          </p:txBody>
        </p:sp>
      </p:grpSp>
      <p:sp>
        <p:nvSpPr>
          <p:cNvPr id="740415" name="Line 63"/>
          <p:cNvSpPr>
            <a:spLocks noChangeShapeType="1"/>
          </p:cNvSpPr>
          <p:nvPr/>
        </p:nvSpPr>
        <p:spPr bwMode="auto">
          <a:xfrm>
            <a:off x="5791200" y="2743200"/>
            <a:ext cx="0" cy="1295400"/>
          </a:xfrm>
          <a:prstGeom prst="line">
            <a:avLst/>
          </a:prstGeom>
          <a:noFill/>
          <a:ln w="57150">
            <a:solidFill>
              <a:srgbClr val="CC0000"/>
            </a:solidFill>
            <a:round/>
            <a:headEnd/>
            <a:tailEnd/>
          </a:ln>
        </p:spPr>
        <p:txBody>
          <a:bodyPr/>
          <a:lstStyle/>
          <a:p>
            <a:endParaRPr lang="zh-CN" altLang="en-US"/>
          </a:p>
        </p:txBody>
      </p:sp>
      <p:sp>
        <p:nvSpPr>
          <p:cNvPr id="740416" name="Line 64"/>
          <p:cNvSpPr>
            <a:spLocks noChangeShapeType="1"/>
          </p:cNvSpPr>
          <p:nvPr/>
        </p:nvSpPr>
        <p:spPr bwMode="auto">
          <a:xfrm flipH="1">
            <a:off x="5791200" y="4038600"/>
            <a:ext cx="1828800" cy="0"/>
          </a:xfrm>
          <a:prstGeom prst="line">
            <a:avLst/>
          </a:prstGeom>
          <a:noFill/>
          <a:ln w="57150">
            <a:solidFill>
              <a:srgbClr val="CC0000"/>
            </a:solidFill>
            <a:round/>
            <a:headEnd/>
            <a:tailEnd/>
          </a:ln>
        </p:spPr>
        <p:txBody>
          <a:bodyPr/>
          <a:lstStyle/>
          <a:p>
            <a:endParaRPr lang="zh-CN" altLang="en-US"/>
          </a:p>
        </p:txBody>
      </p:sp>
      <p:sp>
        <p:nvSpPr>
          <p:cNvPr id="740417" name="Line 65"/>
          <p:cNvSpPr>
            <a:spLocks noChangeShapeType="1"/>
          </p:cNvSpPr>
          <p:nvPr/>
        </p:nvSpPr>
        <p:spPr bwMode="auto">
          <a:xfrm flipH="1">
            <a:off x="7772400" y="4038600"/>
            <a:ext cx="0" cy="228600"/>
          </a:xfrm>
          <a:prstGeom prst="line">
            <a:avLst/>
          </a:prstGeom>
          <a:noFill/>
          <a:ln w="57150">
            <a:solidFill>
              <a:srgbClr val="CC0000"/>
            </a:solidFill>
            <a:round/>
            <a:headEnd/>
            <a:tailEnd/>
          </a:ln>
        </p:spPr>
        <p:txBody>
          <a:bodyPr/>
          <a:lstStyle/>
          <a:p>
            <a:endParaRPr lang="zh-CN" altLang="en-US"/>
          </a:p>
        </p:txBody>
      </p:sp>
    </p:spTree>
    <p:extLst>
      <p:ext uri="{BB962C8B-B14F-4D97-AF65-F5344CB8AC3E}">
        <p14:creationId xmlns:p14="http://schemas.microsoft.com/office/powerpoint/2010/main" val="2062346076"/>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40358"/>
                                        </p:tgtEl>
                                        <p:attrNameLst>
                                          <p:attrName>style.visibility</p:attrName>
                                        </p:attrNameLst>
                                      </p:cBhvr>
                                      <p:to>
                                        <p:strVal val="visible"/>
                                      </p:to>
                                    </p:set>
                                    <p:animEffect transition="in" filter="wipe(left)">
                                      <p:cBhvr>
                                        <p:cTn id="7" dur="500"/>
                                        <p:tgtEl>
                                          <p:spTgt spid="7403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40359"/>
                                        </p:tgtEl>
                                        <p:attrNameLst>
                                          <p:attrName>style.visibility</p:attrName>
                                        </p:attrNameLst>
                                      </p:cBhvr>
                                      <p:to>
                                        <p:strVal val="visible"/>
                                      </p:to>
                                    </p:set>
                                    <p:animEffect transition="in" filter="wipe(left)">
                                      <p:cBhvr>
                                        <p:cTn id="12" dur="500"/>
                                        <p:tgtEl>
                                          <p:spTgt spid="740359"/>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0-#ppt_w/2"/>
                                          </p:val>
                                        </p:tav>
                                        <p:tav tm="100000">
                                          <p:val>
                                            <p:strVal val="#ppt_x"/>
                                          </p:val>
                                        </p:tav>
                                      </p:tavLst>
                                    </p:anim>
                                    <p:anim calcmode="lin" valueType="num">
                                      <p:cBhvr additive="base">
                                        <p:cTn id="28" dur="500" fill="hold"/>
                                        <p:tgtEl>
                                          <p:spTgt spid="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9" presetClass="entr" presetSubtype="1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0" fill="hold"/>
                                        <p:tgtEl>
                                          <p:spTgt spid="16"/>
                                        </p:tgtEl>
                                        <p:attrNameLst>
                                          <p:attrName>ppt_w</p:attrName>
                                        </p:attrNameLst>
                                      </p:cBhvr>
                                      <p:tavLst>
                                        <p:tav tm="0" fmla="#ppt_w*sin(2.5*pi*$)">
                                          <p:val>
                                            <p:fltVal val="0"/>
                                          </p:val>
                                        </p:tav>
                                        <p:tav tm="100000">
                                          <p:val>
                                            <p:fltVal val="1"/>
                                          </p:val>
                                        </p:tav>
                                      </p:tavLst>
                                    </p:anim>
                                    <p:anim calcmode="lin" valueType="num">
                                      <p:cBhvr>
                                        <p:cTn id="38" dur="5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7" presetClass="entr" presetSubtype="4" fill="hold" grpId="0" nodeType="clickEffect">
                                  <p:stCondLst>
                                    <p:cond delay="0"/>
                                  </p:stCondLst>
                                  <p:childTnLst>
                                    <p:set>
                                      <p:cBhvr>
                                        <p:cTn id="46" dur="1" fill="hold">
                                          <p:stCondLst>
                                            <p:cond delay="0"/>
                                          </p:stCondLst>
                                        </p:cTn>
                                        <p:tgtEl>
                                          <p:spTgt spid="740399"/>
                                        </p:tgtEl>
                                        <p:attrNameLst>
                                          <p:attrName>style.visibility</p:attrName>
                                        </p:attrNameLst>
                                      </p:cBhvr>
                                      <p:to>
                                        <p:strVal val="visible"/>
                                      </p:to>
                                    </p:set>
                                    <p:anim calcmode="lin" valueType="num">
                                      <p:cBhvr>
                                        <p:cTn id="47" dur="500" fill="hold"/>
                                        <p:tgtEl>
                                          <p:spTgt spid="740399"/>
                                        </p:tgtEl>
                                        <p:attrNameLst>
                                          <p:attrName>ppt_x</p:attrName>
                                        </p:attrNameLst>
                                      </p:cBhvr>
                                      <p:tavLst>
                                        <p:tav tm="0">
                                          <p:val>
                                            <p:strVal val="#ppt_x"/>
                                          </p:val>
                                        </p:tav>
                                        <p:tav tm="100000">
                                          <p:val>
                                            <p:strVal val="#ppt_x"/>
                                          </p:val>
                                        </p:tav>
                                      </p:tavLst>
                                    </p:anim>
                                    <p:anim calcmode="lin" valueType="num">
                                      <p:cBhvr>
                                        <p:cTn id="48" dur="500" fill="hold"/>
                                        <p:tgtEl>
                                          <p:spTgt spid="740399"/>
                                        </p:tgtEl>
                                        <p:attrNameLst>
                                          <p:attrName>ppt_y</p:attrName>
                                        </p:attrNameLst>
                                      </p:cBhvr>
                                      <p:tavLst>
                                        <p:tav tm="0">
                                          <p:val>
                                            <p:strVal val="#ppt_y+#ppt_h/2"/>
                                          </p:val>
                                        </p:tav>
                                        <p:tav tm="100000">
                                          <p:val>
                                            <p:strVal val="#ppt_y"/>
                                          </p:val>
                                        </p:tav>
                                      </p:tavLst>
                                    </p:anim>
                                    <p:anim calcmode="lin" valueType="num">
                                      <p:cBhvr>
                                        <p:cTn id="49" dur="500" fill="hold"/>
                                        <p:tgtEl>
                                          <p:spTgt spid="740399"/>
                                        </p:tgtEl>
                                        <p:attrNameLst>
                                          <p:attrName>ppt_w</p:attrName>
                                        </p:attrNameLst>
                                      </p:cBhvr>
                                      <p:tavLst>
                                        <p:tav tm="0">
                                          <p:val>
                                            <p:strVal val="#ppt_w"/>
                                          </p:val>
                                        </p:tav>
                                        <p:tav tm="100000">
                                          <p:val>
                                            <p:strVal val="#ppt_w"/>
                                          </p:val>
                                        </p:tav>
                                      </p:tavLst>
                                    </p:anim>
                                    <p:anim calcmode="lin" valueType="num">
                                      <p:cBhvr>
                                        <p:cTn id="50" dur="500" fill="hold"/>
                                        <p:tgtEl>
                                          <p:spTgt spid="740399"/>
                                        </p:tgtEl>
                                        <p:attrNameLst>
                                          <p:attrName>ppt_h</p:attrName>
                                        </p:attrNameLst>
                                      </p:cBhvr>
                                      <p:tavLst>
                                        <p:tav tm="0">
                                          <p:val>
                                            <p:fltVal val="0"/>
                                          </p:val>
                                        </p:tav>
                                        <p:tav tm="100000">
                                          <p:val>
                                            <p:strVal val="#ppt_h"/>
                                          </p:val>
                                        </p:tav>
                                      </p:tavLst>
                                    </p:anim>
                                  </p:childTnLst>
                                </p:cTn>
                              </p:par>
                            </p:childTnLst>
                          </p:cTn>
                        </p:par>
                        <p:par>
                          <p:cTn id="51" fill="hold">
                            <p:stCondLst>
                              <p:cond delay="500"/>
                            </p:stCondLst>
                            <p:childTnLst>
                              <p:par>
                                <p:cTn id="52" presetID="17" presetClass="entr" presetSubtype="2" fill="hold" grpId="0" nodeType="afterEffect">
                                  <p:stCondLst>
                                    <p:cond delay="0"/>
                                  </p:stCondLst>
                                  <p:childTnLst>
                                    <p:set>
                                      <p:cBhvr>
                                        <p:cTn id="53" dur="1" fill="hold">
                                          <p:stCondLst>
                                            <p:cond delay="0"/>
                                          </p:stCondLst>
                                        </p:cTn>
                                        <p:tgtEl>
                                          <p:spTgt spid="740400"/>
                                        </p:tgtEl>
                                        <p:attrNameLst>
                                          <p:attrName>style.visibility</p:attrName>
                                        </p:attrNameLst>
                                      </p:cBhvr>
                                      <p:to>
                                        <p:strVal val="visible"/>
                                      </p:to>
                                    </p:set>
                                    <p:anim calcmode="lin" valueType="num">
                                      <p:cBhvr>
                                        <p:cTn id="54" dur="500" fill="hold"/>
                                        <p:tgtEl>
                                          <p:spTgt spid="740400"/>
                                        </p:tgtEl>
                                        <p:attrNameLst>
                                          <p:attrName>ppt_x</p:attrName>
                                        </p:attrNameLst>
                                      </p:cBhvr>
                                      <p:tavLst>
                                        <p:tav tm="0">
                                          <p:val>
                                            <p:strVal val="#ppt_x+#ppt_w/2"/>
                                          </p:val>
                                        </p:tav>
                                        <p:tav tm="100000">
                                          <p:val>
                                            <p:strVal val="#ppt_x"/>
                                          </p:val>
                                        </p:tav>
                                      </p:tavLst>
                                    </p:anim>
                                    <p:anim calcmode="lin" valueType="num">
                                      <p:cBhvr>
                                        <p:cTn id="55" dur="500" fill="hold"/>
                                        <p:tgtEl>
                                          <p:spTgt spid="740400"/>
                                        </p:tgtEl>
                                        <p:attrNameLst>
                                          <p:attrName>ppt_y</p:attrName>
                                        </p:attrNameLst>
                                      </p:cBhvr>
                                      <p:tavLst>
                                        <p:tav tm="0">
                                          <p:val>
                                            <p:strVal val="#ppt_y"/>
                                          </p:val>
                                        </p:tav>
                                        <p:tav tm="100000">
                                          <p:val>
                                            <p:strVal val="#ppt_y"/>
                                          </p:val>
                                        </p:tav>
                                      </p:tavLst>
                                    </p:anim>
                                    <p:anim calcmode="lin" valueType="num">
                                      <p:cBhvr>
                                        <p:cTn id="56" dur="500" fill="hold"/>
                                        <p:tgtEl>
                                          <p:spTgt spid="740400"/>
                                        </p:tgtEl>
                                        <p:attrNameLst>
                                          <p:attrName>ppt_w</p:attrName>
                                        </p:attrNameLst>
                                      </p:cBhvr>
                                      <p:tavLst>
                                        <p:tav tm="0">
                                          <p:val>
                                            <p:fltVal val="0"/>
                                          </p:val>
                                        </p:tav>
                                        <p:tav tm="100000">
                                          <p:val>
                                            <p:strVal val="#ppt_w"/>
                                          </p:val>
                                        </p:tav>
                                      </p:tavLst>
                                    </p:anim>
                                    <p:anim calcmode="lin" valueType="num">
                                      <p:cBhvr>
                                        <p:cTn id="57" dur="500" fill="hold"/>
                                        <p:tgtEl>
                                          <p:spTgt spid="740400"/>
                                        </p:tgtEl>
                                        <p:attrNameLst>
                                          <p:attrName>ppt_h</p:attrName>
                                        </p:attrNameLst>
                                      </p:cBhvr>
                                      <p:tavLst>
                                        <p:tav tm="0">
                                          <p:val>
                                            <p:strVal val="#ppt_h"/>
                                          </p:val>
                                        </p:tav>
                                        <p:tav tm="100000">
                                          <p:val>
                                            <p:strVal val="#ppt_h"/>
                                          </p:val>
                                        </p:tav>
                                      </p:tavLst>
                                    </p:anim>
                                  </p:childTnLst>
                                </p:cTn>
                              </p:par>
                            </p:childTnLst>
                          </p:cTn>
                        </p:par>
                        <p:par>
                          <p:cTn id="58" fill="hold">
                            <p:stCondLst>
                              <p:cond delay="1000"/>
                            </p:stCondLst>
                            <p:childTnLst>
                              <p:par>
                                <p:cTn id="59" presetID="17" presetClass="entr" presetSubtype="4" fill="hold" grpId="0" nodeType="afterEffect">
                                  <p:stCondLst>
                                    <p:cond delay="0"/>
                                  </p:stCondLst>
                                  <p:childTnLst>
                                    <p:set>
                                      <p:cBhvr>
                                        <p:cTn id="60" dur="1" fill="hold">
                                          <p:stCondLst>
                                            <p:cond delay="0"/>
                                          </p:stCondLst>
                                        </p:cTn>
                                        <p:tgtEl>
                                          <p:spTgt spid="740401"/>
                                        </p:tgtEl>
                                        <p:attrNameLst>
                                          <p:attrName>style.visibility</p:attrName>
                                        </p:attrNameLst>
                                      </p:cBhvr>
                                      <p:to>
                                        <p:strVal val="visible"/>
                                      </p:to>
                                    </p:set>
                                    <p:anim calcmode="lin" valueType="num">
                                      <p:cBhvr>
                                        <p:cTn id="61" dur="500" fill="hold"/>
                                        <p:tgtEl>
                                          <p:spTgt spid="740401"/>
                                        </p:tgtEl>
                                        <p:attrNameLst>
                                          <p:attrName>ppt_x</p:attrName>
                                        </p:attrNameLst>
                                      </p:cBhvr>
                                      <p:tavLst>
                                        <p:tav tm="0">
                                          <p:val>
                                            <p:strVal val="#ppt_x"/>
                                          </p:val>
                                        </p:tav>
                                        <p:tav tm="100000">
                                          <p:val>
                                            <p:strVal val="#ppt_x"/>
                                          </p:val>
                                        </p:tav>
                                      </p:tavLst>
                                    </p:anim>
                                    <p:anim calcmode="lin" valueType="num">
                                      <p:cBhvr>
                                        <p:cTn id="62" dur="500" fill="hold"/>
                                        <p:tgtEl>
                                          <p:spTgt spid="740401"/>
                                        </p:tgtEl>
                                        <p:attrNameLst>
                                          <p:attrName>ppt_y</p:attrName>
                                        </p:attrNameLst>
                                      </p:cBhvr>
                                      <p:tavLst>
                                        <p:tav tm="0">
                                          <p:val>
                                            <p:strVal val="#ppt_y+#ppt_h/2"/>
                                          </p:val>
                                        </p:tav>
                                        <p:tav tm="100000">
                                          <p:val>
                                            <p:strVal val="#ppt_y"/>
                                          </p:val>
                                        </p:tav>
                                      </p:tavLst>
                                    </p:anim>
                                    <p:anim calcmode="lin" valueType="num">
                                      <p:cBhvr>
                                        <p:cTn id="63" dur="500" fill="hold"/>
                                        <p:tgtEl>
                                          <p:spTgt spid="740401"/>
                                        </p:tgtEl>
                                        <p:attrNameLst>
                                          <p:attrName>ppt_w</p:attrName>
                                        </p:attrNameLst>
                                      </p:cBhvr>
                                      <p:tavLst>
                                        <p:tav tm="0">
                                          <p:val>
                                            <p:strVal val="#ppt_w"/>
                                          </p:val>
                                        </p:tav>
                                        <p:tav tm="100000">
                                          <p:val>
                                            <p:strVal val="#ppt_w"/>
                                          </p:val>
                                        </p:tav>
                                      </p:tavLst>
                                    </p:anim>
                                    <p:anim calcmode="lin" valueType="num">
                                      <p:cBhvr>
                                        <p:cTn id="64" dur="500" fill="hold"/>
                                        <p:tgtEl>
                                          <p:spTgt spid="740401"/>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7" presetClass="entr" presetSubtype="1" fill="hold" grpId="0" nodeType="clickEffect">
                                  <p:stCondLst>
                                    <p:cond delay="0"/>
                                  </p:stCondLst>
                                  <p:childTnLst>
                                    <p:set>
                                      <p:cBhvr>
                                        <p:cTn id="68" dur="1" fill="hold">
                                          <p:stCondLst>
                                            <p:cond delay="0"/>
                                          </p:stCondLst>
                                        </p:cTn>
                                        <p:tgtEl>
                                          <p:spTgt spid="740415"/>
                                        </p:tgtEl>
                                        <p:attrNameLst>
                                          <p:attrName>style.visibility</p:attrName>
                                        </p:attrNameLst>
                                      </p:cBhvr>
                                      <p:to>
                                        <p:strVal val="visible"/>
                                      </p:to>
                                    </p:set>
                                    <p:anim calcmode="lin" valueType="num">
                                      <p:cBhvr>
                                        <p:cTn id="69" dur="500" fill="hold"/>
                                        <p:tgtEl>
                                          <p:spTgt spid="740415"/>
                                        </p:tgtEl>
                                        <p:attrNameLst>
                                          <p:attrName>ppt_x</p:attrName>
                                        </p:attrNameLst>
                                      </p:cBhvr>
                                      <p:tavLst>
                                        <p:tav tm="0">
                                          <p:val>
                                            <p:strVal val="#ppt_x"/>
                                          </p:val>
                                        </p:tav>
                                        <p:tav tm="100000">
                                          <p:val>
                                            <p:strVal val="#ppt_x"/>
                                          </p:val>
                                        </p:tav>
                                      </p:tavLst>
                                    </p:anim>
                                    <p:anim calcmode="lin" valueType="num">
                                      <p:cBhvr>
                                        <p:cTn id="70" dur="500" fill="hold"/>
                                        <p:tgtEl>
                                          <p:spTgt spid="740415"/>
                                        </p:tgtEl>
                                        <p:attrNameLst>
                                          <p:attrName>ppt_y</p:attrName>
                                        </p:attrNameLst>
                                      </p:cBhvr>
                                      <p:tavLst>
                                        <p:tav tm="0">
                                          <p:val>
                                            <p:strVal val="#ppt_y-#ppt_h/2"/>
                                          </p:val>
                                        </p:tav>
                                        <p:tav tm="100000">
                                          <p:val>
                                            <p:strVal val="#ppt_y"/>
                                          </p:val>
                                        </p:tav>
                                      </p:tavLst>
                                    </p:anim>
                                    <p:anim calcmode="lin" valueType="num">
                                      <p:cBhvr>
                                        <p:cTn id="71" dur="500" fill="hold"/>
                                        <p:tgtEl>
                                          <p:spTgt spid="740415"/>
                                        </p:tgtEl>
                                        <p:attrNameLst>
                                          <p:attrName>ppt_w</p:attrName>
                                        </p:attrNameLst>
                                      </p:cBhvr>
                                      <p:tavLst>
                                        <p:tav tm="0">
                                          <p:val>
                                            <p:strVal val="#ppt_w"/>
                                          </p:val>
                                        </p:tav>
                                        <p:tav tm="100000">
                                          <p:val>
                                            <p:strVal val="#ppt_w"/>
                                          </p:val>
                                        </p:tav>
                                      </p:tavLst>
                                    </p:anim>
                                    <p:anim calcmode="lin" valueType="num">
                                      <p:cBhvr>
                                        <p:cTn id="72" dur="500" fill="hold"/>
                                        <p:tgtEl>
                                          <p:spTgt spid="740415"/>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740415"/>
                                        </p:tgtEl>
                                        <p:attrNameLst>
                                          <p:attrName>style.visibility</p:attrName>
                                        </p:attrNameLst>
                                      </p:cBhvr>
                                      <p:to>
                                        <p:strVal val="hidden"/>
                                      </p:to>
                                    </p:set>
                                  </p:subTnLst>
                                </p:cTn>
                              </p:par>
                            </p:childTnLst>
                          </p:cTn>
                        </p:par>
                        <p:par>
                          <p:cTn id="73" fill="hold">
                            <p:stCondLst>
                              <p:cond delay="500"/>
                            </p:stCondLst>
                            <p:childTnLst>
                              <p:par>
                                <p:cTn id="74" presetID="17" presetClass="entr" presetSubtype="1" fill="hold" grpId="0" nodeType="afterEffect">
                                  <p:stCondLst>
                                    <p:cond delay="0"/>
                                  </p:stCondLst>
                                  <p:childTnLst>
                                    <p:set>
                                      <p:cBhvr>
                                        <p:cTn id="75" dur="1" fill="hold">
                                          <p:stCondLst>
                                            <p:cond delay="0"/>
                                          </p:stCondLst>
                                        </p:cTn>
                                        <p:tgtEl>
                                          <p:spTgt spid="740416"/>
                                        </p:tgtEl>
                                        <p:attrNameLst>
                                          <p:attrName>style.visibility</p:attrName>
                                        </p:attrNameLst>
                                      </p:cBhvr>
                                      <p:to>
                                        <p:strVal val="visible"/>
                                      </p:to>
                                    </p:set>
                                    <p:anim calcmode="lin" valueType="num">
                                      <p:cBhvr>
                                        <p:cTn id="76" dur="500" fill="hold"/>
                                        <p:tgtEl>
                                          <p:spTgt spid="740416"/>
                                        </p:tgtEl>
                                        <p:attrNameLst>
                                          <p:attrName>ppt_x</p:attrName>
                                        </p:attrNameLst>
                                      </p:cBhvr>
                                      <p:tavLst>
                                        <p:tav tm="0">
                                          <p:val>
                                            <p:strVal val="#ppt_x"/>
                                          </p:val>
                                        </p:tav>
                                        <p:tav tm="100000">
                                          <p:val>
                                            <p:strVal val="#ppt_x"/>
                                          </p:val>
                                        </p:tav>
                                      </p:tavLst>
                                    </p:anim>
                                    <p:anim calcmode="lin" valueType="num">
                                      <p:cBhvr>
                                        <p:cTn id="77" dur="500" fill="hold"/>
                                        <p:tgtEl>
                                          <p:spTgt spid="740416"/>
                                        </p:tgtEl>
                                        <p:attrNameLst>
                                          <p:attrName>ppt_y</p:attrName>
                                        </p:attrNameLst>
                                      </p:cBhvr>
                                      <p:tavLst>
                                        <p:tav tm="0">
                                          <p:val>
                                            <p:strVal val="#ppt_y-#ppt_h/2"/>
                                          </p:val>
                                        </p:tav>
                                        <p:tav tm="100000">
                                          <p:val>
                                            <p:strVal val="#ppt_y"/>
                                          </p:val>
                                        </p:tav>
                                      </p:tavLst>
                                    </p:anim>
                                    <p:anim calcmode="lin" valueType="num">
                                      <p:cBhvr>
                                        <p:cTn id="78" dur="500" fill="hold"/>
                                        <p:tgtEl>
                                          <p:spTgt spid="740416"/>
                                        </p:tgtEl>
                                        <p:attrNameLst>
                                          <p:attrName>ppt_w</p:attrName>
                                        </p:attrNameLst>
                                      </p:cBhvr>
                                      <p:tavLst>
                                        <p:tav tm="0">
                                          <p:val>
                                            <p:strVal val="#ppt_w"/>
                                          </p:val>
                                        </p:tav>
                                        <p:tav tm="100000">
                                          <p:val>
                                            <p:strVal val="#ppt_w"/>
                                          </p:val>
                                        </p:tav>
                                      </p:tavLst>
                                    </p:anim>
                                    <p:anim calcmode="lin" valueType="num">
                                      <p:cBhvr>
                                        <p:cTn id="79" dur="500" fill="hold"/>
                                        <p:tgtEl>
                                          <p:spTgt spid="740416"/>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740416"/>
                                        </p:tgtEl>
                                        <p:attrNameLst>
                                          <p:attrName>style.visibility</p:attrName>
                                        </p:attrNameLst>
                                      </p:cBhvr>
                                      <p:to>
                                        <p:strVal val="hidden"/>
                                      </p:to>
                                    </p:set>
                                  </p:subTnLst>
                                </p:cTn>
                              </p:par>
                            </p:childTnLst>
                          </p:cTn>
                        </p:par>
                        <p:par>
                          <p:cTn id="80" fill="hold">
                            <p:stCondLst>
                              <p:cond delay="1000"/>
                            </p:stCondLst>
                            <p:childTnLst>
                              <p:par>
                                <p:cTn id="81" presetID="17" presetClass="entr" presetSubtype="1" fill="hold" grpId="0" nodeType="afterEffect">
                                  <p:stCondLst>
                                    <p:cond delay="0"/>
                                  </p:stCondLst>
                                  <p:childTnLst>
                                    <p:set>
                                      <p:cBhvr>
                                        <p:cTn id="82" dur="1" fill="hold">
                                          <p:stCondLst>
                                            <p:cond delay="0"/>
                                          </p:stCondLst>
                                        </p:cTn>
                                        <p:tgtEl>
                                          <p:spTgt spid="740417"/>
                                        </p:tgtEl>
                                        <p:attrNameLst>
                                          <p:attrName>style.visibility</p:attrName>
                                        </p:attrNameLst>
                                      </p:cBhvr>
                                      <p:to>
                                        <p:strVal val="visible"/>
                                      </p:to>
                                    </p:set>
                                    <p:anim calcmode="lin" valueType="num">
                                      <p:cBhvr>
                                        <p:cTn id="83" dur="500" fill="hold"/>
                                        <p:tgtEl>
                                          <p:spTgt spid="740417"/>
                                        </p:tgtEl>
                                        <p:attrNameLst>
                                          <p:attrName>ppt_x</p:attrName>
                                        </p:attrNameLst>
                                      </p:cBhvr>
                                      <p:tavLst>
                                        <p:tav tm="0">
                                          <p:val>
                                            <p:strVal val="#ppt_x"/>
                                          </p:val>
                                        </p:tav>
                                        <p:tav tm="100000">
                                          <p:val>
                                            <p:strVal val="#ppt_x"/>
                                          </p:val>
                                        </p:tav>
                                      </p:tavLst>
                                    </p:anim>
                                    <p:anim calcmode="lin" valueType="num">
                                      <p:cBhvr>
                                        <p:cTn id="84" dur="500" fill="hold"/>
                                        <p:tgtEl>
                                          <p:spTgt spid="740417"/>
                                        </p:tgtEl>
                                        <p:attrNameLst>
                                          <p:attrName>ppt_y</p:attrName>
                                        </p:attrNameLst>
                                      </p:cBhvr>
                                      <p:tavLst>
                                        <p:tav tm="0">
                                          <p:val>
                                            <p:strVal val="#ppt_y-#ppt_h/2"/>
                                          </p:val>
                                        </p:tav>
                                        <p:tav tm="100000">
                                          <p:val>
                                            <p:strVal val="#ppt_y"/>
                                          </p:val>
                                        </p:tav>
                                      </p:tavLst>
                                    </p:anim>
                                    <p:anim calcmode="lin" valueType="num">
                                      <p:cBhvr>
                                        <p:cTn id="85" dur="500" fill="hold"/>
                                        <p:tgtEl>
                                          <p:spTgt spid="740417"/>
                                        </p:tgtEl>
                                        <p:attrNameLst>
                                          <p:attrName>ppt_w</p:attrName>
                                        </p:attrNameLst>
                                      </p:cBhvr>
                                      <p:tavLst>
                                        <p:tav tm="0">
                                          <p:val>
                                            <p:strVal val="#ppt_w"/>
                                          </p:val>
                                        </p:tav>
                                        <p:tav tm="100000">
                                          <p:val>
                                            <p:strVal val="#ppt_w"/>
                                          </p:val>
                                        </p:tav>
                                      </p:tavLst>
                                    </p:anim>
                                    <p:anim calcmode="lin" valueType="num">
                                      <p:cBhvr>
                                        <p:cTn id="86" dur="500" fill="hold"/>
                                        <p:tgtEl>
                                          <p:spTgt spid="740417"/>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740417"/>
                                        </p:tgtEl>
                                        <p:attrNameLst>
                                          <p:attrName>style.visibility</p:attrName>
                                        </p:attrNameLst>
                                      </p:cBhvr>
                                      <p:to>
                                        <p:strVal val="hidden"/>
                                      </p:to>
                                    </p:set>
                                  </p:sub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499"/>
                                          </p:stCondLst>
                                        </p:cTn>
                                        <p:tgtEl>
                                          <p:spTgt spid="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7" presetClass="entr" presetSubtype="4" fill="hold" grpId="0" nodeType="clickEffect">
                                  <p:stCondLst>
                                    <p:cond delay="0"/>
                                  </p:stCondLst>
                                  <p:childTnLst>
                                    <p:set>
                                      <p:cBhvr>
                                        <p:cTn id="94" dur="1" fill="hold">
                                          <p:stCondLst>
                                            <p:cond delay="0"/>
                                          </p:stCondLst>
                                        </p:cTn>
                                        <p:tgtEl>
                                          <p:spTgt spid="740404"/>
                                        </p:tgtEl>
                                        <p:attrNameLst>
                                          <p:attrName>style.visibility</p:attrName>
                                        </p:attrNameLst>
                                      </p:cBhvr>
                                      <p:to>
                                        <p:strVal val="visible"/>
                                      </p:to>
                                    </p:set>
                                    <p:anim calcmode="lin" valueType="num">
                                      <p:cBhvr>
                                        <p:cTn id="95" dur="500" fill="hold"/>
                                        <p:tgtEl>
                                          <p:spTgt spid="740404"/>
                                        </p:tgtEl>
                                        <p:attrNameLst>
                                          <p:attrName>ppt_x</p:attrName>
                                        </p:attrNameLst>
                                      </p:cBhvr>
                                      <p:tavLst>
                                        <p:tav tm="0">
                                          <p:val>
                                            <p:strVal val="#ppt_x"/>
                                          </p:val>
                                        </p:tav>
                                        <p:tav tm="100000">
                                          <p:val>
                                            <p:strVal val="#ppt_x"/>
                                          </p:val>
                                        </p:tav>
                                      </p:tavLst>
                                    </p:anim>
                                    <p:anim calcmode="lin" valueType="num">
                                      <p:cBhvr>
                                        <p:cTn id="96" dur="500" fill="hold"/>
                                        <p:tgtEl>
                                          <p:spTgt spid="740404"/>
                                        </p:tgtEl>
                                        <p:attrNameLst>
                                          <p:attrName>ppt_y</p:attrName>
                                        </p:attrNameLst>
                                      </p:cBhvr>
                                      <p:tavLst>
                                        <p:tav tm="0">
                                          <p:val>
                                            <p:strVal val="#ppt_y+#ppt_h/2"/>
                                          </p:val>
                                        </p:tav>
                                        <p:tav tm="100000">
                                          <p:val>
                                            <p:strVal val="#ppt_y"/>
                                          </p:val>
                                        </p:tav>
                                      </p:tavLst>
                                    </p:anim>
                                    <p:anim calcmode="lin" valueType="num">
                                      <p:cBhvr>
                                        <p:cTn id="97" dur="500" fill="hold"/>
                                        <p:tgtEl>
                                          <p:spTgt spid="740404"/>
                                        </p:tgtEl>
                                        <p:attrNameLst>
                                          <p:attrName>ppt_w</p:attrName>
                                        </p:attrNameLst>
                                      </p:cBhvr>
                                      <p:tavLst>
                                        <p:tav tm="0">
                                          <p:val>
                                            <p:strVal val="#ppt_w"/>
                                          </p:val>
                                        </p:tav>
                                        <p:tav tm="100000">
                                          <p:val>
                                            <p:strVal val="#ppt_w"/>
                                          </p:val>
                                        </p:tav>
                                      </p:tavLst>
                                    </p:anim>
                                    <p:anim calcmode="lin" valueType="num">
                                      <p:cBhvr>
                                        <p:cTn id="98" dur="500" fill="hold"/>
                                        <p:tgtEl>
                                          <p:spTgt spid="740404"/>
                                        </p:tgtEl>
                                        <p:attrNameLst>
                                          <p:attrName>ppt_h</p:attrName>
                                        </p:attrNameLst>
                                      </p:cBhvr>
                                      <p:tavLst>
                                        <p:tav tm="0">
                                          <p:val>
                                            <p:fltVal val="0"/>
                                          </p:val>
                                        </p:tav>
                                        <p:tav tm="100000">
                                          <p:val>
                                            <p:strVal val="#ppt_h"/>
                                          </p:val>
                                        </p:tav>
                                      </p:tavLst>
                                    </p:anim>
                                  </p:childTnLst>
                                </p:cTn>
                              </p:par>
                            </p:childTnLst>
                          </p:cTn>
                        </p:par>
                        <p:par>
                          <p:cTn id="99" fill="hold">
                            <p:stCondLst>
                              <p:cond delay="500"/>
                            </p:stCondLst>
                            <p:childTnLst>
                              <p:par>
                                <p:cTn id="100" presetID="17" presetClass="entr" presetSubtype="4" fill="hold" grpId="0" nodeType="afterEffect">
                                  <p:stCondLst>
                                    <p:cond delay="0"/>
                                  </p:stCondLst>
                                  <p:childTnLst>
                                    <p:set>
                                      <p:cBhvr>
                                        <p:cTn id="101" dur="1" fill="hold">
                                          <p:stCondLst>
                                            <p:cond delay="0"/>
                                          </p:stCondLst>
                                        </p:cTn>
                                        <p:tgtEl>
                                          <p:spTgt spid="740405"/>
                                        </p:tgtEl>
                                        <p:attrNameLst>
                                          <p:attrName>style.visibility</p:attrName>
                                        </p:attrNameLst>
                                      </p:cBhvr>
                                      <p:to>
                                        <p:strVal val="visible"/>
                                      </p:to>
                                    </p:set>
                                    <p:anim calcmode="lin" valueType="num">
                                      <p:cBhvr>
                                        <p:cTn id="102" dur="500" fill="hold"/>
                                        <p:tgtEl>
                                          <p:spTgt spid="740405"/>
                                        </p:tgtEl>
                                        <p:attrNameLst>
                                          <p:attrName>ppt_x</p:attrName>
                                        </p:attrNameLst>
                                      </p:cBhvr>
                                      <p:tavLst>
                                        <p:tav tm="0">
                                          <p:val>
                                            <p:strVal val="#ppt_x"/>
                                          </p:val>
                                        </p:tav>
                                        <p:tav tm="100000">
                                          <p:val>
                                            <p:strVal val="#ppt_x"/>
                                          </p:val>
                                        </p:tav>
                                      </p:tavLst>
                                    </p:anim>
                                    <p:anim calcmode="lin" valueType="num">
                                      <p:cBhvr>
                                        <p:cTn id="103" dur="500" fill="hold"/>
                                        <p:tgtEl>
                                          <p:spTgt spid="740405"/>
                                        </p:tgtEl>
                                        <p:attrNameLst>
                                          <p:attrName>ppt_y</p:attrName>
                                        </p:attrNameLst>
                                      </p:cBhvr>
                                      <p:tavLst>
                                        <p:tav tm="0">
                                          <p:val>
                                            <p:strVal val="#ppt_y+#ppt_h/2"/>
                                          </p:val>
                                        </p:tav>
                                        <p:tav tm="100000">
                                          <p:val>
                                            <p:strVal val="#ppt_y"/>
                                          </p:val>
                                        </p:tav>
                                      </p:tavLst>
                                    </p:anim>
                                    <p:anim calcmode="lin" valueType="num">
                                      <p:cBhvr>
                                        <p:cTn id="104" dur="500" fill="hold"/>
                                        <p:tgtEl>
                                          <p:spTgt spid="740405"/>
                                        </p:tgtEl>
                                        <p:attrNameLst>
                                          <p:attrName>ppt_w</p:attrName>
                                        </p:attrNameLst>
                                      </p:cBhvr>
                                      <p:tavLst>
                                        <p:tav tm="0">
                                          <p:val>
                                            <p:strVal val="#ppt_w"/>
                                          </p:val>
                                        </p:tav>
                                        <p:tav tm="100000">
                                          <p:val>
                                            <p:strVal val="#ppt_w"/>
                                          </p:val>
                                        </p:tav>
                                      </p:tavLst>
                                    </p:anim>
                                    <p:anim calcmode="lin" valueType="num">
                                      <p:cBhvr>
                                        <p:cTn id="105" dur="500" fill="hold"/>
                                        <p:tgtEl>
                                          <p:spTgt spid="740405"/>
                                        </p:tgtEl>
                                        <p:attrNameLst>
                                          <p:attrName>ppt_h</p:attrName>
                                        </p:attrNameLst>
                                      </p:cBhvr>
                                      <p:tavLst>
                                        <p:tav tm="0">
                                          <p:val>
                                            <p:fltVal val="0"/>
                                          </p:val>
                                        </p:tav>
                                        <p:tav tm="100000">
                                          <p:val>
                                            <p:strVal val="#ppt_h"/>
                                          </p:val>
                                        </p:tav>
                                      </p:tavLst>
                                    </p:anim>
                                  </p:childTnLst>
                                </p:cTn>
                              </p:par>
                            </p:childTnLst>
                          </p:cTn>
                        </p:par>
                        <p:par>
                          <p:cTn id="106" fill="hold">
                            <p:stCondLst>
                              <p:cond delay="1000"/>
                            </p:stCondLst>
                            <p:childTnLst>
                              <p:par>
                                <p:cTn id="107" presetID="17" presetClass="entr" presetSubtype="8" fill="hold" grpId="0" nodeType="afterEffect">
                                  <p:stCondLst>
                                    <p:cond delay="0"/>
                                  </p:stCondLst>
                                  <p:childTnLst>
                                    <p:set>
                                      <p:cBhvr>
                                        <p:cTn id="108" dur="1" fill="hold">
                                          <p:stCondLst>
                                            <p:cond delay="0"/>
                                          </p:stCondLst>
                                        </p:cTn>
                                        <p:tgtEl>
                                          <p:spTgt spid="740406"/>
                                        </p:tgtEl>
                                        <p:attrNameLst>
                                          <p:attrName>style.visibility</p:attrName>
                                        </p:attrNameLst>
                                      </p:cBhvr>
                                      <p:to>
                                        <p:strVal val="visible"/>
                                      </p:to>
                                    </p:set>
                                    <p:anim calcmode="lin" valueType="num">
                                      <p:cBhvr>
                                        <p:cTn id="109" dur="500" fill="hold"/>
                                        <p:tgtEl>
                                          <p:spTgt spid="740406"/>
                                        </p:tgtEl>
                                        <p:attrNameLst>
                                          <p:attrName>ppt_x</p:attrName>
                                        </p:attrNameLst>
                                      </p:cBhvr>
                                      <p:tavLst>
                                        <p:tav tm="0">
                                          <p:val>
                                            <p:strVal val="#ppt_x-#ppt_w/2"/>
                                          </p:val>
                                        </p:tav>
                                        <p:tav tm="100000">
                                          <p:val>
                                            <p:strVal val="#ppt_x"/>
                                          </p:val>
                                        </p:tav>
                                      </p:tavLst>
                                    </p:anim>
                                    <p:anim calcmode="lin" valueType="num">
                                      <p:cBhvr>
                                        <p:cTn id="110" dur="500" fill="hold"/>
                                        <p:tgtEl>
                                          <p:spTgt spid="740406"/>
                                        </p:tgtEl>
                                        <p:attrNameLst>
                                          <p:attrName>ppt_y</p:attrName>
                                        </p:attrNameLst>
                                      </p:cBhvr>
                                      <p:tavLst>
                                        <p:tav tm="0">
                                          <p:val>
                                            <p:strVal val="#ppt_y"/>
                                          </p:val>
                                        </p:tav>
                                        <p:tav tm="100000">
                                          <p:val>
                                            <p:strVal val="#ppt_y"/>
                                          </p:val>
                                        </p:tav>
                                      </p:tavLst>
                                    </p:anim>
                                    <p:anim calcmode="lin" valueType="num">
                                      <p:cBhvr>
                                        <p:cTn id="111" dur="500" fill="hold"/>
                                        <p:tgtEl>
                                          <p:spTgt spid="740406"/>
                                        </p:tgtEl>
                                        <p:attrNameLst>
                                          <p:attrName>ppt_w</p:attrName>
                                        </p:attrNameLst>
                                      </p:cBhvr>
                                      <p:tavLst>
                                        <p:tav tm="0">
                                          <p:val>
                                            <p:fltVal val="0"/>
                                          </p:val>
                                        </p:tav>
                                        <p:tav tm="100000">
                                          <p:val>
                                            <p:strVal val="#ppt_w"/>
                                          </p:val>
                                        </p:tav>
                                      </p:tavLst>
                                    </p:anim>
                                    <p:anim calcmode="lin" valueType="num">
                                      <p:cBhvr>
                                        <p:cTn id="112" dur="500" fill="hold"/>
                                        <p:tgtEl>
                                          <p:spTgt spid="740406"/>
                                        </p:tgtEl>
                                        <p:attrNameLst>
                                          <p:attrName>ppt_h</p:attrName>
                                        </p:attrNameLst>
                                      </p:cBhvr>
                                      <p:tavLst>
                                        <p:tav tm="0">
                                          <p:val>
                                            <p:strVal val="#ppt_h"/>
                                          </p:val>
                                        </p:tav>
                                        <p:tav tm="100000">
                                          <p:val>
                                            <p:strVal val="#ppt_h"/>
                                          </p:val>
                                        </p:tav>
                                      </p:tavLst>
                                    </p:anim>
                                  </p:childTnLst>
                                </p:cTn>
                              </p:par>
                            </p:childTnLst>
                          </p:cTn>
                        </p:par>
                        <p:par>
                          <p:cTn id="113" fill="hold">
                            <p:stCondLst>
                              <p:cond delay="1500"/>
                            </p:stCondLst>
                            <p:childTnLst>
                              <p:par>
                                <p:cTn id="114" presetID="1" presetClass="entr" presetSubtype="0" fill="hold" grpId="0" nodeType="afterEffect">
                                  <p:stCondLst>
                                    <p:cond delay="0"/>
                                  </p:stCondLst>
                                  <p:childTnLst>
                                    <p:set>
                                      <p:cBhvr>
                                        <p:cTn id="115" dur="1" fill="hold">
                                          <p:stCondLst>
                                            <p:cond delay="499"/>
                                          </p:stCondLst>
                                        </p:cTn>
                                        <p:tgtEl>
                                          <p:spTgt spid="740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58" grpId="0" autoUpdateAnimBg="0"/>
      <p:bldP spid="740359" grpId="0" autoUpdateAnimBg="0"/>
      <p:bldP spid="740399" grpId="0" animBg="1"/>
      <p:bldP spid="740400" grpId="0" animBg="1"/>
      <p:bldP spid="740401" grpId="0" animBg="1"/>
      <p:bldP spid="740404" grpId="0" animBg="1"/>
      <p:bldP spid="740405" grpId="0" animBg="1"/>
      <p:bldP spid="740406" grpId="0" animBg="1"/>
      <p:bldP spid="740407" grpId="0" autoUpdateAnimBg="0"/>
      <p:bldP spid="740415" grpId="0" animBg="1"/>
      <p:bldP spid="740416" grpId="0" animBg="1"/>
      <p:bldP spid="7404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838200" y="2743200"/>
            <a:ext cx="3505200" cy="1600200"/>
            <a:chOff x="144" y="1152"/>
            <a:chExt cx="2208" cy="1008"/>
          </a:xfrm>
        </p:grpSpPr>
        <p:pic>
          <p:nvPicPr>
            <p:cNvPr id="75786" name="Picture 3" descr="P0001184"/>
            <p:cNvPicPr>
              <a:picLocks noChangeAspect="1" noChangeArrowheads="1"/>
            </p:cNvPicPr>
            <p:nvPr/>
          </p:nvPicPr>
          <p:blipFill>
            <a:blip r:embed="rId2"/>
            <a:srcRect/>
            <a:stretch>
              <a:fillRect/>
            </a:stretch>
          </p:blipFill>
          <p:spPr bwMode="auto">
            <a:xfrm>
              <a:off x="144" y="1152"/>
              <a:ext cx="2208" cy="1003"/>
            </a:xfrm>
            <a:prstGeom prst="rect">
              <a:avLst/>
            </a:prstGeom>
            <a:noFill/>
            <a:ln w="9525">
              <a:noFill/>
              <a:miter lim="800000"/>
              <a:headEnd/>
              <a:tailEnd/>
            </a:ln>
          </p:spPr>
        </p:pic>
        <p:sp>
          <p:nvSpPr>
            <p:cNvPr id="75787" name="Rectangle 4"/>
            <p:cNvSpPr>
              <a:spLocks noChangeArrowheads="1"/>
            </p:cNvSpPr>
            <p:nvPr/>
          </p:nvSpPr>
          <p:spPr bwMode="auto">
            <a:xfrm>
              <a:off x="144" y="1152"/>
              <a:ext cx="2208" cy="1008"/>
            </a:xfrm>
            <a:prstGeom prst="rect">
              <a:avLst/>
            </a:prstGeom>
            <a:noFill/>
            <a:ln w="57150" cmpd="thinThick">
              <a:solidFill>
                <a:srgbClr val="00FFFF"/>
              </a:solidFill>
              <a:miter lim="800000"/>
              <a:headEnd/>
              <a:tailEnd/>
            </a:ln>
          </p:spPr>
          <p:txBody>
            <a:bodyPr wrap="none" anchor="ctr"/>
            <a:lstStyle/>
            <a:p>
              <a:endParaRPr lang="zh-CN" altLang="en-US">
                <a:ea typeface="宋体" pitchFamily="2" charset="-122"/>
              </a:endParaRPr>
            </a:p>
          </p:txBody>
        </p:sp>
      </p:grpSp>
      <p:pic>
        <p:nvPicPr>
          <p:cNvPr id="739333" name="Picture 5" descr="P0001183"/>
          <p:cNvPicPr>
            <a:picLocks noChangeAspect="1" noChangeArrowheads="1"/>
          </p:cNvPicPr>
          <p:nvPr/>
        </p:nvPicPr>
        <p:blipFill>
          <a:blip r:embed="rId3"/>
          <a:srcRect/>
          <a:stretch>
            <a:fillRect/>
          </a:stretch>
        </p:blipFill>
        <p:spPr bwMode="auto">
          <a:xfrm>
            <a:off x="838200" y="1981200"/>
            <a:ext cx="7135813" cy="4876800"/>
          </a:xfrm>
          <a:prstGeom prst="rect">
            <a:avLst/>
          </a:prstGeom>
          <a:noFill/>
          <a:ln w="9525">
            <a:noFill/>
            <a:miter lim="800000"/>
            <a:headEnd/>
            <a:tailEnd/>
          </a:ln>
        </p:spPr>
      </p:pic>
      <p:sp>
        <p:nvSpPr>
          <p:cNvPr id="739335" name="Text Box 7"/>
          <p:cNvSpPr txBox="1">
            <a:spLocks noChangeArrowheads="1"/>
          </p:cNvSpPr>
          <p:nvPr/>
        </p:nvSpPr>
        <p:spPr bwMode="auto">
          <a:xfrm>
            <a:off x="609600" y="609600"/>
            <a:ext cx="8229600" cy="1373188"/>
          </a:xfrm>
          <a:prstGeom prst="rect">
            <a:avLst/>
          </a:prstGeom>
          <a:noFill/>
          <a:ln w="9525">
            <a:noFill/>
            <a:miter lim="800000"/>
            <a:headEnd/>
            <a:tailEnd/>
          </a:ln>
        </p:spPr>
        <p:txBody>
          <a:bodyPr>
            <a:spAutoFit/>
          </a:bodyPr>
          <a:lstStyle/>
          <a:p>
            <a:pPr indent="571500" algn="just">
              <a:spcBef>
                <a:spcPct val="50000"/>
              </a:spcBef>
            </a:pPr>
            <a:r>
              <a:rPr kumimoji="1" lang="zh-CN" altLang="en-US" sz="2800" b="1">
                <a:latin typeface="Times New Roman" pitchFamily="18" charset="0"/>
                <a:ea typeface="宋体" pitchFamily="2" charset="-122"/>
              </a:rPr>
              <a:t>  用</a:t>
            </a:r>
            <a:r>
              <a:rPr kumimoji="1" lang="zh-CN" altLang="en-US" sz="2800" b="1">
                <a:solidFill>
                  <a:srgbClr val="990033"/>
                </a:solidFill>
                <a:latin typeface="Times New Roman" pitchFamily="18" charset="0"/>
                <a:ea typeface="宋体" pitchFamily="2" charset="-122"/>
              </a:rPr>
              <a:t>紫外线照射</a:t>
            </a:r>
            <a:r>
              <a:rPr kumimoji="1" lang="zh-CN" altLang="en-US" sz="2800" b="1">
                <a:latin typeface="Times New Roman" pitchFamily="18" charset="0"/>
                <a:ea typeface="宋体" pitchFamily="2" charset="-122"/>
              </a:rPr>
              <a:t>芯片上的玻璃窗，则形成光电电流，把栅极电子带回到多晶硅衬底，</a:t>
            </a:r>
            <a:r>
              <a:rPr kumimoji="1" lang="en-US" altLang="zh-CN" sz="2800" b="1">
                <a:latin typeface="Times New Roman" pitchFamily="18" charset="0"/>
                <a:ea typeface="宋体" pitchFamily="2" charset="-122"/>
              </a:rPr>
              <a:t>SIMOS</a:t>
            </a:r>
            <a:r>
              <a:rPr kumimoji="1" lang="zh-CN" altLang="en-US" sz="2800" b="1">
                <a:latin typeface="Times New Roman" pitchFamily="18" charset="0"/>
                <a:ea typeface="宋体" pitchFamily="2" charset="-122"/>
              </a:rPr>
              <a:t>管恢复到初始的导通状态。</a:t>
            </a:r>
          </a:p>
        </p:txBody>
      </p:sp>
      <p:grpSp>
        <p:nvGrpSpPr>
          <p:cNvPr id="3" name="Group 8"/>
          <p:cNvGrpSpPr>
            <a:grpSpLocks/>
          </p:cNvGrpSpPr>
          <p:nvPr/>
        </p:nvGrpSpPr>
        <p:grpSpPr bwMode="auto">
          <a:xfrm>
            <a:off x="3429000" y="2819400"/>
            <a:ext cx="3505200" cy="1600200"/>
            <a:chOff x="144" y="1152"/>
            <a:chExt cx="2208" cy="1008"/>
          </a:xfrm>
        </p:grpSpPr>
        <p:pic>
          <p:nvPicPr>
            <p:cNvPr id="75784" name="Picture 9" descr="P0001184"/>
            <p:cNvPicPr>
              <a:picLocks noChangeAspect="1" noChangeArrowheads="1"/>
            </p:cNvPicPr>
            <p:nvPr/>
          </p:nvPicPr>
          <p:blipFill>
            <a:blip r:embed="rId2"/>
            <a:srcRect/>
            <a:stretch>
              <a:fillRect/>
            </a:stretch>
          </p:blipFill>
          <p:spPr bwMode="auto">
            <a:xfrm>
              <a:off x="144" y="1152"/>
              <a:ext cx="2208" cy="1003"/>
            </a:xfrm>
            <a:prstGeom prst="rect">
              <a:avLst/>
            </a:prstGeom>
            <a:noFill/>
            <a:ln w="9525">
              <a:noFill/>
              <a:miter lim="800000"/>
              <a:headEnd/>
              <a:tailEnd/>
            </a:ln>
          </p:spPr>
        </p:pic>
        <p:sp>
          <p:nvSpPr>
            <p:cNvPr id="75785" name="Rectangle 10"/>
            <p:cNvSpPr>
              <a:spLocks noChangeArrowheads="1"/>
            </p:cNvSpPr>
            <p:nvPr/>
          </p:nvSpPr>
          <p:spPr bwMode="auto">
            <a:xfrm>
              <a:off x="144" y="1152"/>
              <a:ext cx="2208" cy="1008"/>
            </a:xfrm>
            <a:prstGeom prst="rect">
              <a:avLst/>
            </a:prstGeom>
            <a:noFill/>
            <a:ln w="57150" cmpd="thinThick">
              <a:solidFill>
                <a:srgbClr val="00FFFF"/>
              </a:solidFill>
              <a:miter lim="800000"/>
              <a:headEnd/>
              <a:tailEnd/>
            </a:ln>
          </p:spPr>
          <p:txBody>
            <a:bodyPr wrap="none" anchor="ctr"/>
            <a:lstStyle/>
            <a:p>
              <a:endParaRPr lang="zh-CN" altLang="en-US">
                <a:ea typeface="宋体" pitchFamily="2" charset="-122"/>
              </a:endParaRPr>
            </a:p>
          </p:txBody>
        </p:sp>
      </p:grpSp>
      <p:sp>
        <p:nvSpPr>
          <p:cNvPr id="739339" name="Rectangle 11"/>
          <p:cNvSpPr>
            <a:spLocks noChangeArrowheads="1"/>
          </p:cNvSpPr>
          <p:nvPr/>
        </p:nvSpPr>
        <p:spPr bwMode="auto">
          <a:xfrm>
            <a:off x="4572000" y="3429000"/>
            <a:ext cx="990600" cy="609600"/>
          </a:xfrm>
          <a:prstGeom prst="rect">
            <a:avLst/>
          </a:prstGeom>
          <a:solidFill>
            <a:schemeClr val="tx1"/>
          </a:solidFill>
          <a:ln w="9525">
            <a:solidFill>
              <a:schemeClr val="tx1"/>
            </a:solidFill>
            <a:miter lim="800000"/>
            <a:headEnd/>
            <a:tailEnd/>
          </a:ln>
        </p:spPr>
        <p:txBody>
          <a:bodyPr wrap="none" anchor="ctr"/>
          <a:lstStyle/>
          <a:p>
            <a:endParaRPr lang="zh-CN" altLang="en-US">
              <a:ea typeface="宋体" pitchFamily="2" charset="-122"/>
            </a:endParaRPr>
          </a:p>
        </p:txBody>
      </p:sp>
    </p:spTree>
    <p:extLst>
      <p:ext uri="{BB962C8B-B14F-4D97-AF65-F5344CB8AC3E}">
        <p14:creationId xmlns:p14="http://schemas.microsoft.com/office/powerpoint/2010/main" val="281986634"/>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93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7393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9" presetClass="entr" presetSubtype="10" fill="hold" grpId="0" nodeType="clickEffect">
                                  <p:stCondLst>
                                    <p:cond delay="0"/>
                                  </p:stCondLst>
                                  <p:childTnLst>
                                    <p:set>
                                      <p:cBhvr>
                                        <p:cTn id="22" dur="1" fill="hold">
                                          <p:stCondLst>
                                            <p:cond delay="0"/>
                                          </p:stCondLst>
                                        </p:cTn>
                                        <p:tgtEl>
                                          <p:spTgt spid="739339"/>
                                        </p:tgtEl>
                                        <p:attrNameLst>
                                          <p:attrName>style.visibility</p:attrName>
                                        </p:attrNameLst>
                                      </p:cBhvr>
                                      <p:to>
                                        <p:strVal val="visible"/>
                                      </p:to>
                                    </p:set>
                                    <p:anim calcmode="lin" valueType="num">
                                      <p:cBhvr>
                                        <p:cTn id="23" dur="5000" fill="hold"/>
                                        <p:tgtEl>
                                          <p:spTgt spid="739339"/>
                                        </p:tgtEl>
                                        <p:attrNameLst>
                                          <p:attrName>ppt_w</p:attrName>
                                        </p:attrNameLst>
                                      </p:cBhvr>
                                      <p:tavLst>
                                        <p:tav tm="0" fmla="#ppt_w*sin(2.5*pi*$)">
                                          <p:val>
                                            <p:fltVal val="0"/>
                                          </p:val>
                                        </p:tav>
                                        <p:tav tm="100000">
                                          <p:val>
                                            <p:fltVal val="1"/>
                                          </p:val>
                                        </p:tav>
                                      </p:tavLst>
                                    </p:anim>
                                    <p:anim calcmode="lin" valueType="num">
                                      <p:cBhvr>
                                        <p:cTn id="24" dur="5000" fill="hold"/>
                                        <p:tgtEl>
                                          <p:spTgt spid="73933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5" grpId="0" autoUpdateAnimBg="0"/>
      <p:bldP spid="73933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5235" name="Rectangle 3"/>
          <p:cNvSpPr>
            <a:spLocks noGrp="1" noChangeArrowheads="1"/>
          </p:cNvSpPr>
          <p:nvPr>
            <p:ph type="body" idx="1"/>
          </p:nvPr>
        </p:nvSpPr>
        <p:spPr>
          <a:xfrm>
            <a:off x="188913" y="1143000"/>
            <a:ext cx="8650287" cy="5286396"/>
          </a:xfrm>
        </p:spPr>
        <p:txBody>
          <a:bodyPr/>
          <a:lstStyle/>
          <a:p>
            <a:pPr eaLnBrk="1" hangingPunct="1">
              <a:lnSpc>
                <a:spcPct val="110000"/>
              </a:lnSpc>
              <a:buFont typeface="Wingdings" pitchFamily="2" charset="2"/>
              <a:buNone/>
            </a:pPr>
            <a:r>
              <a:rPr lang="zh-CN" altLang="en-US" sz="2800" dirty="0" smtClean="0"/>
              <a:t>            在</a:t>
            </a:r>
            <a:r>
              <a:rPr lang="en-US" altLang="zh-CN" sz="2800" dirty="0" smtClean="0"/>
              <a:t>CMOS</a:t>
            </a:r>
            <a:r>
              <a:rPr lang="zh-CN" altLang="en-US" sz="2800" dirty="0" smtClean="0"/>
              <a:t>管的浮栅与漏极间有一薄氧化层区，其厚度为</a:t>
            </a:r>
            <a:r>
              <a:rPr lang="en-US" altLang="zh-CN" sz="2800" dirty="0" smtClean="0"/>
              <a:t>10μm</a:t>
            </a:r>
            <a:r>
              <a:rPr lang="zh-CN" altLang="en-US" sz="2800" dirty="0" smtClean="0"/>
              <a:t>～</a:t>
            </a:r>
            <a:r>
              <a:rPr lang="en-US" altLang="zh-CN" sz="2800" dirty="0" smtClean="0"/>
              <a:t>15μm</a:t>
            </a:r>
            <a:r>
              <a:rPr lang="zh-CN" altLang="en-US" sz="2800" dirty="0" smtClean="0"/>
              <a:t>，可产生隧道效应。编程（写入）时，</a:t>
            </a:r>
            <a:r>
              <a:rPr lang="zh-CN" altLang="en-US" sz="2800" dirty="0" smtClean="0">
                <a:solidFill>
                  <a:schemeClr val="tx2"/>
                </a:solidFill>
              </a:rPr>
              <a:t>漏极接地，栅极加</a:t>
            </a:r>
            <a:r>
              <a:rPr lang="en-US" altLang="zh-CN" sz="2800" dirty="0" smtClean="0">
                <a:solidFill>
                  <a:schemeClr val="tx2"/>
                </a:solidFill>
              </a:rPr>
              <a:t>20V</a:t>
            </a:r>
            <a:r>
              <a:rPr lang="zh-CN" altLang="en-US" sz="2800" dirty="0" smtClean="0">
                <a:solidFill>
                  <a:schemeClr val="tx2"/>
                </a:solidFill>
              </a:rPr>
              <a:t>的脉冲电压</a:t>
            </a:r>
            <a:r>
              <a:rPr lang="zh-CN" altLang="en-US" sz="2800" dirty="0" smtClean="0"/>
              <a:t>，衬底中的电子将通过隧道效应进入浮栅，浮栅管正常工作时处于截止状态，脉冲消除后，浮栅上的电子可以长期保留；若将其</a:t>
            </a:r>
            <a:r>
              <a:rPr lang="zh-CN" altLang="en-US" sz="2800" dirty="0" smtClean="0">
                <a:solidFill>
                  <a:schemeClr val="tx2"/>
                </a:solidFill>
              </a:rPr>
              <a:t>控制栅极接地，漏极加</a:t>
            </a:r>
            <a:r>
              <a:rPr lang="en-US" altLang="zh-CN" sz="2800" dirty="0" smtClean="0">
                <a:solidFill>
                  <a:schemeClr val="tx2"/>
                </a:solidFill>
              </a:rPr>
              <a:t>20V</a:t>
            </a:r>
            <a:r>
              <a:rPr lang="zh-CN" altLang="en-US" sz="2800" dirty="0" smtClean="0">
                <a:solidFill>
                  <a:schemeClr val="tx2"/>
                </a:solidFill>
              </a:rPr>
              <a:t>的脉冲电压</a:t>
            </a:r>
            <a:r>
              <a:rPr lang="zh-CN" altLang="en-US" sz="2800" dirty="0" smtClean="0"/>
              <a:t>，浮栅上的电子又将通过隧道效应返回衬底，则使该管正常工作时处于导通状态，达到对该管擦除的目的。</a:t>
            </a:r>
            <a:r>
              <a:rPr lang="zh-CN" altLang="en-US" sz="2800" u="sng" dirty="0" smtClean="0"/>
              <a:t>编程和擦除都是通过在漏极和控制栅极上加入一定幅度和极性的电脉冲来实现。</a:t>
            </a:r>
            <a:r>
              <a:rPr lang="zh-CN" altLang="en-US" sz="2800" u="sng" dirty="0" smtClean="0">
                <a:solidFill>
                  <a:schemeClr val="hlink"/>
                </a:solidFill>
              </a:rPr>
              <a:t> </a:t>
            </a:r>
          </a:p>
        </p:txBody>
      </p:sp>
      <p:sp>
        <p:nvSpPr>
          <p:cNvPr id="4" name="Rectangle 2"/>
          <p:cNvSpPr txBox="1">
            <a:spLocks noChangeArrowheads="1"/>
          </p:cNvSpPr>
          <p:nvPr/>
        </p:nvSpPr>
        <p:spPr>
          <a:xfrm>
            <a:off x="0" y="571480"/>
            <a:ext cx="7272366" cy="668319"/>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dirty="0" smtClean="0">
                <a:ln>
                  <a:noFill/>
                </a:ln>
                <a:solidFill>
                  <a:schemeClr val="accent6">
                    <a:lumMod val="50000"/>
                  </a:schemeClr>
                </a:solidFill>
                <a:effectLst/>
                <a:uLnTx/>
                <a:uFillTx/>
                <a:latin typeface="Times New Roman" pitchFamily="18" charset="0"/>
                <a:ea typeface="+mj-ea"/>
                <a:cs typeface="宋体" charset="0"/>
              </a:rPr>
              <a:t>（</a:t>
            </a:r>
            <a:r>
              <a:rPr kumimoji="1" lang="en-US" altLang="zh-CN" sz="2800" b="1" i="0" u="none" strike="noStrike" kern="0" cap="none" spc="0" normalizeH="0" baseline="0" noProof="0" dirty="0" smtClean="0">
                <a:ln>
                  <a:noFill/>
                </a:ln>
                <a:solidFill>
                  <a:schemeClr val="accent6">
                    <a:lumMod val="50000"/>
                  </a:schemeClr>
                </a:solidFill>
                <a:effectLst/>
                <a:uLnTx/>
                <a:uFillTx/>
                <a:latin typeface="Times New Roman" pitchFamily="18" charset="0"/>
                <a:ea typeface="+mj-ea"/>
                <a:cs typeface="宋体" charset="0"/>
              </a:rPr>
              <a:t>3</a:t>
            </a:r>
            <a:r>
              <a:rPr kumimoji="1" lang="zh-CN" altLang="en-US" sz="2800" b="1" i="0" u="none" strike="noStrike" kern="0" cap="none" spc="0" normalizeH="0" baseline="0" noProof="0" dirty="0" smtClean="0">
                <a:ln>
                  <a:noFill/>
                </a:ln>
                <a:solidFill>
                  <a:schemeClr val="accent6">
                    <a:lumMod val="50000"/>
                  </a:schemeClr>
                </a:solidFill>
                <a:effectLst/>
                <a:uLnTx/>
                <a:uFillTx/>
                <a:latin typeface="Times New Roman" pitchFamily="18" charset="0"/>
                <a:ea typeface="+mj-ea"/>
                <a:cs typeface="宋体" charset="0"/>
              </a:rPr>
              <a:t>）浮栅型电可写</a:t>
            </a:r>
            <a:r>
              <a:rPr kumimoji="1" lang="zh-CN" altLang="en-US" sz="2800" b="1" i="0" u="none" strike="noStrike" kern="0" cap="none" spc="0" normalizeH="0" baseline="0" noProof="0" dirty="0" smtClean="0">
                <a:ln>
                  <a:noFill/>
                </a:ln>
                <a:solidFill>
                  <a:srgbClr val="FF0000"/>
                </a:solidFill>
                <a:effectLst/>
                <a:uLnTx/>
                <a:uFillTx/>
                <a:latin typeface="Times New Roman" pitchFamily="18" charset="0"/>
                <a:ea typeface="+mj-ea"/>
                <a:cs typeface="宋体" charset="0"/>
              </a:rPr>
              <a:t>电擦除</a:t>
            </a:r>
            <a:r>
              <a:rPr kumimoji="1" lang="zh-CN" altLang="en-US" sz="2800" b="1" i="0" u="none" strike="noStrike" kern="0" cap="none" spc="0" normalizeH="0" baseline="0" noProof="0" dirty="0" smtClean="0">
                <a:ln>
                  <a:noFill/>
                </a:ln>
                <a:solidFill>
                  <a:schemeClr val="accent6">
                    <a:lumMod val="50000"/>
                  </a:schemeClr>
                </a:solidFill>
                <a:effectLst/>
                <a:uLnTx/>
                <a:uFillTx/>
                <a:latin typeface="Times New Roman" pitchFamily="18" charset="0"/>
                <a:ea typeface="+mj-ea"/>
                <a:cs typeface="宋体" charset="0"/>
              </a:rPr>
              <a:t>编程技术</a:t>
            </a:r>
          </a:p>
        </p:txBody>
      </p:sp>
    </p:spTree>
    <p:extLst>
      <p:ext uri="{BB962C8B-B14F-4D97-AF65-F5344CB8AC3E}">
        <p14:creationId xmlns:p14="http://schemas.microsoft.com/office/powerpoint/2010/main" val="1567507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735235">
                                            <p:txEl>
                                              <p:pRg st="0" end="0"/>
                                            </p:txEl>
                                          </p:spTgt>
                                        </p:tgtEl>
                                        <p:attrNameLst>
                                          <p:attrName>style.visibility</p:attrName>
                                        </p:attrNameLst>
                                      </p:cBhvr>
                                      <p:to>
                                        <p:strVal val="visible"/>
                                      </p:to>
                                    </p:set>
                                    <p:animEffect transition="in" filter="barn(outHorizontal)">
                                      <p:cBhvr>
                                        <p:cTn id="7" dur="500"/>
                                        <p:tgtEl>
                                          <p:spTgt spid="7352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35235">
                                            <p:txEl>
                                              <p:pRg st="0" end="0"/>
                                            </p:txEl>
                                          </p:spTgt>
                                        </p:tgtEl>
                                        <p:attrNameLst>
                                          <p:attrName>style.visibility</p:attrName>
                                        </p:attrNameLst>
                                      </p:cBhvr>
                                      <p:to>
                                        <p:strVal val="visible"/>
                                      </p:to>
                                    </p:set>
                                    <p:animEffect transition="in" filter="box(in)">
                                      <p:cBhvr>
                                        <p:cTn id="12" dur="500"/>
                                        <p:tgtEl>
                                          <p:spTgt spid="7352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35"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500034" y="785794"/>
            <a:ext cx="6000792" cy="638175"/>
          </a:xfrm>
        </p:spPr>
        <p:txBody>
          <a:bodyPr/>
          <a:lstStyle/>
          <a:p>
            <a:pPr eaLnBrk="1" hangingPunct="1"/>
            <a:r>
              <a:rPr lang="zh-CN" altLang="en-US" sz="2500" b="1" dirty="0" smtClean="0">
                <a:ea typeface="黑体" pitchFamily="49" charset="-122"/>
              </a:rPr>
              <a:t>浮栅隧道</a:t>
            </a:r>
            <a:r>
              <a:rPr lang="en-US" altLang="zh-CN" sz="2500" b="1" dirty="0" smtClean="0">
                <a:ea typeface="黑体" pitchFamily="49" charset="-122"/>
              </a:rPr>
              <a:t>MOS</a:t>
            </a:r>
            <a:r>
              <a:rPr lang="zh-CN" altLang="en-US" sz="2500" b="1" dirty="0" smtClean="0">
                <a:ea typeface="黑体" pitchFamily="49" charset="-122"/>
              </a:rPr>
              <a:t>熔丝结构（</a:t>
            </a:r>
            <a:r>
              <a:rPr lang="en-US" altLang="zh-CN" sz="2500" b="1" dirty="0" smtClean="0">
                <a:ea typeface="黑体" pitchFamily="49" charset="-122"/>
              </a:rPr>
              <a:t>Flotox MOS</a:t>
            </a:r>
            <a:r>
              <a:rPr lang="zh-CN" altLang="en-US" sz="2500" b="1" dirty="0" smtClean="0">
                <a:ea typeface="黑体" pitchFamily="49" charset="-122"/>
              </a:rPr>
              <a:t>）</a:t>
            </a:r>
          </a:p>
        </p:txBody>
      </p:sp>
      <p:graphicFrame>
        <p:nvGraphicFramePr>
          <p:cNvPr id="736259" name="Object 3"/>
          <p:cNvGraphicFramePr>
            <a:graphicFrameLocks noGrp="1" noChangeAspect="1"/>
          </p:cNvGraphicFramePr>
          <p:nvPr>
            <p:ph type="body" idx="1"/>
          </p:nvPr>
        </p:nvGraphicFramePr>
        <p:xfrm>
          <a:off x="76200" y="1752600"/>
          <a:ext cx="5735638" cy="4114800"/>
        </p:xfrm>
        <a:graphic>
          <a:graphicData uri="http://schemas.openxmlformats.org/presentationml/2006/ole">
            <mc:AlternateContent xmlns:mc="http://schemas.openxmlformats.org/markup-compatibility/2006">
              <mc:Choice xmlns:v="urn:schemas-microsoft-com:vml" Requires="v">
                <p:oleObj spid="_x0000_s93187" name="Visio" r:id="rId3" imgW="2757960" imgH="1977480" progId="Visio.Drawing.11">
                  <p:embed/>
                </p:oleObj>
              </mc:Choice>
              <mc:Fallback>
                <p:oleObj name="Visio" r:id="rId3" imgW="2757960" imgH="19774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752600"/>
                        <a:ext cx="5735638" cy="4114800"/>
                      </a:xfrm>
                      <a:prstGeom prst="rect">
                        <a:avLst/>
                      </a:prstGeom>
                      <a:solidFill>
                        <a:srgbClr val="0000FF"/>
                      </a:solidFill>
                    </p:spPr>
                  </p:pic>
                </p:oleObj>
              </mc:Fallback>
            </mc:AlternateContent>
          </a:graphicData>
        </a:graphic>
      </p:graphicFrame>
      <p:sp>
        <p:nvSpPr>
          <p:cNvPr id="13316" name="Rectangle 4"/>
          <p:cNvSpPr>
            <a:spLocks noChangeArrowheads="1"/>
          </p:cNvSpPr>
          <p:nvPr/>
        </p:nvSpPr>
        <p:spPr bwMode="auto">
          <a:xfrm>
            <a:off x="6216650" y="2073275"/>
            <a:ext cx="2393950" cy="822325"/>
          </a:xfrm>
          <a:prstGeom prst="rect">
            <a:avLst/>
          </a:prstGeom>
          <a:noFill/>
          <a:ln w="9525">
            <a:noFill/>
            <a:miter lim="800000"/>
            <a:headEnd/>
            <a:tailEnd/>
          </a:ln>
        </p:spPr>
        <p:txBody>
          <a:bodyPr>
            <a:spAutoFit/>
          </a:bodyPr>
          <a:lstStyle/>
          <a:p>
            <a:r>
              <a:rPr kumimoji="1" lang="zh-CN" altLang="en-US" sz="2400" b="1">
                <a:ea typeface="宋体" pitchFamily="2" charset="-122"/>
              </a:rPr>
              <a:t>大多数</a:t>
            </a:r>
            <a:r>
              <a:rPr kumimoji="1" lang="en-US" altLang="zh-CN" sz="2400" b="1">
                <a:ea typeface="宋体" pitchFamily="2" charset="-122"/>
              </a:rPr>
              <a:t>CPLD</a:t>
            </a:r>
            <a:r>
              <a:rPr kumimoji="1" lang="zh-CN" altLang="en-US" sz="2400" b="1">
                <a:ea typeface="宋体" pitchFamily="2" charset="-122"/>
              </a:rPr>
              <a:t>器件采用此工艺</a:t>
            </a:r>
          </a:p>
        </p:txBody>
      </p:sp>
      <p:sp>
        <p:nvSpPr>
          <p:cNvPr id="13317" name="Rectangle 5"/>
          <p:cNvSpPr>
            <a:spLocks noChangeArrowheads="1"/>
          </p:cNvSpPr>
          <p:nvPr/>
        </p:nvSpPr>
        <p:spPr bwMode="auto">
          <a:xfrm>
            <a:off x="5562600" y="3581400"/>
            <a:ext cx="3352800" cy="1808163"/>
          </a:xfrm>
          <a:prstGeom prst="rect">
            <a:avLst/>
          </a:prstGeom>
          <a:noFill/>
          <a:ln w="9525">
            <a:noFill/>
            <a:miter lim="800000"/>
            <a:headEnd/>
            <a:tailEnd/>
          </a:ln>
        </p:spPr>
        <p:txBody>
          <a:bodyPr>
            <a:spAutoFit/>
          </a:bodyPr>
          <a:lstStyle/>
          <a:p>
            <a:pPr lvl="1">
              <a:lnSpc>
                <a:spcPct val="90000"/>
              </a:lnSpc>
              <a:spcBef>
                <a:spcPct val="20000"/>
              </a:spcBef>
              <a:buClr>
                <a:schemeClr val="hlink"/>
              </a:buClr>
              <a:buSzPct val="55000"/>
              <a:buFont typeface="Wingdings" pitchFamily="2" charset="2"/>
              <a:buChar char="n"/>
            </a:pPr>
            <a:r>
              <a:rPr kumimoji="1" lang="zh-CN" altLang="en-US" sz="2400" b="1">
                <a:solidFill>
                  <a:srgbClr val="000000"/>
                </a:solidFill>
                <a:latin typeface="Tahoma" pitchFamily="34" charset="0"/>
                <a:ea typeface="宋体" pitchFamily="2" charset="-122"/>
              </a:rPr>
              <a:t>可反复编程</a:t>
            </a:r>
          </a:p>
          <a:p>
            <a:pPr lvl="1">
              <a:lnSpc>
                <a:spcPct val="90000"/>
              </a:lnSpc>
              <a:spcBef>
                <a:spcPct val="20000"/>
              </a:spcBef>
              <a:buClr>
                <a:schemeClr val="hlink"/>
              </a:buClr>
              <a:buSzPct val="55000"/>
              <a:buFont typeface="Wingdings" pitchFamily="2" charset="2"/>
              <a:buChar char="n"/>
            </a:pPr>
            <a:r>
              <a:rPr kumimoji="1" lang="zh-CN" altLang="en-US" sz="2400" b="1">
                <a:solidFill>
                  <a:srgbClr val="000000"/>
                </a:solidFill>
                <a:latin typeface="Tahoma" pitchFamily="34" charset="0"/>
                <a:ea typeface="宋体" pitchFamily="2" charset="-122"/>
              </a:rPr>
              <a:t>不用每次上电重新下载，但相对速度慢，功耗较大</a:t>
            </a:r>
          </a:p>
        </p:txBody>
      </p:sp>
      <p:sp>
        <p:nvSpPr>
          <p:cNvPr id="6" name="椭圆 5"/>
          <p:cNvSpPr/>
          <p:nvPr/>
        </p:nvSpPr>
        <p:spPr bwMode="auto">
          <a:xfrm>
            <a:off x="3643306" y="3786190"/>
            <a:ext cx="785818" cy="285752"/>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43713523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819150" y="2362200"/>
            <a:ext cx="6781800" cy="4267200"/>
            <a:chOff x="516" y="1488"/>
            <a:chExt cx="4272" cy="2688"/>
          </a:xfrm>
        </p:grpSpPr>
        <p:graphicFrame>
          <p:nvGraphicFramePr>
            <p:cNvPr id="14338" name="Object 3"/>
            <p:cNvGraphicFramePr>
              <a:graphicFrameLocks noChangeAspect="1"/>
            </p:cNvGraphicFramePr>
            <p:nvPr/>
          </p:nvGraphicFramePr>
          <p:xfrm>
            <a:off x="576" y="1584"/>
            <a:ext cx="4176" cy="2544"/>
          </p:xfrm>
          <a:graphic>
            <a:graphicData uri="http://schemas.openxmlformats.org/presentationml/2006/ole">
              <mc:AlternateContent xmlns:mc="http://schemas.openxmlformats.org/markup-compatibility/2006">
                <mc:Choice xmlns:v="urn:schemas-microsoft-com:vml" Requires="v">
                  <p:oleObj spid="_x0000_s94211" name="BMP 图象" r:id="rId3" imgW="3905795" imgH="2133898" progId="PBrush">
                    <p:embed/>
                  </p:oleObj>
                </mc:Choice>
                <mc:Fallback>
                  <p:oleObj name="BMP 图象" r:id="rId3" imgW="3905795" imgH="2133898"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 y="1584"/>
                          <a:ext cx="4176" cy="25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55" name="Rectangle 4"/>
            <p:cNvSpPr>
              <a:spLocks noChangeArrowheads="1"/>
            </p:cNvSpPr>
            <p:nvPr/>
          </p:nvSpPr>
          <p:spPr bwMode="auto">
            <a:xfrm>
              <a:off x="516" y="1488"/>
              <a:ext cx="4272" cy="2688"/>
            </a:xfrm>
            <a:prstGeom prst="rect">
              <a:avLst/>
            </a:prstGeom>
            <a:noFill/>
            <a:ln w="57150" cmpd="thinThick">
              <a:solidFill>
                <a:srgbClr val="66FFFF"/>
              </a:solidFill>
              <a:miter lim="800000"/>
              <a:headEnd/>
              <a:tailEnd/>
            </a:ln>
          </p:spPr>
          <p:txBody>
            <a:bodyPr wrap="none" anchor="ctr"/>
            <a:lstStyle/>
            <a:p>
              <a:endParaRPr lang="zh-CN" altLang="en-US">
                <a:ea typeface="宋体" pitchFamily="2" charset="-122"/>
              </a:endParaRPr>
            </a:p>
          </p:txBody>
        </p:sp>
      </p:grpSp>
      <p:grpSp>
        <p:nvGrpSpPr>
          <p:cNvPr id="3" name="Group 5"/>
          <p:cNvGrpSpPr>
            <a:grpSpLocks/>
          </p:cNvGrpSpPr>
          <p:nvPr/>
        </p:nvGrpSpPr>
        <p:grpSpPr bwMode="auto">
          <a:xfrm>
            <a:off x="5334000" y="4724400"/>
            <a:ext cx="3810000" cy="1676400"/>
            <a:chOff x="3552" y="1584"/>
            <a:chExt cx="2400" cy="1056"/>
          </a:xfrm>
        </p:grpSpPr>
        <p:sp>
          <p:nvSpPr>
            <p:cNvPr id="14352" name="Rectangle 6"/>
            <p:cNvSpPr>
              <a:spLocks noChangeArrowheads="1"/>
            </p:cNvSpPr>
            <p:nvPr/>
          </p:nvSpPr>
          <p:spPr bwMode="auto">
            <a:xfrm>
              <a:off x="3552" y="1584"/>
              <a:ext cx="1008" cy="1056"/>
            </a:xfrm>
            <a:prstGeom prst="rect">
              <a:avLst/>
            </a:prstGeom>
            <a:noFill/>
            <a:ln w="38100">
              <a:solidFill>
                <a:schemeClr val="accent1"/>
              </a:solidFill>
              <a:miter lim="800000"/>
              <a:headEnd/>
              <a:tailEnd/>
            </a:ln>
          </p:spPr>
          <p:txBody>
            <a:bodyPr wrap="none" anchor="ctr"/>
            <a:lstStyle/>
            <a:p>
              <a:endParaRPr lang="zh-CN" altLang="en-US">
                <a:ea typeface="宋体" pitchFamily="2" charset="-122"/>
              </a:endParaRPr>
            </a:p>
          </p:txBody>
        </p:sp>
        <p:sp>
          <p:nvSpPr>
            <p:cNvPr id="14353" name="Line 7"/>
            <p:cNvSpPr>
              <a:spLocks noChangeShapeType="1"/>
            </p:cNvSpPr>
            <p:nvPr/>
          </p:nvSpPr>
          <p:spPr bwMode="auto">
            <a:xfrm flipH="1" flipV="1">
              <a:off x="4560" y="2352"/>
              <a:ext cx="480" cy="192"/>
            </a:xfrm>
            <a:prstGeom prst="line">
              <a:avLst/>
            </a:prstGeom>
            <a:noFill/>
            <a:ln w="57150">
              <a:solidFill>
                <a:schemeClr val="accent1"/>
              </a:solidFill>
              <a:round/>
              <a:headEnd/>
              <a:tailEnd type="triangle" w="med" len="med"/>
            </a:ln>
          </p:spPr>
          <p:txBody>
            <a:bodyPr wrap="none" anchor="ctr"/>
            <a:lstStyle/>
            <a:p>
              <a:endParaRPr lang="zh-CN" altLang="en-US"/>
            </a:p>
          </p:txBody>
        </p:sp>
        <p:sp>
          <p:nvSpPr>
            <p:cNvPr id="14354" name="Text Box 8"/>
            <p:cNvSpPr txBox="1">
              <a:spLocks noChangeArrowheads="1"/>
            </p:cNvSpPr>
            <p:nvPr/>
          </p:nvSpPr>
          <p:spPr bwMode="auto">
            <a:xfrm>
              <a:off x="5088" y="2352"/>
              <a:ext cx="864" cy="288"/>
            </a:xfrm>
            <a:prstGeom prst="rect">
              <a:avLst/>
            </a:prstGeom>
            <a:noFill/>
            <a:ln w="9525">
              <a:noFill/>
              <a:miter lim="800000"/>
              <a:headEnd/>
              <a:tailEnd/>
            </a:ln>
          </p:spPr>
          <p:txBody>
            <a:bodyPr>
              <a:spAutoFit/>
            </a:bodyPr>
            <a:lstStyle/>
            <a:p>
              <a:pPr>
                <a:spcBef>
                  <a:spcPct val="50000"/>
                </a:spcBef>
              </a:pPr>
              <a:r>
                <a:rPr kumimoji="1" lang="zh-CN" altLang="en-US" sz="2400" b="1">
                  <a:solidFill>
                    <a:srgbClr val="CC0000"/>
                  </a:solidFill>
                  <a:latin typeface="Times New Roman" pitchFamily="18" charset="0"/>
                  <a:ea typeface="宋体" pitchFamily="2" charset="-122"/>
                </a:rPr>
                <a:t>面积大</a:t>
              </a:r>
            </a:p>
          </p:txBody>
        </p:sp>
      </p:grpSp>
      <p:sp>
        <p:nvSpPr>
          <p:cNvPr id="741385" name="AutoShape 9"/>
          <p:cNvSpPr>
            <a:spLocks noChangeArrowheads="1"/>
          </p:cNvSpPr>
          <p:nvPr/>
        </p:nvSpPr>
        <p:spPr bwMode="auto">
          <a:xfrm>
            <a:off x="2514600" y="2057400"/>
            <a:ext cx="2438400" cy="1295400"/>
          </a:xfrm>
          <a:prstGeom prst="wedgeRectCallout">
            <a:avLst>
              <a:gd name="adj1" fmla="val -50782"/>
              <a:gd name="adj2" fmla="val 99755"/>
            </a:avLst>
          </a:prstGeom>
          <a:solidFill>
            <a:srgbClr val="FFCC99"/>
          </a:solidFill>
          <a:ln w="9525">
            <a:solidFill>
              <a:schemeClr val="tx1"/>
            </a:solidFill>
            <a:miter lim="800000"/>
            <a:headEnd/>
            <a:tailEnd/>
          </a:ln>
        </p:spPr>
        <p:txBody>
          <a:bodyPr wrap="none" anchor="ctr"/>
          <a:lstStyle/>
          <a:p>
            <a:pPr algn="just"/>
            <a:r>
              <a:rPr kumimoji="1" lang="zh-CN" altLang="en-US" sz="2400" b="1">
                <a:solidFill>
                  <a:srgbClr val="990033"/>
                </a:solidFill>
                <a:latin typeface="Times New Roman" pitchFamily="18" charset="0"/>
                <a:ea typeface="宋体" pitchFamily="2" charset="-122"/>
              </a:rPr>
              <a:t>        向浮栅写入</a:t>
            </a:r>
          </a:p>
          <a:p>
            <a:pPr algn="just"/>
            <a:r>
              <a:rPr kumimoji="1" lang="zh-CN" altLang="en-US" sz="2400" b="1">
                <a:solidFill>
                  <a:srgbClr val="990033"/>
                </a:solidFill>
                <a:latin typeface="Times New Roman" pitchFamily="18" charset="0"/>
                <a:ea typeface="宋体" pitchFamily="2" charset="-122"/>
              </a:rPr>
              <a:t>电荷时，</a:t>
            </a:r>
            <a:r>
              <a:rPr kumimoji="1" lang="en-US" altLang="zh-CN" sz="2400" b="1">
                <a:solidFill>
                  <a:srgbClr val="990033"/>
                </a:solidFill>
                <a:latin typeface="Times New Roman" pitchFamily="18" charset="0"/>
                <a:ea typeface="宋体" pitchFamily="2" charset="-122"/>
              </a:rPr>
              <a:t>G</a:t>
            </a:r>
            <a:r>
              <a:rPr kumimoji="1" lang="zh-CN" altLang="en-US" sz="2400" b="1">
                <a:solidFill>
                  <a:srgbClr val="990033"/>
                </a:solidFill>
                <a:latin typeface="Times New Roman" pitchFamily="18" charset="0"/>
                <a:ea typeface="宋体" pitchFamily="2" charset="-122"/>
              </a:rPr>
              <a:t>加</a:t>
            </a:r>
            <a:r>
              <a:rPr kumimoji="1" lang="en-US" altLang="zh-CN" sz="2400" b="1">
                <a:solidFill>
                  <a:srgbClr val="990033"/>
                </a:solidFill>
                <a:latin typeface="Times New Roman" pitchFamily="18" charset="0"/>
                <a:ea typeface="宋体" pitchFamily="2" charset="-122"/>
              </a:rPr>
              <a:t>25</a:t>
            </a:r>
          </a:p>
          <a:p>
            <a:pPr algn="just"/>
            <a:r>
              <a:rPr kumimoji="1" lang="en-US" altLang="zh-CN" sz="2400" b="1">
                <a:solidFill>
                  <a:srgbClr val="990033"/>
                </a:solidFill>
                <a:latin typeface="Times New Roman" pitchFamily="18" charset="0"/>
                <a:ea typeface="宋体" pitchFamily="2" charset="-122"/>
              </a:rPr>
              <a:t>V</a:t>
            </a:r>
            <a:r>
              <a:rPr kumimoji="1" lang="zh-CN" altLang="en-US" sz="2400" b="1">
                <a:solidFill>
                  <a:srgbClr val="990033"/>
                </a:solidFill>
                <a:latin typeface="Times New Roman" pitchFamily="18" charset="0"/>
                <a:ea typeface="宋体" pitchFamily="2" charset="-122"/>
              </a:rPr>
              <a:t>，</a:t>
            </a:r>
            <a:r>
              <a:rPr kumimoji="1" lang="en-US" altLang="zh-CN" sz="2400" b="1">
                <a:solidFill>
                  <a:srgbClr val="990033"/>
                </a:solidFill>
                <a:latin typeface="Times New Roman" pitchFamily="18" charset="0"/>
                <a:ea typeface="宋体" pitchFamily="2" charset="-122"/>
              </a:rPr>
              <a:t>D</a:t>
            </a:r>
            <a:r>
              <a:rPr kumimoji="1" lang="zh-CN" altLang="en-US" sz="2400" b="1">
                <a:solidFill>
                  <a:srgbClr val="990033"/>
                </a:solidFill>
                <a:latin typeface="Times New Roman" pitchFamily="18" charset="0"/>
                <a:ea typeface="宋体" pitchFamily="2" charset="-122"/>
              </a:rPr>
              <a:t>接</a:t>
            </a:r>
            <a:r>
              <a:rPr kumimoji="1" lang="en-US" altLang="zh-CN" sz="2400" b="1">
                <a:solidFill>
                  <a:srgbClr val="990033"/>
                </a:solidFill>
                <a:latin typeface="Times New Roman" pitchFamily="18" charset="0"/>
                <a:ea typeface="宋体" pitchFamily="2" charset="-122"/>
              </a:rPr>
              <a:t>GND</a:t>
            </a:r>
            <a:r>
              <a:rPr kumimoji="1" lang="zh-CN" altLang="en-US" sz="2400" b="1">
                <a:solidFill>
                  <a:srgbClr val="990033"/>
                </a:solidFill>
                <a:latin typeface="Times New Roman" pitchFamily="18" charset="0"/>
                <a:ea typeface="宋体" pitchFamily="2" charset="-122"/>
              </a:rPr>
              <a:t>。</a:t>
            </a:r>
          </a:p>
        </p:txBody>
      </p:sp>
      <p:sp>
        <p:nvSpPr>
          <p:cNvPr id="741386" name="AutoShape 10"/>
          <p:cNvSpPr>
            <a:spLocks noChangeArrowheads="1"/>
          </p:cNvSpPr>
          <p:nvPr/>
        </p:nvSpPr>
        <p:spPr bwMode="auto">
          <a:xfrm>
            <a:off x="609600" y="2133600"/>
            <a:ext cx="2438400" cy="1371600"/>
          </a:xfrm>
          <a:prstGeom prst="wedgeRectCallout">
            <a:avLst>
              <a:gd name="adj1" fmla="val 57815"/>
              <a:gd name="adj2" fmla="val 85880"/>
            </a:avLst>
          </a:prstGeom>
          <a:solidFill>
            <a:srgbClr val="FFCC99"/>
          </a:solidFill>
          <a:ln w="9525">
            <a:solidFill>
              <a:schemeClr val="tx1"/>
            </a:solidFill>
            <a:miter lim="800000"/>
            <a:headEnd/>
            <a:tailEnd/>
          </a:ln>
        </p:spPr>
        <p:txBody>
          <a:bodyPr wrap="none" anchor="ctr"/>
          <a:lstStyle/>
          <a:p>
            <a:r>
              <a:rPr kumimoji="1" lang="zh-CN" altLang="en-US" sz="2400" b="1">
                <a:solidFill>
                  <a:srgbClr val="990033"/>
                </a:solidFill>
                <a:latin typeface="Times New Roman" pitchFamily="18" charset="0"/>
                <a:ea typeface="宋体" pitchFamily="2" charset="-122"/>
              </a:rPr>
              <a:t>         擦除浮栅</a:t>
            </a:r>
          </a:p>
          <a:p>
            <a:r>
              <a:rPr kumimoji="1" lang="zh-CN" altLang="en-US" sz="2400" b="1">
                <a:solidFill>
                  <a:srgbClr val="990033"/>
                </a:solidFill>
                <a:latin typeface="Times New Roman" pitchFamily="18" charset="0"/>
                <a:ea typeface="宋体" pitchFamily="2" charset="-122"/>
              </a:rPr>
              <a:t>电荷时，</a:t>
            </a:r>
            <a:r>
              <a:rPr kumimoji="1" lang="en-US" altLang="zh-CN" sz="2400" b="1">
                <a:solidFill>
                  <a:srgbClr val="990033"/>
                </a:solidFill>
                <a:latin typeface="Times New Roman" pitchFamily="18" charset="0"/>
                <a:ea typeface="宋体" pitchFamily="2" charset="-122"/>
              </a:rPr>
              <a:t>G</a:t>
            </a:r>
            <a:r>
              <a:rPr kumimoji="1" lang="zh-CN" altLang="en-US" sz="2400" b="1">
                <a:solidFill>
                  <a:srgbClr val="990033"/>
                </a:solidFill>
                <a:latin typeface="Times New Roman" pitchFamily="18" charset="0"/>
                <a:ea typeface="宋体" pitchFamily="2" charset="-122"/>
              </a:rPr>
              <a:t>加</a:t>
            </a:r>
            <a:r>
              <a:rPr kumimoji="1" lang="en-US" altLang="zh-CN" sz="2400" b="1">
                <a:solidFill>
                  <a:srgbClr val="990033"/>
                </a:solidFill>
                <a:latin typeface="Times New Roman" pitchFamily="18" charset="0"/>
                <a:ea typeface="宋体" pitchFamily="2" charset="-122"/>
              </a:rPr>
              <a:t>5</a:t>
            </a:r>
          </a:p>
          <a:p>
            <a:r>
              <a:rPr kumimoji="1" lang="en-US" altLang="zh-CN" sz="2400" b="1">
                <a:solidFill>
                  <a:srgbClr val="990033"/>
                </a:solidFill>
                <a:latin typeface="Times New Roman" pitchFamily="18" charset="0"/>
                <a:ea typeface="宋体" pitchFamily="2" charset="-122"/>
              </a:rPr>
              <a:t>V</a:t>
            </a:r>
            <a:r>
              <a:rPr kumimoji="1" lang="zh-CN" altLang="en-US" sz="2400" b="1">
                <a:solidFill>
                  <a:srgbClr val="990033"/>
                </a:solidFill>
                <a:latin typeface="Times New Roman" pitchFamily="18" charset="0"/>
                <a:ea typeface="宋体" pitchFamily="2" charset="-122"/>
              </a:rPr>
              <a:t>，</a:t>
            </a:r>
            <a:r>
              <a:rPr kumimoji="1" lang="en-US" altLang="zh-CN" sz="2400" b="1">
                <a:solidFill>
                  <a:srgbClr val="990033"/>
                </a:solidFill>
                <a:latin typeface="Times New Roman" pitchFamily="18" charset="0"/>
                <a:ea typeface="宋体" pitchFamily="2" charset="-122"/>
              </a:rPr>
              <a:t>D</a:t>
            </a:r>
            <a:r>
              <a:rPr kumimoji="1" lang="zh-CN" altLang="en-US" sz="2400" b="1">
                <a:solidFill>
                  <a:srgbClr val="990033"/>
                </a:solidFill>
                <a:latin typeface="Times New Roman" pitchFamily="18" charset="0"/>
                <a:ea typeface="宋体" pitchFamily="2" charset="-122"/>
              </a:rPr>
              <a:t>接</a:t>
            </a:r>
            <a:r>
              <a:rPr kumimoji="1" lang="en-US" altLang="zh-CN" sz="2400" b="1">
                <a:solidFill>
                  <a:srgbClr val="990033"/>
                </a:solidFill>
                <a:latin typeface="Times New Roman" pitchFamily="18" charset="0"/>
                <a:ea typeface="宋体" pitchFamily="2" charset="-122"/>
              </a:rPr>
              <a:t>25V</a:t>
            </a:r>
            <a:r>
              <a:rPr kumimoji="1" lang="zh-CN" altLang="en-US" sz="2400" b="1">
                <a:solidFill>
                  <a:srgbClr val="990033"/>
                </a:solidFill>
                <a:latin typeface="Times New Roman" pitchFamily="18" charset="0"/>
                <a:ea typeface="宋体" pitchFamily="2" charset="-122"/>
              </a:rPr>
              <a:t>。</a:t>
            </a:r>
          </a:p>
        </p:txBody>
      </p:sp>
      <p:sp>
        <p:nvSpPr>
          <p:cNvPr id="741388" name="Text Box 12"/>
          <p:cNvSpPr txBox="1">
            <a:spLocks noChangeArrowheads="1"/>
          </p:cNvSpPr>
          <p:nvPr/>
        </p:nvSpPr>
        <p:spPr bwMode="auto">
          <a:xfrm>
            <a:off x="0" y="457200"/>
            <a:ext cx="9144000" cy="1041400"/>
          </a:xfrm>
          <a:prstGeom prst="rect">
            <a:avLst/>
          </a:prstGeom>
          <a:noFill/>
          <a:ln w="9525">
            <a:noFill/>
            <a:miter lim="800000"/>
            <a:headEnd/>
            <a:tailEnd/>
          </a:ln>
        </p:spPr>
        <p:txBody>
          <a:bodyPr>
            <a:spAutoFit/>
          </a:bodyPr>
          <a:lstStyle/>
          <a:p>
            <a:pPr algn="just">
              <a:lnSpc>
                <a:spcPct val="130000"/>
              </a:lnSpc>
            </a:pPr>
            <a:r>
              <a:rPr kumimoji="1" lang="zh-CN" altLang="en-US" sz="2400">
                <a:latin typeface="Times New Roman" pitchFamily="18" charset="0"/>
                <a:ea typeface="宋体" pitchFamily="2" charset="-122"/>
              </a:rPr>
              <a:t>         </a:t>
            </a:r>
            <a:r>
              <a:rPr kumimoji="1" lang="zh-CN" altLang="en-US" sz="2400" b="1">
                <a:latin typeface="Times New Roman" pitchFamily="18" charset="0"/>
                <a:ea typeface="宋体" pitchFamily="2" charset="-122"/>
              </a:rPr>
              <a:t>前面研究的可擦写存储器的缺点是擦除已存入的信息必须用紫外光照射一定的时间，因此不能用于快速改变储存信息的场合。</a:t>
            </a:r>
          </a:p>
        </p:txBody>
      </p:sp>
      <p:sp>
        <p:nvSpPr>
          <p:cNvPr id="741389" name="Text Box 13"/>
          <p:cNvSpPr txBox="1">
            <a:spLocks noChangeArrowheads="1"/>
          </p:cNvSpPr>
          <p:nvPr/>
        </p:nvSpPr>
        <p:spPr bwMode="auto">
          <a:xfrm>
            <a:off x="0" y="457200"/>
            <a:ext cx="9144000" cy="566738"/>
          </a:xfrm>
          <a:prstGeom prst="rect">
            <a:avLst/>
          </a:prstGeom>
          <a:noFill/>
          <a:ln w="9525">
            <a:noFill/>
            <a:miter lim="800000"/>
            <a:headEnd/>
            <a:tailEnd/>
          </a:ln>
        </p:spPr>
        <p:txBody>
          <a:bodyPr>
            <a:spAutoFit/>
          </a:bodyPr>
          <a:lstStyle/>
          <a:p>
            <a:pPr>
              <a:lnSpc>
                <a:spcPct val="130000"/>
              </a:lnSpc>
            </a:pPr>
            <a:r>
              <a:rPr kumimoji="1" lang="zh-CN" altLang="en-US" sz="2400" dirty="0">
                <a:latin typeface="Times New Roman" pitchFamily="18" charset="0"/>
                <a:ea typeface="宋体" pitchFamily="2" charset="-122"/>
              </a:rPr>
              <a:t>        </a:t>
            </a:r>
            <a:r>
              <a:rPr kumimoji="1" lang="en-US" altLang="zh-CN" sz="2400" b="1" dirty="0">
                <a:latin typeface="Times New Roman" pitchFamily="18" charset="0"/>
                <a:ea typeface="宋体" pitchFamily="2" charset="-122"/>
              </a:rPr>
              <a:t>FLOTOX</a:t>
            </a:r>
            <a:r>
              <a:rPr kumimoji="1" lang="zh-CN" altLang="en-US" sz="2400" b="1" dirty="0">
                <a:latin typeface="Times New Roman" pitchFamily="18" charset="0"/>
                <a:ea typeface="宋体" pitchFamily="2" charset="-122"/>
              </a:rPr>
              <a:t>管的结构剖面示意图如图所示。</a:t>
            </a:r>
            <a:endParaRPr kumimoji="1" lang="zh-CN" altLang="en-US" dirty="0">
              <a:latin typeface="Times New Roman" pitchFamily="18" charset="0"/>
              <a:ea typeface="宋体" pitchFamily="2" charset="-122"/>
            </a:endParaRPr>
          </a:p>
        </p:txBody>
      </p:sp>
      <p:sp>
        <p:nvSpPr>
          <p:cNvPr id="741390" name="Text Box 14"/>
          <p:cNvSpPr txBox="1">
            <a:spLocks noChangeArrowheads="1"/>
          </p:cNvSpPr>
          <p:nvPr/>
        </p:nvSpPr>
        <p:spPr bwMode="auto">
          <a:xfrm>
            <a:off x="304800" y="457200"/>
            <a:ext cx="8305800" cy="1041400"/>
          </a:xfrm>
          <a:prstGeom prst="rect">
            <a:avLst/>
          </a:prstGeom>
          <a:noFill/>
          <a:ln w="9525">
            <a:noFill/>
            <a:miter lim="800000"/>
            <a:headEnd/>
            <a:tailEnd/>
          </a:ln>
        </p:spPr>
        <p:txBody>
          <a:bodyPr>
            <a:spAutoFit/>
          </a:bodyPr>
          <a:lstStyle/>
          <a:p>
            <a:pPr>
              <a:lnSpc>
                <a:spcPct val="130000"/>
              </a:lnSpc>
            </a:pPr>
            <a:r>
              <a:rPr kumimoji="1" lang="zh-CN" altLang="en-US" sz="2400" b="1">
                <a:latin typeface="Times New Roman" pitchFamily="18" charset="0"/>
                <a:ea typeface="宋体" pitchFamily="2" charset="-122"/>
              </a:rPr>
              <a:t>        它与叠栅型管的不同在于浮栅延长区与漏区</a:t>
            </a:r>
            <a:r>
              <a:rPr kumimoji="1" lang="en-US" altLang="zh-CN" sz="2400" b="1">
                <a:latin typeface="Times New Roman" pitchFamily="18" charset="0"/>
                <a:ea typeface="宋体" pitchFamily="2" charset="-122"/>
              </a:rPr>
              <a:t>N </a:t>
            </a:r>
            <a:r>
              <a:rPr kumimoji="1" lang="zh-CN" altLang="en-US" sz="2400" b="1">
                <a:latin typeface="Times New Roman" pitchFamily="18" charset="0"/>
                <a:ea typeface="宋体" pitchFamily="2" charset="-122"/>
              </a:rPr>
              <a:t>之间的交叠处有一个厚度约为</a:t>
            </a:r>
            <a:r>
              <a:rPr kumimoji="1" lang="en-US" altLang="zh-CN" sz="2400" b="1">
                <a:latin typeface="Times New Roman" pitchFamily="18" charset="0"/>
                <a:ea typeface="宋体" pitchFamily="2" charset="-122"/>
              </a:rPr>
              <a:t>80</a:t>
            </a:r>
            <a:r>
              <a:rPr kumimoji="1" lang="zh-CN" altLang="en-US" sz="2400" b="1">
                <a:latin typeface="Times New Roman" pitchFamily="18" charset="0"/>
                <a:ea typeface="宋体" pitchFamily="2" charset="-122"/>
              </a:rPr>
              <a:t>埃的薄绝缘层。</a:t>
            </a:r>
            <a:endParaRPr kumimoji="1" lang="zh-CN" altLang="en-US">
              <a:latin typeface="Times New Roman" pitchFamily="18" charset="0"/>
              <a:ea typeface="宋体" pitchFamily="2" charset="-122"/>
            </a:endParaRPr>
          </a:p>
        </p:txBody>
      </p:sp>
      <p:sp>
        <p:nvSpPr>
          <p:cNvPr id="741391" name="Text Box 15"/>
          <p:cNvSpPr txBox="1">
            <a:spLocks noChangeArrowheads="1"/>
          </p:cNvSpPr>
          <p:nvPr/>
        </p:nvSpPr>
        <p:spPr bwMode="auto">
          <a:xfrm>
            <a:off x="-19050" y="1524000"/>
            <a:ext cx="9163050" cy="1041400"/>
          </a:xfrm>
          <a:prstGeom prst="rect">
            <a:avLst/>
          </a:prstGeom>
          <a:noFill/>
          <a:ln w="9525">
            <a:noFill/>
            <a:miter lim="800000"/>
            <a:headEnd/>
            <a:tailEnd/>
          </a:ln>
        </p:spPr>
        <p:txBody>
          <a:bodyPr>
            <a:spAutoFit/>
          </a:bodyPr>
          <a:lstStyle/>
          <a:p>
            <a:pPr algn="just">
              <a:lnSpc>
                <a:spcPct val="130000"/>
              </a:lnSpc>
            </a:pPr>
            <a:r>
              <a:rPr kumimoji="1" lang="zh-CN" altLang="en-US" sz="2400" b="1">
                <a:latin typeface="Times New Roman" pitchFamily="18" charset="0"/>
                <a:ea typeface="宋体" pitchFamily="2" charset="-122"/>
              </a:rPr>
              <a:t>         隧道型储存单元制成的存储器克服了这一缺点，它称为电可改写只读存储器</a:t>
            </a:r>
            <a:r>
              <a:rPr kumimoji="1" lang="en-US" altLang="zh-CN" sz="2400" b="1">
                <a:latin typeface="Times New Roman" pitchFamily="18" charset="0"/>
                <a:ea typeface="宋体" pitchFamily="2" charset="-122"/>
              </a:rPr>
              <a:t>E</a:t>
            </a:r>
            <a:r>
              <a:rPr kumimoji="1" lang="en-US" altLang="zh-CN" sz="2400" b="1" baseline="30000">
                <a:latin typeface="Times New Roman" pitchFamily="18" charset="0"/>
                <a:ea typeface="宋体" pitchFamily="2" charset="-122"/>
              </a:rPr>
              <a:t>2</a:t>
            </a:r>
            <a:r>
              <a:rPr kumimoji="1" lang="en-US" altLang="zh-CN" sz="2400" b="1">
                <a:latin typeface="Times New Roman" pitchFamily="18" charset="0"/>
                <a:ea typeface="宋体" pitchFamily="2" charset="-122"/>
              </a:rPr>
              <a:t>PROM</a:t>
            </a:r>
            <a:r>
              <a:rPr kumimoji="1" lang="zh-CN" altLang="en-US" sz="2400" b="1">
                <a:latin typeface="Times New Roman" pitchFamily="18" charset="0"/>
                <a:ea typeface="宋体" pitchFamily="2" charset="-122"/>
              </a:rPr>
              <a:t>，即电擦除、电编程的只读存储器。</a:t>
            </a:r>
            <a:endParaRPr kumimoji="1" lang="zh-CN" altLang="en-US">
              <a:latin typeface="Times New Roman" pitchFamily="18" charset="0"/>
              <a:ea typeface="宋体" pitchFamily="2" charset="-122"/>
            </a:endParaRPr>
          </a:p>
        </p:txBody>
      </p:sp>
      <p:grpSp>
        <p:nvGrpSpPr>
          <p:cNvPr id="4" name="Group 16"/>
          <p:cNvGrpSpPr>
            <a:grpSpLocks/>
          </p:cNvGrpSpPr>
          <p:nvPr/>
        </p:nvGrpSpPr>
        <p:grpSpPr bwMode="auto">
          <a:xfrm>
            <a:off x="76200" y="4800600"/>
            <a:ext cx="2514600" cy="1965325"/>
            <a:chOff x="240" y="1584"/>
            <a:chExt cx="1584" cy="1238"/>
          </a:xfrm>
        </p:grpSpPr>
        <p:sp>
          <p:nvSpPr>
            <p:cNvPr id="14350" name="Line 17"/>
            <p:cNvSpPr>
              <a:spLocks noChangeShapeType="1"/>
            </p:cNvSpPr>
            <p:nvPr/>
          </p:nvSpPr>
          <p:spPr bwMode="auto">
            <a:xfrm flipV="1">
              <a:off x="720" y="1584"/>
              <a:ext cx="1104" cy="864"/>
            </a:xfrm>
            <a:prstGeom prst="line">
              <a:avLst/>
            </a:prstGeom>
            <a:noFill/>
            <a:ln w="57150">
              <a:noFill/>
              <a:round/>
              <a:headEnd/>
              <a:tailEnd type="triangle" w="med" len="med"/>
            </a:ln>
          </p:spPr>
          <p:txBody>
            <a:bodyPr wrap="none" anchor="ctr"/>
            <a:lstStyle/>
            <a:p>
              <a:endParaRPr lang="zh-CN" altLang="en-US"/>
            </a:p>
          </p:txBody>
        </p:sp>
        <p:sp>
          <p:nvSpPr>
            <p:cNvPr id="14351" name="Text Box 18"/>
            <p:cNvSpPr txBox="1">
              <a:spLocks noChangeArrowheads="1"/>
            </p:cNvSpPr>
            <p:nvPr/>
          </p:nvSpPr>
          <p:spPr bwMode="auto">
            <a:xfrm>
              <a:off x="240" y="2304"/>
              <a:ext cx="624" cy="518"/>
            </a:xfrm>
            <a:prstGeom prst="rect">
              <a:avLst/>
            </a:prstGeom>
            <a:noFill/>
            <a:ln w="9525">
              <a:noFill/>
              <a:miter lim="800000"/>
              <a:headEnd/>
              <a:tailEnd/>
            </a:ln>
          </p:spPr>
          <p:txBody>
            <a:bodyPr>
              <a:spAutoFit/>
            </a:bodyPr>
            <a:lstStyle/>
            <a:p>
              <a:pPr>
                <a:spcBef>
                  <a:spcPct val="50000"/>
                </a:spcBef>
              </a:pPr>
              <a:r>
                <a:rPr kumimoji="1" lang="zh-CN" altLang="en-US" sz="2400" b="1">
                  <a:solidFill>
                    <a:srgbClr val="CC0000"/>
                  </a:solidFill>
                  <a:latin typeface="Times New Roman" pitchFamily="18" charset="0"/>
                  <a:ea typeface="宋体" pitchFamily="2" charset="-122"/>
                </a:rPr>
                <a:t>隧道</a:t>
              </a:r>
              <a:r>
                <a:rPr kumimoji="1" lang="en-US" altLang="zh-CN" sz="2400" b="1">
                  <a:solidFill>
                    <a:srgbClr val="CC0000"/>
                  </a:solidFill>
                  <a:latin typeface="Times New Roman" pitchFamily="18" charset="0"/>
                  <a:ea typeface="宋体" pitchFamily="2" charset="-122"/>
                </a:rPr>
                <a:t>80</a:t>
              </a:r>
              <a:r>
                <a:rPr kumimoji="1" lang="zh-CN" altLang="en-US" sz="2400" b="1">
                  <a:solidFill>
                    <a:srgbClr val="CC0000"/>
                  </a:solidFill>
                  <a:latin typeface="Times New Roman" pitchFamily="18" charset="0"/>
                  <a:ea typeface="宋体" pitchFamily="2" charset="-122"/>
                </a:rPr>
                <a:t>埃</a:t>
              </a:r>
            </a:p>
          </p:txBody>
        </p:sp>
      </p:grpSp>
      <p:sp>
        <p:nvSpPr>
          <p:cNvPr id="741395" name="Line 19"/>
          <p:cNvSpPr>
            <a:spLocks noChangeShapeType="1"/>
          </p:cNvSpPr>
          <p:nvPr/>
        </p:nvSpPr>
        <p:spPr bwMode="auto">
          <a:xfrm flipV="1">
            <a:off x="762000" y="4800600"/>
            <a:ext cx="1828800" cy="1219200"/>
          </a:xfrm>
          <a:prstGeom prst="line">
            <a:avLst/>
          </a:prstGeom>
          <a:noFill/>
          <a:ln w="57150">
            <a:solidFill>
              <a:srgbClr val="CC0000"/>
            </a:solidFill>
            <a:round/>
            <a:headEnd/>
            <a:tailEnd type="triangle" w="med" len="med"/>
          </a:ln>
        </p:spPr>
        <p:txBody>
          <a:bodyPr/>
          <a:lstStyle/>
          <a:p>
            <a:endParaRPr lang="zh-CN" altLang="en-US"/>
          </a:p>
        </p:txBody>
      </p:sp>
    </p:spTree>
    <p:extLst>
      <p:ext uri="{BB962C8B-B14F-4D97-AF65-F5344CB8AC3E}">
        <p14:creationId xmlns:p14="http://schemas.microsoft.com/office/powerpoint/2010/main" val="2608175287"/>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41388"/>
                                        </p:tgtEl>
                                        <p:attrNameLst>
                                          <p:attrName>style.visibility</p:attrName>
                                        </p:attrNameLst>
                                      </p:cBhvr>
                                      <p:to>
                                        <p:strVal val="visible"/>
                                      </p:to>
                                    </p:set>
                                    <p:animEffect transition="in" filter="wipe(left)">
                                      <p:cBhvr>
                                        <p:cTn id="7" dur="500"/>
                                        <p:tgtEl>
                                          <p:spTgt spid="741388"/>
                                        </p:tgtEl>
                                      </p:cBhvr>
                                    </p:animEffect>
                                  </p:childTnLst>
                                  <p:subTnLst>
                                    <p:set>
                                      <p:cBhvr override="childStyle">
                                        <p:cTn dur="1" fill="hold" display="0" masterRel="nextClick" afterEffect="1"/>
                                        <p:tgtEl>
                                          <p:spTgt spid="74138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741391"/>
                                        </p:tgtEl>
                                        <p:attrNameLst>
                                          <p:attrName>style.visibility</p:attrName>
                                        </p:attrNameLst>
                                      </p:cBhvr>
                                      <p:to>
                                        <p:strVal val="visible"/>
                                      </p:to>
                                    </p:set>
                                    <p:anim calcmode="lin" valueType="num">
                                      <p:cBhvr>
                                        <p:cTn id="12" dur="500" fill="hold"/>
                                        <p:tgtEl>
                                          <p:spTgt spid="741391"/>
                                        </p:tgtEl>
                                        <p:attrNameLst>
                                          <p:attrName>ppt_x</p:attrName>
                                        </p:attrNameLst>
                                      </p:cBhvr>
                                      <p:tavLst>
                                        <p:tav tm="0">
                                          <p:val>
                                            <p:strVal val="#ppt_x-#ppt_w/2"/>
                                          </p:val>
                                        </p:tav>
                                        <p:tav tm="100000">
                                          <p:val>
                                            <p:strVal val="#ppt_x"/>
                                          </p:val>
                                        </p:tav>
                                      </p:tavLst>
                                    </p:anim>
                                    <p:anim calcmode="lin" valueType="num">
                                      <p:cBhvr>
                                        <p:cTn id="13" dur="500" fill="hold"/>
                                        <p:tgtEl>
                                          <p:spTgt spid="741391"/>
                                        </p:tgtEl>
                                        <p:attrNameLst>
                                          <p:attrName>ppt_y</p:attrName>
                                        </p:attrNameLst>
                                      </p:cBhvr>
                                      <p:tavLst>
                                        <p:tav tm="0">
                                          <p:val>
                                            <p:strVal val="#ppt_y"/>
                                          </p:val>
                                        </p:tav>
                                        <p:tav tm="100000">
                                          <p:val>
                                            <p:strVal val="#ppt_y"/>
                                          </p:val>
                                        </p:tav>
                                      </p:tavLst>
                                    </p:anim>
                                    <p:anim calcmode="lin" valueType="num">
                                      <p:cBhvr>
                                        <p:cTn id="14" dur="500" fill="hold"/>
                                        <p:tgtEl>
                                          <p:spTgt spid="741391"/>
                                        </p:tgtEl>
                                        <p:attrNameLst>
                                          <p:attrName>ppt_w</p:attrName>
                                        </p:attrNameLst>
                                      </p:cBhvr>
                                      <p:tavLst>
                                        <p:tav tm="0">
                                          <p:val>
                                            <p:fltVal val="0"/>
                                          </p:val>
                                        </p:tav>
                                        <p:tav tm="100000">
                                          <p:val>
                                            <p:strVal val="#ppt_w"/>
                                          </p:val>
                                        </p:tav>
                                      </p:tavLst>
                                    </p:anim>
                                    <p:anim calcmode="lin" valueType="num">
                                      <p:cBhvr>
                                        <p:cTn id="15" dur="500" fill="hold"/>
                                        <p:tgtEl>
                                          <p:spTgt spid="741391"/>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741391"/>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41389"/>
                                        </p:tgtEl>
                                        <p:attrNameLst>
                                          <p:attrName>style.visibility</p:attrName>
                                        </p:attrNameLst>
                                      </p:cBhvr>
                                      <p:to>
                                        <p:strVal val="visible"/>
                                      </p:to>
                                    </p:set>
                                    <p:animEffect transition="in" filter="wipe(left)">
                                      <p:cBhvr>
                                        <p:cTn id="20" dur="500"/>
                                        <p:tgtEl>
                                          <p:spTgt spid="741389"/>
                                        </p:tgtEl>
                                      </p:cBhvr>
                                    </p:animEffect>
                                  </p:childTnLst>
                                  <p:subTnLst>
                                    <p:set>
                                      <p:cBhvr override="childStyle">
                                        <p:cTn dur="1" fill="hold" display="0" masterRel="nextClick" afterEffect="1"/>
                                        <p:tgtEl>
                                          <p:spTgt spid="741389"/>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41390"/>
                                        </p:tgtEl>
                                        <p:attrNameLst>
                                          <p:attrName>style.visibility</p:attrName>
                                        </p:attrNameLst>
                                      </p:cBhvr>
                                      <p:to>
                                        <p:strVal val="visible"/>
                                      </p:to>
                                    </p:set>
                                    <p:animEffect transition="in" filter="wipe(left)">
                                      <p:cBhvr>
                                        <p:cTn id="31" dur="500"/>
                                        <p:tgtEl>
                                          <p:spTgt spid="74139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childTnLst>
                          </p:cTn>
                        </p:par>
                        <p:par>
                          <p:cTn id="37" fill="hold">
                            <p:stCondLst>
                              <p:cond delay="500"/>
                            </p:stCondLst>
                            <p:childTnLst>
                              <p:par>
                                <p:cTn id="38" presetID="18" presetClass="entr" presetSubtype="3" fill="hold" grpId="0" nodeType="afterEffect">
                                  <p:stCondLst>
                                    <p:cond delay="0"/>
                                  </p:stCondLst>
                                  <p:childTnLst>
                                    <p:set>
                                      <p:cBhvr>
                                        <p:cTn id="39" dur="1" fill="hold">
                                          <p:stCondLst>
                                            <p:cond delay="0"/>
                                          </p:stCondLst>
                                        </p:cTn>
                                        <p:tgtEl>
                                          <p:spTgt spid="741395"/>
                                        </p:tgtEl>
                                        <p:attrNameLst>
                                          <p:attrName>style.visibility</p:attrName>
                                        </p:attrNameLst>
                                      </p:cBhvr>
                                      <p:to>
                                        <p:strVal val="visible"/>
                                      </p:to>
                                    </p:set>
                                    <p:animEffect transition="in" filter="strips(upRight)">
                                      <p:cBhvr>
                                        <p:cTn id="40" dur="500"/>
                                        <p:tgtEl>
                                          <p:spTgt spid="741395"/>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741385"/>
                                        </p:tgtEl>
                                        <p:attrNameLst>
                                          <p:attrName>style.visibility</p:attrName>
                                        </p:attrNameLst>
                                      </p:cBhvr>
                                      <p:to>
                                        <p:strVal val="visible"/>
                                      </p:to>
                                    </p:set>
                                    <p:anim calcmode="lin" valueType="num">
                                      <p:cBhvr additive="base">
                                        <p:cTn id="45" dur="500" fill="hold"/>
                                        <p:tgtEl>
                                          <p:spTgt spid="741385"/>
                                        </p:tgtEl>
                                        <p:attrNameLst>
                                          <p:attrName>ppt_x</p:attrName>
                                        </p:attrNameLst>
                                      </p:cBhvr>
                                      <p:tavLst>
                                        <p:tav tm="0">
                                          <p:val>
                                            <p:strVal val="#ppt_x"/>
                                          </p:val>
                                        </p:tav>
                                        <p:tav tm="100000">
                                          <p:val>
                                            <p:strVal val="#ppt_x"/>
                                          </p:val>
                                        </p:tav>
                                      </p:tavLst>
                                    </p:anim>
                                    <p:anim calcmode="lin" valueType="num">
                                      <p:cBhvr additive="base">
                                        <p:cTn id="46" dur="500" fill="hold"/>
                                        <p:tgtEl>
                                          <p:spTgt spid="741385"/>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741385"/>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 presetClass="entr" presetSubtype="1" fill="hold" grpId="0" nodeType="clickEffect">
                                  <p:stCondLst>
                                    <p:cond delay="0"/>
                                  </p:stCondLst>
                                  <p:childTnLst>
                                    <p:set>
                                      <p:cBhvr>
                                        <p:cTn id="50" dur="1" fill="hold">
                                          <p:stCondLst>
                                            <p:cond delay="0"/>
                                          </p:stCondLst>
                                        </p:cTn>
                                        <p:tgtEl>
                                          <p:spTgt spid="741386"/>
                                        </p:tgtEl>
                                        <p:attrNameLst>
                                          <p:attrName>style.visibility</p:attrName>
                                        </p:attrNameLst>
                                      </p:cBhvr>
                                      <p:to>
                                        <p:strVal val="visible"/>
                                      </p:to>
                                    </p:set>
                                    <p:anim calcmode="lin" valueType="num">
                                      <p:cBhvr additive="base">
                                        <p:cTn id="51" dur="500" fill="hold"/>
                                        <p:tgtEl>
                                          <p:spTgt spid="741386"/>
                                        </p:tgtEl>
                                        <p:attrNameLst>
                                          <p:attrName>ppt_x</p:attrName>
                                        </p:attrNameLst>
                                      </p:cBhvr>
                                      <p:tavLst>
                                        <p:tav tm="0">
                                          <p:val>
                                            <p:strVal val="#ppt_x"/>
                                          </p:val>
                                        </p:tav>
                                        <p:tav tm="100000">
                                          <p:val>
                                            <p:strVal val="#ppt_x"/>
                                          </p:val>
                                        </p:tav>
                                      </p:tavLst>
                                    </p:anim>
                                    <p:anim calcmode="lin" valueType="num">
                                      <p:cBhvr additive="base">
                                        <p:cTn id="52" dur="500" fill="hold"/>
                                        <p:tgtEl>
                                          <p:spTgt spid="74138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741386"/>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1+#ppt_w/2"/>
                                          </p:val>
                                        </p:tav>
                                        <p:tav tm="100000">
                                          <p:val>
                                            <p:strVal val="#ppt_x"/>
                                          </p:val>
                                        </p:tav>
                                      </p:tavLst>
                                    </p:anim>
                                    <p:anim calcmode="lin" valueType="num">
                                      <p:cBhvr additive="base">
                                        <p:cTn id="58" dur="500" fill="hold"/>
                                        <p:tgtEl>
                                          <p:spTgt spid="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385" grpId="0" animBg="1" autoUpdateAnimBg="0"/>
      <p:bldP spid="741386" grpId="0" animBg="1" autoUpdateAnimBg="0"/>
      <p:bldP spid="741388" grpId="0" autoUpdateAnimBg="0"/>
      <p:bldP spid="741389" grpId="0" autoUpdateAnimBg="0"/>
      <p:bldP spid="741390" grpId="0" autoUpdateAnimBg="0"/>
      <p:bldP spid="741391" grpId="0" autoUpdateAnimBg="0"/>
      <p:bldP spid="741395"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85720" y="714356"/>
            <a:ext cx="4214842" cy="688975"/>
          </a:xfrm>
        </p:spPr>
        <p:txBody>
          <a:bodyPr/>
          <a:lstStyle/>
          <a:p>
            <a:pPr eaLnBrk="1" hangingPunct="1"/>
            <a:r>
              <a:rPr lang="zh-CN" altLang="en-US" sz="2800" b="1" dirty="0" smtClean="0">
                <a:latin typeface="Times New Roman" pitchFamily="18" charset="0"/>
              </a:rPr>
              <a:t>（</a:t>
            </a:r>
            <a:r>
              <a:rPr lang="en-US" altLang="zh-CN" sz="2800" b="1" dirty="0" smtClean="0">
                <a:latin typeface="Times New Roman" pitchFamily="18" charset="0"/>
              </a:rPr>
              <a:t>4</a:t>
            </a:r>
            <a:r>
              <a:rPr lang="zh-CN" altLang="en-US" sz="2800" b="1" dirty="0" smtClean="0">
                <a:latin typeface="Times New Roman" pitchFamily="18" charset="0"/>
              </a:rPr>
              <a:t>）</a:t>
            </a:r>
            <a:r>
              <a:rPr lang="en-US" altLang="zh-CN" sz="2800" b="1" dirty="0" smtClean="0">
                <a:latin typeface="Times New Roman" pitchFamily="18" charset="0"/>
              </a:rPr>
              <a:t>SRAM</a:t>
            </a:r>
            <a:r>
              <a:rPr lang="zh-CN" altLang="en-US" sz="2800" b="1" dirty="0" smtClean="0">
                <a:latin typeface="Times New Roman" pitchFamily="18" charset="0"/>
              </a:rPr>
              <a:t>编程技术</a:t>
            </a:r>
            <a:r>
              <a:rPr lang="zh-CN" altLang="en-US" sz="2800" dirty="0" smtClean="0">
                <a:ea typeface="黑体" pitchFamily="49" charset="-122"/>
              </a:rPr>
              <a:t> </a:t>
            </a:r>
          </a:p>
        </p:txBody>
      </p:sp>
      <p:sp>
        <p:nvSpPr>
          <p:cNvPr id="737283" name="Rectangle 3"/>
          <p:cNvSpPr>
            <a:spLocks noGrp="1" noChangeArrowheads="1"/>
          </p:cNvSpPr>
          <p:nvPr>
            <p:ph type="body" idx="1"/>
          </p:nvPr>
        </p:nvSpPr>
        <p:spPr>
          <a:xfrm>
            <a:off x="341313" y="1219200"/>
            <a:ext cx="8497887" cy="2362200"/>
          </a:xfrm>
        </p:spPr>
        <p:txBody>
          <a:bodyPr/>
          <a:lstStyle/>
          <a:p>
            <a:pPr eaLnBrk="1" hangingPunct="1">
              <a:lnSpc>
                <a:spcPct val="120000"/>
              </a:lnSpc>
              <a:buFont typeface="Wingdings" pitchFamily="2" charset="2"/>
              <a:buNone/>
            </a:pPr>
            <a:r>
              <a:rPr lang="zh-CN" altLang="en-US" sz="2800" b="1" dirty="0" smtClean="0"/>
              <a:t>            与浮栅型熔丝结构基本相同，</a:t>
            </a:r>
            <a:r>
              <a:rPr lang="en-US" altLang="zh-CN" sz="2800" b="1" dirty="0" smtClean="0"/>
              <a:t>SRAM</a:t>
            </a:r>
            <a:r>
              <a:rPr lang="zh-CN" altLang="en-US" sz="2800" b="1" dirty="0" smtClean="0"/>
              <a:t>编程技术是在</a:t>
            </a:r>
            <a:r>
              <a:rPr lang="en-US" altLang="zh-CN" sz="2800" b="1" dirty="0" smtClean="0"/>
              <a:t>FPGA</a:t>
            </a:r>
            <a:r>
              <a:rPr lang="zh-CN" altLang="en-US" sz="2800" b="1" dirty="0" smtClean="0"/>
              <a:t>器件中采用的主要编程工艺之一。</a:t>
            </a:r>
            <a:r>
              <a:rPr lang="en-US" altLang="zh-CN" sz="2800" b="1" dirty="0" smtClean="0"/>
              <a:t>SRAM</a:t>
            </a:r>
            <a:r>
              <a:rPr lang="zh-CN" altLang="en-US" sz="2800" b="1" dirty="0" smtClean="0"/>
              <a:t>型的</a:t>
            </a:r>
            <a:r>
              <a:rPr lang="en-US" altLang="zh-CN" sz="2800" b="1" dirty="0" smtClean="0"/>
              <a:t>FPGA</a:t>
            </a:r>
            <a:r>
              <a:rPr lang="zh-CN" altLang="en-US" sz="2800" b="1" dirty="0" smtClean="0"/>
              <a:t>是易失性的，断电后其内部编程数据（构造代码）将丢失，需在外部配接</a:t>
            </a:r>
            <a:r>
              <a:rPr lang="en-US" altLang="zh-CN" sz="2800" b="1" dirty="0" smtClean="0"/>
              <a:t>ROM</a:t>
            </a:r>
            <a:r>
              <a:rPr lang="zh-CN" altLang="en-US" sz="2800" b="1" dirty="0" smtClean="0"/>
              <a:t>存放</a:t>
            </a:r>
            <a:r>
              <a:rPr lang="en-US" altLang="zh-CN" sz="2800" b="1" dirty="0" smtClean="0"/>
              <a:t>FPGA</a:t>
            </a:r>
            <a:r>
              <a:rPr lang="zh-CN" altLang="en-US" sz="2800" b="1" dirty="0" smtClean="0"/>
              <a:t>的编程数据。</a:t>
            </a:r>
          </a:p>
        </p:txBody>
      </p:sp>
      <p:sp>
        <p:nvSpPr>
          <p:cNvPr id="77828" name="Rectangle 4"/>
          <p:cNvSpPr>
            <a:spLocks noChangeArrowheads="1"/>
          </p:cNvSpPr>
          <p:nvPr/>
        </p:nvSpPr>
        <p:spPr bwMode="auto">
          <a:xfrm>
            <a:off x="928662" y="4071942"/>
            <a:ext cx="6781800" cy="1520825"/>
          </a:xfrm>
          <a:prstGeom prst="rect">
            <a:avLst/>
          </a:prstGeom>
          <a:noFill/>
          <a:ln w="9525">
            <a:noFill/>
            <a:miter lim="800000"/>
            <a:headEnd/>
            <a:tailEnd/>
          </a:ln>
        </p:spPr>
        <p:txBody>
          <a:bodyPr>
            <a:spAutoFit/>
          </a:bodyPr>
          <a:lstStyle/>
          <a:p>
            <a:pPr lvl="1">
              <a:lnSpc>
                <a:spcPct val="120000"/>
              </a:lnSpc>
              <a:buFont typeface="Wingdings" pitchFamily="2" charset="2"/>
              <a:buChar char="n"/>
            </a:pPr>
            <a:r>
              <a:rPr kumimoji="1" lang="zh-CN" altLang="en-US" sz="2600" b="1" dirty="0">
                <a:solidFill>
                  <a:schemeClr val="tx2"/>
                </a:solidFill>
                <a:ea typeface="宋体" pitchFamily="2" charset="-122"/>
              </a:rPr>
              <a:t>可反复编程，实现系统功能的动态重构</a:t>
            </a:r>
          </a:p>
          <a:p>
            <a:pPr lvl="1">
              <a:lnSpc>
                <a:spcPct val="120000"/>
              </a:lnSpc>
              <a:buFont typeface="Wingdings" pitchFamily="2" charset="2"/>
              <a:buChar char="n"/>
            </a:pPr>
            <a:r>
              <a:rPr kumimoji="1" lang="zh-CN" altLang="en-US" sz="2600" b="1" dirty="0">
                <a:solidFill>
                  <a:schemeClr val="tx2"/>
                </a:solidFill>
                <a:ea typeface="宋体" pitchFamily="2" charset="-122"/>
              </a:rPr>
              <a:t>每次上电需重新下载，实际应用时需外挂</a:t>
            </a:r>
            <a:r>
              <a:rPr kumimoji="1" lang="en-US" altLang="zh-CN" sz="2600" b="1" dirty="0">
                <a:solidFill>
                  <a:schemeClr val="tx2"/>
                </a:solidFill>
                <a:ea typeface="宋体" pitchFamily="2" charset="-122"/>
              </a:rPr>
              <a:t>EEPROM</a:t>
            </a:r>
            <a:r>
              <a:rPr kumimoji="1" lang="zh-CN" altLang="en-US" sz="2600" b="1" dirty="0">
                <a:solidFill>
                  <a:schemeClr val="tx2"/>
                </a:solidFill>
                <a:ea typeface="宋体" pitchFamily="2" charset="-122"/>
              </a:rPr>
              <a:t>用于保存程序</a:t>
            </a:r>
          </a:p>
        </p:txBody>
      </p:sp>
    </p:spTree>
    <p:extLst>
      <p:ext uri="{BB962C8B-B14F-4D97-AF65-F5344CB8AC3E}">
        <p14:creationId xmlns:p14="http://schemas.microsoft.com/office/powerpoint/2010/main" val="31551116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737283">
                                            <p:txEl>
                                              <p:pRg st="0" end="0"/>
                                            </p:txEl>
                                          </p:spTgt>
                                        </p:tgtEl>
                                        <p:attrNameLst>
                                          <p:attrName>style.visibility</p:attrName>
                                        </p:attrNameLst>
                                      </p:cBhvr>
                                      <p:to>
                                        <p:strVal val="visible"/>
                                      </p:to>
                                    </p:set>
                                    <p:animEffect transition="in" filter="barn(outHorizontal)">
                                      <p:cBhvr>
                                        <p:cTn id="7" dur="500"/>
                                        <p:tgtEl>
                                          <p:spTgt spid="7372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283"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ChangeArrowheads="1"/>
          </p:cNvSpPr>
          <p:nvPr/>
        </p:nvSpPr>
        <p:spPr bwMode="auto">
          <a:xfrm>
            <a:off x="1116013" y="1125538"/>
            <a:ext cx="2432076" cy="784830"/>
          </a:xfrm>
          <a:prstGeom prst="rect">
            <a:avLst/>
          </a:prstGeom>
          <a:noFill/>
          <a:ln w="9525">
            <a:noFill/>
            <a:miter lim="800000"/>
            <a:headEnd/>
            <a:tailEnd/>
          </a:ln>
        </p:spPr>
        <p:txBody>
          <a:bodyPr wrap="none" bIns="0" anchor="ctr">
            <a:spAutoFit/>
          </a:bodyPr>
          <a:lstStyle/>
          <a:p>
            <a:r>
              <a:rPr kumimoji="1" lang="zh-CN" altLang="en-US" sz="2400" b="1" dirty="0" smtClean="0">
                <a:solidFill>
                  <a:srgbClr val="000066"/>
                </a:solidFill>
                <a:latin typeface="楷体_GB2312" pitchFamily="49" charset="-122"/>
                <a:ea typeface="楷体_GB2312" pitchFamily="49" charset="-122"/>
              </a:rPr>
              <a:t>浮</a:t>
            </a:r>
            <a:r>
              <a:rPr kumimoji="1" lang="zh-CN" altLang="en-US" sz="2400" b="1" dirty="0">
                <a:solidFill>
                  <a:srgbClr val="000066"/>
                </a:solidFill>
                <a:latin typeface="Times New Roman" pitchFamily="18" charset="0"/>
                <a:ea typeface="楷体_GB2312" pitchFamily="49" charset="-122"/>
              </a:rPr>
              <a:t>栅</a:t>
            </a:r>
            <a:r>
              <a:rPr kumimoji="1" lang="en-US" altLang="zh-CN" sz="2400" b="1" dirty="0">
                <a:solidFill>
                  <a:srgbClr val="000066"/>
                </a:solidFill>
                <a:latin typeface="Times New Roman" pitchFamily="18" charset="0"/>
                <a:ea typeface="楷体_GB2312" pitchFamily="49" charset="-122"/>
              </a:rPr>
              <a:t>MOS</a:t>
            </a:r>
            <a:r>
              <a:rPr kumimoji="1" lang="zh-CN" altLang="en-US" sz="2400" b="1" dirty="0">
                <a:solidFill>
                  <a:srgbClr val="000066"/>
                </a:solidFill>
                <a:latin typeface="楷体_GB2312" pitchFamily="49" charset="-122"/>
                <a:ea typeface="楷体_GB2312" pitchFamily="49" charset="-122"/>
              </a:rPr>
              <a:t>管开关</a:t>
            </a:r>
          </a:p>
          <a:p>
            <a:pPr eaLnBrk="0" hangingPunct="0"/>
            <a:endParaRPr kumimoji="1" lang="zh-CN" altLang="en-US" sz="2400" b="1" dirty="0">
              <a:solidFill>
                <a:srgbClr val="000066"/>
              </a:solidFill>
              <a:latin typeface="楷体_GB2312" pitchFamily="49" charset="-122"/>
              <a:ea typeface="楷体_GB2312" pitchFamily="49" charset="-122"/>
            </a:endParaRPr>
          </a:p>
        </p:txBody>
      </p:sp>
      <p:sp>
        <p:nvSpPr>
          <p:cNvPr id="366595" name="Rectangle 3"/>
          <p:cNvSpPr>
            <a:spLocks noChangeArrowheads="1"/>
          </p:cNvSpPr>
          <p:nvPr/>
        </p:nvSpPr>
        <p:spPr bwMode="auto">
          <a:xfrm>
            <a:off x="684213" y="4503738"/>
            <a:ext cx="7704137" cy="1792287"/>
          </a:xfrm>
          <a:prstGeom prst="rect">
            <a:avLst/>
          </a:prstGeom>
          <a:noFill/>
          <a:ln w="9525">
            <a:noFill/>
            <a:miter lim="800000"/>
            <a:headEnd/>
            <a:tailEnd/>
          </a:ln>
        </p:spPr>
        <p:txBody>
          <a:bodyPr anchor="ctr">
            <a:spAutoFit/>
          </a:bodyPr>
          <a:lstStyle/>
          <a:p>
            <a:pPr>
              <a:lnSpc>
                <a:spcPct val="155000"/>
              </a:lnSpc>
            </a:pPr>
            <a:r>
              <a:rPr kumimoji="1" lang="zh-CN" altLang="en-US" sz="2400" b="1" dirty="0">
                <a:solidFill>
                  <a:srgbClr val="000066"/>
                </a:solidFill>
                <a:latin typeface="Times New Roman" pitchFamily="18" charset="0"/>
                <a:ea typeface="楷体_GB2312" pitchFamily="49" charset="-122"/>
              </a:rPr>
              <a:t>用不同的浮栅</a:t>
            </a:r>
            <a:r>
              <a:rPr kumimoji="1" lang="en-US" altLang="zh-CN" sz="2400" b="1" dirty="0">
                <a:solidFill>
                  <a:srgbClr val="000066"/>
                </a:solidFill>
                <a:latin typeface="Times New Roman" pitchFamily="18" charset="0"/>
                <a:ea typeface="楷体_GB2312" pitchFamily="49" charset="-122"/>
              </a:rPr>
              <a:t>MOS</a:t>
            </a:r>
            <a:r>
              <a:rPr kumimoji="1" lang="zh-CN" altLang="en-US" sz="2400" b="1" dirty="0">
                <a:solidFill>
                  <a:srgbClr val="000066"/>
                </a:solidFill>
                <a:latin typeface="Times New Roman" pitchFamily="18" charset="0"/>
                <a:ea typeface="楷体_GB2312" pitchFamily="49" charset="-122"/>
              </a:rPr>
              <a:t>管连接的</a:t>
            </a:r>
            <a:r>
              <a:rPr kumimoji="1" lang="en-US" altLang="zh-CN" sz="2400" b="1" dirty="0">
                <a:solidFill>
                  <a:srgbClr val="000066"/>
                </a:solidFill>
                <a:latin typeface="Times New Roman" pitchFamily="18" charset="0"/>
                <a:ea typeface="楷体_GB2312" pitchFamily="49" charset="-122"/>
              </a:rPr>
              <a:t>PLD</a:t>
            </a:r>
            <a:r>
              <a:rPr kumimoji="1" lang="zh-CN" altLang="en-US" sz="2400" b="1" dirty="0">
                <a:solidFill>
                  <a:srgbClr val="000066"/>
                </a:solidFill>
                <a:latin typeface="Times New Roman" pitchFamily="18" charset="0"/>
                <a:ea typeface="楷体_GB2312" pitchFamily="49" charset="-122"/>
              </a:rPr>
              <a:t>，编程信息的擦除方法也不同。</a:t>
            </a:r>
            <a:r>
              <a:rPr kumimoji="1" lang="en-US" altLang="zh-CN" sz="2400" b="1" dirty="0">
                <a:solidFill>
                  <a:srgbClr val="000066"/>
                </a:solidFill>
                <a:latin typeface="Times New Roman" pitchFamily="18" charset="0"/>
                <a:ea typeface="楷体_GB2312" pitchFamily="49" charset="-122"/>
              </a:rPr>
              <a:t>SIMOS</a:t>
            </a:r>
            <a:r>
              <a:rPr kumimoji="1" lang="zh-CN" altLang="en-US" sz="2400" b="1" dirty="0">
                <a:solidFill>
                  <a:srgbClr val="000066"/>
                </a:solidFill>
                <a:latin typeface="Times New Roman" pitchFamily="18" charset="0"/>
                <a:ea typeface="楷体_GB2312" pitchFamily="49" charset="-122"/>
              </a:rPr>
              <a:t>管连接的</a:t>
            </a:r>
            <a:r>
              <a:rPr kumimoji="1" lang="en-US" altLang="zh-CN" sz="2400" b="1" dirty="0">
                <a:solidFill>
                  <a:srgbClr val="000066"/>
                </a:solidFill>
                <a:latin typeface="Times New Roman" pitchFamily="18" charset="0"/>
                <a:ea typeface="楷体_GB2312" pitchFamily="49" charset="-122"/>
              </a:rPr>
              <a:t>PLD</a:t>
            </a:r>
            <a:r>
              <a:rPr kumimoji="1" lang="zh-CN" altLang="en-US" sz="2400" b="1" dirty="0">
                <a:solidFill>
                  <a:srgbClr val="000066"/>
                </a:solidFill>
                <a:latin typeface="Times New Roman" pitchFamily="18" charset="0"/>
                <a:ea typeface="楷体_GB2312" pitchFamily="49" charset="-122"/>
              </a:rPr>
              <a:t>，采用紫外光照射擦除；</a:t>
            </a:r>
            <a:r>
              <a:rPr kumimoji="1" lang="en-US" altLang="zh-CN" sz="2400" b="1" dirty="0">
                <a:solidFill>
                  <a:srgbClr val="000066"/>
                </a:solidFill>
                <a:latin typeface="Times New Roman" pitchFamily="18" charset="0"/>
                <a:ea typeface="楷体_GB2312" pitchFamily="49" charset="-122"/>
              </a:rPr>
              <a:t>Flotox MOS</a:t>
            </a:r>
            <a:r>
              <a:rPr kumimoji="1" lang="zh-CN" altLang="en-US" sz="2400" b="1" dirty="0">
                <a:solidFill>
                  <a:srgbClr val="000066"/>
                </a:solidFill>
                <a:latin typeface="Times New Roman" pitchFamily="18" charset="0"/>
                <a:ea typeface="楷体_GB2312" pitchFamily="49" charset="-122"/>
              </a:rPr>
              <a:t>管和快闪叠栅</a:t>
            </a:r>
            <a:r>
              <a:rPr kumimoji="1" lang="en-US" altLang="zh-CN" sz="2400" b="1" dirty="0">
                <a:solidFill>
                  <a:srgbClr val="000066"/>
                </a:solidFill>
                <a:latin typeface="Times New Roman" pitchFamily="18" charset="0"/>
                <a:ea typeface="楷体_GB2312" pitchFamily="49" charset="-122"/>
              </a:rPr>
              <a:t>MOS</a:t>
            </a:r>
            <a:r>
              <a:rPr kumimoji="1" lang="zh-CN" altLang="en-US" sz="2400" b="1" dirty="0">
                <a:solidFill>
                  <a:srgbClr val="000066"/>
                </a:solidFill>
                <a:latin typeface="Times New Roman" pitchFamily="18" charset="0"/>
                <a:ea typeface="楷体_GB2312" pitchFamily="49" charset="-122"/>
              </a:rPr>
              <a:t>管，采用电擦除方法。</a:t>
            </a:r>
          </a:p>
        </p:txBody>
      </p:sp>
      <p:sp>
        <p:nvSpPr>
          <p:cNvPr id="366596" name="AutoShape 4"/>
          <p:cNvSpPr>
            <a:spLocks/>
          </p:cNvSpPr>
          <p:nvPr/>
        </p:nvSpPr>
        <p:spPr bwMode="auto">
          <a:xfrm>
            <a:off x="2700338" y="1916113"/>
            <a:ext cx="287337" cy="2089150"/>
          </a:xfrm>
          <a:prstGeom prst="leftBrace">
            <a:avLst>
              <a:gd name="adj1" fmla="val 60589"/>
              <a:gd name="adj2" fmla="val 50000"/>
            </a:avLst>
          </a:prstGeom>
          <a:noFill/>
          <a:ln w="38100">
            <a:solidFill>
              <a:srgbClr val="000099"/>
            </a:solidFill>
            <a:round/>
            <a:headEnd/>
            <a:tailEnd/>
          </a:ln>
        </p:spPr>
        <p:txBody>
          <a:bodyPr anchor="ctr">
            <a:spAutoFit/>
          </a:bodyPr>
          <a:lstStyle/>
          <a:p>
            <a:endParaRPr lang="zh-CN" altLang="en-US">
              <a:ea typeface="宋体" pitchFamily="2" charset="-122"/>
            </a:endParaRPr>
          </a:p>
        </p:txBody>
      </p:sp>
      <p:sp>
        <p:nvSpPr>
          <p:cNvPr id="366597" name="Rectangle 5"/>
          <p:cNvSpPr>
            <a:spLocks noChangeArrowheads="1"/>
          </p:cNvSpPr>
          <p:nvPr/>
        </p:nvSpPr>
        <p:spPr bwMode="auto">
          <a:xfrm>
            <a:off x="755650" y="2789238"/>
            <a:ext cx="1797050" cy="457200"/>
          </a:xfrm>
          <a:prstGeom prst="rect">
            <a:avLst/>
          </a:prstGeom>
          <a:noFill/>
          <a:ln w="9525">
            <a:noFill/>
            <a:miter lim="800000"/>
            <a:headEnd/>
            <a:tailEnd/>
          </a:ln>
        </p:spPr>
        <p:txBody>
          <a:bodyPr wrap="none">
            <a:spAutoFit/>
          </a:bodyPr>
          <a:lstStyle/>
          <a:p>
            <a:r>
              <a:rPr kumimoji="1" lang="zh-CN" altLang="en-US" sz="2400" b="1" dirty="0">
                <a:solidFill>
                  <a:srgbClr val="000066"/>
                </a:solidFill>
                <a:latin typeface="Tahoma" pitchFamily="34" charset="0"/>
                <a:ea typeface="楷体_GB2312" pitchFamily="49" charset="-122"/>
              </a:rPr>
              <a:t>浮</a:t>
            </a:r>
            <a:r>
              <a:rPr kumimoji="1" lang="zh-CN" altLang="en-US" sz="2400" b="1" dirty="0">
                <a:solidFill>
                  <a:srgbClr val="000066"/>
                </a:solidFill>
                <a:latin typeface="Times New Roman" pitchFamily="18" charset="0"/>
                <a:ea typeface="楷体_GB2312" pitchFamily="49" charset="-122"/>
              </a:rPr>
              <a:t>栅</a:t>
            </a:r>
            <a:r>
              <a:rPr kumimoji="1" lang="en-US" altLang="zh-CN" sz="2400" b="1" dirty="0">
                <a:solidFill>
                  <a:srgbClr val="000066"/>
                </a:solidFill>
                <a:latin typeface="Times New Roman" pitchFamily="18" charset="0"/>
                <a:ea typeface="楷体_GB2312" pitchFamily="49" charset="-122"/>
              </a:rPr>
              <a:t>MOS</a:t>
            </a:r>
            <a:r>
              <a:rPr kumimoji="1" lang="zh-CN" altLang="en-US" sz="2400" b="1" dirty="0" smtClean="0">
                <a:solidFill>
                  <a:srgbClr val="000066"/>
                </a:solidFill>
                <a:latin typeface="Times New Roman" pitchFamily="18" charset="0"/>
                <a:ea typeface="楷体_GB2312" pitchFamily="49" charset="-122"/>
              </a:rPr>
              <a:t>管</a:t>
            </a:r>
            <a:endParaRPr kumimoji="1" lang="zh-CN" altLang="en-US" sz="2400" b="1" dirty="0">
              <a:solidFill>
                <a:srgbClr val="000066"/>
              </a:solidFill>
              <a:latin typeface="Times New Roman" pitchFamily="18" charset="0"/>
              <a:ea typeface="楷体_GB2312" pitchFamily="49" charset="-122"/>
            </a:endParaRPr>
          </a:p>
        </p:txBody>
      </p:sp>
      <p:sp>
        <p:nvSpPr>
          <p:cNvPr id="366598" name="Rectangle 6"/>
          <p:cNvSpPr>
            <a:spLocks noChangeArrowheads="1"/>
          </p:cNvSpPr>
          <p:nvPr/>
        </p:nvSpPr>
        <p:spPr bwMode="auto">
          <a:xfrm>
            <a:off x="3136900" y="1844675"/>
            <a:ext cx="3629520" cy="461665"/>
          </a:xfrm>
          <a:prstGeom prst="rect">
            <a:avLst/>
          </a:prstGeom>
          <a:noFill/>
          <a:ln w="9525">
            <a:noFill/>
            <a:miter lim="800000"/>
            <a:headEnd/>
            <a:tailEnd/>
          </a:ln>
        </p:spPr>
        <p:txBody>
          <a:bodyPr wrap="none">
            <a:spAutoFit/>
          </a:bodyPr>
          <a:lstStyle/>
          <a:p>
            <a:r>
              <a:rPr kumimoji="1" lang="zh-CN" altLang="en-US" sz="2400" b="1" dirty="0">
                <a:solidFill>
                  <a:srgbClr val="000066"/>
                </a:solidFill>
                <a:latin typeface="Tahoma" pitchFamily="34" charset="0"/>
                <a:ea typeface="楷体_GB2312" pitchFamily="49" charset="-122"/>
              </a:rPr>
              <a:t>叠</a:t>
            </a:r>
            <a:r>
              <a:rPr kumimoji="1" lang="zh-CN" altLang="en-US" sz="2400" b="1" dirty="0" smtClean="0">
                <a:solidFill>
                  <a:srgbClr val="000066"/>
                </a:solidFill>
                <a:latin typeface="Tahoma" pitchFamily="34" charset="0"/>
                <a:ea typeface="楷体_GB2312" pitchFamily="49" charset="-122"/>
              </a:rPr>
              <a:t>栅注入</a:t>
            </a:r>
            <a:r>
              <a:rPr kumimoji="1" lang="en-US" altLang="zh-CN" sz="2400" b="1" dirty="0" smtClean="0">
                <a:solidFill>
                  <a:srgbClr val="000066"/>
                </a:solidFill>
                <a:latin typeface="Times New Roman" pitchFamily="18" charset="0"/>
                <a:ea typeface="楷体_GB2312" pitchFamily="49" charset="-122"/>
              </a:rPr>
              <a:t>MOS</a:t>
            </a:r>
            <a:r>
              <a:rPr kumimoji="1" lang="zh-CN" altLang="en-US" sz="2400" b="1" dirty="0" smtClean="0">
                <a:solidFill>
                  <a:srgbClr val="000066"/>
                </a:solidFill>
                <a:latin typeface="Times New Roman" pitchFamily="18" charset="0"/>
                <a:ea typeface="楷体_GB2312" pitchFamily="49" charset="-122"/>
              </a:rPr>
              <a:t>管</a:t>
            </a:r>
            <a:r>
              <a:rPr kumimoji="1" lang="en-US" altLang="zh-CN" sz="2400" b="1" dirty="0" smtClean="0">
                <a:solidFill>
                  <a:srgbClr val="000066"/>
                </a:solidFill>
                <a:latin typeface="Times New Roman" pitchFamily="18" charset="0"/>
                <a:ea typeface="楷体_GB2312" pitchFamily="49" charset="-122"/>
              </a:rPr>
              <a:t>(SIMOS)</a:t>
            </a:r>
            <a:endParaRPr kumimoji="1" lang="zh-CN" altLang="en-US" sz="2400" b="1" dirty="0">
              <a:solidFill>
                <a:srgbClr val="000066"/>
              </a:solidFill>
              <a:latin typeface="Times New Roman" pitchFamily="18" charset="0"/>
              <a:ea typeface="楷体_GB2312" pitchFamily="49" charset="-122"/>
            </a:endParaRPr>
          </a:p>
        </p:txBody>
      </p:sp>
      <p:sp>
        <p:nvSpPr>
          <p:cNvPr id="366599" name="Rectangle 7"/>
          <p:cNvSpPr>
            <a:spLocks noChangeArrowheads="1"/>
          </p:cNvSpPr>
          <p:nvPr/>
        </p:nvSpPr>
        <p:spPr bwMode="auto">
          <a:xfrm>
            <a:off x="3132138" y="2644775"/>
            <a:ext cx="4499950" cy="461665"/>
          </a:xfrm>
          <a:prstGeom prst="rect">
            <a:avLst/>
          </a:prstGeom>
          <a:noFill/>
          <a:ln w="9525">
            <a:noFill/>
            <a:miter lim="800000"/>
            <a:headEnd/>
            <a:tailEnd/>
          </a:ln>
        </p:spPr>
        <p:txBody>
          <a:bodyPr wrap="none">
            <a:spAutoFit/>
          </a:bodyPr>
          <a:lstStyle/>
          <a:p>
            <a:r>
              <a:rPr kumimoji="1" lang="zh-CN" altLang="en-US" sz="2400" b="1" dirty="0">
                <a:solidFill>
                  <a:srgbClr val="000066"/>
                </a:solidFill>
                <a:latin typeface="Tahoma" pitchFamily="34" charset="0"/>
                <a:ea typeface="楷体_GB2312" pitchFamily="49" charset="-122"/>
              </a:rPr>
              <a:t>浮栅</a:t>
            </a:r>
            <a:r>
              <a:rPr kumimoji="1" lang="zh-CN" altLang="en-US" sz="2400" b="1" dirty="0" smtClean="0">
                <a:solidFill>
                  <a:srgbClr val="000066"/>
                </a:solidFill>
                <a:latin typeface="Tahoma" pitchFamily="34" charset="0"/>
                <a:ea typeface="楷体_GB2312" pitchFamily="49" charset="-122"/>
              </a:rPr>
              <a:t>隧道</a:t>
            </a:r>
            <a:r>
              <a:rPr kumimoji="1" lang="en-US" altLang="zh-CN" sz="2400" b="1" dirty="0" smtClean="0">
                <a:solidFill>
                  <a:srgbClr val="000066"/>
                </a:solidFill>
                <a:latin typeface="Times New Roman" pitchFamily="18" charset="0"/>
                <a:ea typeface="楷体_GB2312" pitchFamily="49" charset="-122"/>
              </a:rPr>
              <a:t> MOS</a:t>
            </a:r>
            <a:r>
              <a:rPr kumimoji="1" lang="zh-CN" altLang="en-US" sz="2400" b="1" dirty="0" smtClean="0">
                <a:solidFill>
                  <a:srgbClr val="000066"/>
                </a:solidFill>
                <a:latin typeface="Times New Roman" pitchFamily="18" charset="0"/>
                <a:ea typeface="楷体_GB2312" pitchFamily="49" charset="-122"/>
              </a:rPr>
              <a:t>管</a:t>
            </a:r>
            <a:r>
              <a:rPr kumimoji="1" lang="en-US" altLang="zh-CN" sz="2400" b="1" dirty="0" smtClean="0">
                <a:solidFill>
                  <a:srgbClr val="000066"/>
                </a:solidFill>
                <a:latin typeface="Times New Roman" pitchFamily="18" charset="0"/>
                <a:ea typeface="楷体_GB2312" pitchFamily="49" charset="-122"/>
              </a:rPr>
              <a:t>(Flotox MOS)</a:t>
            </a:r>
            <a:endParaRPr kumimoji="1" lang="zh-CN" altLang="en-US" sz="2400" b="1" dirty="0">
              <a:solidFill>
                <a:srgbClr val="000066"/>
              </a:solidFill>
              <a:latin typeface="Times New Roman" pitchFamily="18" charset="0"/>
              <a:ea typeface="楷体_GB2312" pitchFamily="49" charset="-122"/>
            </a:endParaRPr>
          </a:p>
        </p:txBody>
      </p:sp>
      <p:sp>
        <p:nvSpPr>
          <p:cNvPr id="366600" name="Rectangle 8"/>
          <p:cNvSpPr>
            <a:spLocks noChangeArrowheads="1"/>
          </p:cNvSpPr>
          <p:nvPr/>
        </p:nvSpPr>
        <p:spPr bwMode="auto">
          <a:xfrm>
            <a:off x="3132138" y="3571876"/>
            <a:ext cx="3355406" cy="461665"/>
          </a:xfrm>
          <a:prstGeom prst="rect">
            <a:avLst/>
          </a:prstGeom>
          <a:noFill/>
          <a:ln w="9525">
            <a:noFill/>
            <a:miter lim="800000"/>
            <a:headEnd/>
            <a:tailEnd/>
          </a:ln>
        </p:spPr>
        <p:txBody>
          <a:bodyPr wrap="none">
            <a:spAutoFit/>
          </a:bodyPr>
          <a:lstStyle/>
          <a:p>
            <a:r>
              <a:rPr kumimoji="1" lang="zh-CN" altLang="en-US" sz="2400" b="1" dirty="0">
                <a:solidFill>
                  <a:srgbClr val="000066"/>
                </a:solidFill>
                <a:latin typeface="Tahoma" pitchFamily="34" charset="0"/>
                <a:ea typeface="楷体_GB2312" pitchFamily="49" charset="-122"/>
              </a:rPr>
              <a:t>快</a:t>
            </a:r>
            <a:r>
              <a:rPr kumimoji="1" lang="zh-CN" altLang="en-US" sz="2400" b="1" dirty="0" smtClean="0">
                <a:solidFill>
                  <a:srgbClr val="000066"/>
                </a:solidFill>
                <a:latin typeface="Tahoma" pitchFamily="34" charset="0"/>
                <a:ea typeface="楷体_GB2312" pitchFamily="49" charset="-122"/>
              </a:rPr>
              <a:t>闪</a:t>
            </a:r>
            <a:r>
              <a:rPr kumimoji="1" lang="zh-CN" altLang="en-US" sz="2400" b="1" dirty="0" smtClean="0">
                <a:solidFill>
                  <a:srgbClr val="000066"/>
                </a:solidFill>
                <a:latin typeface="Times New Roman" pitchFamily="18" charset="0"/>
                <a:ea typeface="楷体_GB2312" pitchFamily="49" charset="-122"/>
              </a:rPr>
              <a:t>叠</a:t>
            </a:r>
            <a:r>
              <a:rPr kumimoji="1" lang="zh-CN" altLang="en-US" sz="2400" b="1" dirty="0">
                <a:solidFill>
                  <a:srgbClr val="000066"/>
                </a:solidFill>
                <a:latin typeface="Times New Roman" pitchFamily="18" charset="0"/>
                <a:ea typeface="楷体_GB2312" pitchFamily="49" charset="-122"/>
              </a:rPr>
              <a:t>栅</a:t>
            </a:r>
            <a:r>
              <a:rPr kumimoji="1" lang="en-US" altLang="zh-CN" sz="2400" b="1" dirty="0">
                <a:solidFill>
                  <a:srgbClr val="000066"/>
                </a:solidFill>
                <a:latin typeface="Times New Roman" pitchFamily="18" charset="0"/>
                <a:ea typeface="楷体_GB2312" pitchFamily="49" charset="-122"/>
              </a:rPr>
              <a:t>MOS</a:t>
            </a:r>
            <a:r>
              <a:rPr kumimoji="1" lang="zh-CN" altLang="en-US" sz="2400" b="1" dirty="0" smtClean="0">
                <a:solidFill>
                  <a:srgbClr val="000066"/>
                </a:solidFill>
                <a:latin typeface="Times New Roman" pitchFamily="18" charset="0"/>
                <a:ea typeface="楷体_GB2312" pitchFamily="49" charset="-122"/>
              </a:rPr>
              <a:t>管</a:t>
            </a:r>
            <a:r>
              <a:rPr kumimoji="1" lang="en-US" altLang="zh-CN" sz="2400" b="1" dirty="0" smtClean="0">
                <a:solidFill>
                  <a:srgbClr val="000066"/>
                </a:solidFill>
                <a:latin typeface="Times New Roman" pitchFamily="18" charset="0"/>
                <a:ea typeface="楷体_GB2312" pitchFamily="49" charset="-122"/>
              </a:rPr>
              <a:t>(Flash)</a:t>
            </a:r>
            <a:endParaRPr kumimoji="1" lang="zh-CN" altLang="en-US" sz="2400" b="1" dirty="0">
              <a:solidFill>
                <a:srgbClr val="000066"/>
              </a:solidFill>
              <a:latin typeface="Times New Roman" pitchFamily="18" charset="0"/>
              <a:ea typeface="楷体_GB2312" pitchFamily="49" charset="-122"/>
            </a:endParaRPr>
          </a:p>
        </p:txBody>
      </p:sp>
    </p:spTree>
    <p:extLst>
      <p:ext uri="{BB962C8B-B14F-4D97-AF65-F5344CB8AC3E}">
        <p14:creationId xmlns:p14="http://schemas.microsoft.com/office/powerpoint/2010/main" val="18012279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66594"/>
                                        </p:tgtEl>
                                        <p:attrNameLst>
                                          <p:attrName>style.visibility</p:attrName>
                                        </p:attrNameLst>
                                      </p:cBhvr>
                                      <p:to>
                                        <p:strVal val="visible"/>
                                      </p:to>
                                    </p:set>
                                    <p:animEffect transition="in" filter="strips(downRight)">
                                      <p:cBhvr>
                                        <p:cTn id="7" dur="500"/>
                                        <p:tgtEl>
                                          <p:spTgt spid="36659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66597"/>
                                        </p:tgtEl>
                                        <p:attrNameLst>
                                          <p:attrName>style.visibility</p:attrName>
                                        </p:attrNameLst>
                                      </p:cBhvr>
                                      <p:to>
                                        <p:strVal val="visible"/>
                                      </p:to>
                                    </p:set>
                                    <p:animEffect transition="in" filter="strips(downRight)">
                                      <p:cBhvr>
                                        <p:cTn id="12" dur="500"/>
                                        <p:tgtEl>
                                          <p:spTgt spid="36659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6596"/>
                                        </p:tgtEl>
                                        <p:attrNameLst>
                                          <p:attrName>style.visibility</p:attrName>
                                        </p:attrNameLst>
                                      </p:cBhvr>
                                      <p:to>
                                        <p:strVal val="visible"/>
                                      </p:to>
                                    </p:set>
                                    <p:animEffect transition="in" filter="wipe(left)">
                                      <p:cBhvr>
                                        <p:cTn id="17" dur="500"/>
                                        <p:tgtEl>
                                          <p:spTgt spid="36659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66598"/>
                                        </p:tgtEl>
                                        <p:attrNameLst>
                                          <p:attrName>style.visibility</p:attrName>
                                        </p:attrNameLst>
                                      </p:cBhvr>
                                      <p:to>
                                        <p:strVal val="visible"/>
                                      </p:to>
                                    </p:set>
                                    <p:animEffect transition="in" filter="strips(downRight)">
                                      <p:cBhvr>
                                        <p:cTn id="22" dur="500"/>
                                        <p:tgtEl>
                                          <p:spTgt spid="366598"/>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66599"/>
                                        </p:tgtEl>
                                        <p:attrNameLst>
                                          <p:attrName>style.visibility</p:attrName>
                                        </p:attrNameLst>
                                      </p:cBhvr>
                                      <p:to>
                                        <p:strVal val="visible"/>
                                      </p:to>
                                    </p:set>
                                    <p:animEffect transition="in" filter="strips(downRight)">
                                      <p:cBhvr>
                                        <p:cTn id="27" dur="500"/>
                                        <p:tgtEl>
                                          <p:spTgt spid="366599"/>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366600"/>
                                        </p:tgtEl>
                                        <p:attrNameLst>
                                          <p:attrName>style.visibility</p:attrName>
                                        </p:attrNameLst>
                                      </p:cBhvr>
                                      <p:to>
                                        <p:strVal val="visible"/>
                                      </p:to>
                                    </p:set>
                                    <p:animEffect transition="in" filter="strips(downRight)">
                                      <p:cBhvr>
                                        <p:cTn id="32" dur="500"/>
                                        <p:tgtEl>
                                          <p:spTgt spid="36660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66595"/>
                                        </p:tgtEl>
                                        <p:attrNameLst>
                                          <p:attrName>style.visibility</p:attrName>
                                        </p:attrNameLst>
                                      </p:cBhvr>
                                      <p:to>
                                        <p:strVal val="visible"/>
                                      </p:to>
                                    </p:set>
                                    <p:animEffect transition="in" filter="wipe(up)">
                                      <p:cBhvr>
                                        <p:cTn id="37" dur="500"/>
                                        <p:tgtEl>
                                          <p:spTgt spid="366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4" grpId="0"/>
      <p:bldP spid="366595" grpId="0"/>
      <p:bldP spid="366596" grpId="0" animBg="1"/>
      <p:bldP spid="366597" grpId="0"/>
      <p:bldP spid="366598" grpId="0"/>
      <p:bldP spid="366599" grpId="0"/>
      <p:bldP spid="36660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Text Box 2">
            <a:hlinkClick r:id="rId2" action="ppaction://hlinkpres?slideindex=1&amp;slidetitle=没有幻灯片标题"/>
          </p:cNvPr>
          <p:cNvSpPr txBox="1">
            <a:spLocks noChangeArrowheads="1"/>
          </p:cNvSpPr>
          <p:nvPr/>
        </p:nvSpPr>
        <p:spPr bwMode="auto">
          <a:xfrm>
            <a:off x="250825" y="1289050"/>
            <a:ext cx="8204200" cy="703263"/>
          </a:xfrm>
          <a:prstGeom prst="rect">
            <a:avLst/>
          </a:prstGeom>
          <a:solidFill>
            <a:schemeClr val="bg1"/>
          </a:solidFill>
          <a:ln w="9525">
            <a:noFill/>
            <a:miter lim="800000"/>
            <a:headEnd/>
            <a:tailEnd/>
          </a:ln>
        </p:spPr>
        <p:txBody>
          <a:bodyPr lIns="0" tIns="0" rIns="0" anchor="ctr">
            <a:spAutoFit/>
          </a:bodyPr>
          <a:lstStyle/>
          <a:p>
            <a:pPr>
              <a:lnSpc>
                <a:spcPct val="90000"/>
              </a:lnSpc>
              <a:spcBef>
                <a:spcPct val="50000"/>
              </a:spcBef>
            </a:pPr>
            <a:r>
              <a:rPr kumimoji="1" lang="zh-CN" altLang="en-US" sz="2400" b="1">
                <a:solidFill>
                  <a:srgbClr val="000099"/>
                </a:solidFill>
                <a:latin typeface="Times New Roman" pitchFamily="18" charset="0"/>
                <a:ea typeface="黑体" pitchFamily="49" charset="-122"/>
              </a:rPr>
              <a:t>      </a:t>
            </a:r>
            <a:r>
              <a:rPr kumimoji="1" lang="zh-CN" altLang="en-US" sz="2400" b="1">
                <a:solidFill>
                  <a:srgbClr val="000099"/>
                </a:solidFill>
                <a:latin typeface="Times New Roman" pitchFamily="18" charset="0"/>
                <a:ea typeface="楷体_GB2312" pitchFamily="49" charset="-122"/>
              </a:rPr>
              <a:t>当浮栅上带有负电荷时，使得</a:t>
            </a:r>
            <a:r>
              <a:rPr kumimoji="1" lang="en-US" altLang="zh-CN" sz="2400" b="1">
                <a:solidFill>
                  <a:srgbClr val="000099"/>
                </a:solidFill>
                <a:latin typeface="Times New Roman" pitchFamily="18" charset="0"/>
                <a:ea typeface="楷体_GB2312" pitchFamily="49" charset="-122"/>
              </a:rPr>
              <a:t>MOS</a:t>
            </a:r>
            <a:r>
              <a:rPr kumimoji="1" lang="zh-CN" altLang="en-US" sz="2400" b="1">
                <a:solidFill>
                  <a:srgbClr val="000099"/>
                </a:solidFill>
                <a:latin typeface="Times New Roman" pitchFamily="18" charset="0"/>
                <a:ea typeface="楷体_GB2312" pitchFamily="49" charset="-122"/>
              </a:rPr>
              <a:t>管的开启电压变高，如果给控制栅加上</a:t>
            </a:r>
            <a:r>
              <a:rPr kumimoji="1" lang="en-US" altLang="zh-CN" sz="2400" b="1">
                <a:solidFill>
                  <a:srgbClr val="000066"/>
                </a:solidFill>
                <a:latin typeface="Times New Roman" pitchFamily="18" charset="0"/>
                <a:ea typeface="楷体_GB2312" pitchFamily="49" charset="-122"/>
              </a:rPr>
              <a:t>V</a:t>
            </a:r>
            <a:r>
              <a:rPr kumimoji="1" lang="en-US" altLang="zh-CN" sz="2400" b="1" baseline="-25000">
                <a:solidFill>
                  <a:srgbClr val="000066"/>
                </a:solidFill>
                <a:latin typeface="Times New Roman" pitchFamily="18" charset="0"/>
                <a:ea typeface="楷体_GB2312" pitchFamily="49" charset="-122"/>
              </a:rPr>
              <a:t>T1</a:t>
            </a:r>
            <a:r>
              <a:rPr kumimoji="1" lang="zh-CN" altLang="en-US" sz="2400" b="1">
                <a:solidFill>
                  <a:srgbClr val="000099"/>
                </a:solidFill>
                <a:latin typeface="Times New Roman" pitchFamily="18" charset="0"/>
                <a:ea typeface="楷体_GB2312" pitchFamily="49" charset="-122"/>
              </a:rPr>
              <a:t>控制电压，</a:t>
            </a:r>
            <a:r>
              <a:rPr kumimoji="1" lang="en-US" altLang="zh-CN" sz="2400" b="1">
                <a:solidFill>
                  <a:srgbClr val="000099"/>
                </a:solidFill>
                <a:latin typeface="Times New Roman" pitchFamily="18" charset="0"/>
                <a:ea typeface="楷体_GB2312" pitchFamily="49" charset="-122"/>
              </a:rPr>
              <a:t>MOS</a:t>
            </a:r>
            <a:r>
              <a:rPr kumimoji="1" lang="zh-CN" altLang="en-US" sz="2400" b="1">
                <a:solidFill>
                  <a:srgbClr val="000099"/>
                </a:solidFill>
                <a:latin typeface="Times New Roman" pitchFamily="18" charset="0"/>
                <a:ea typeface="楷体_GB2312" pitchFamily="49" charset="-122"/>
              </a:rPr>
              <a:t>管仍处于截止状态。</a:t>
            </a:r>
          </a:p>
        </p:txBody>
      </p:sp>
      <p:grpSp>
        <p:nvGrpSpPr>
          <p:cNvPr id="2" name="Group 3"/>
          <p:cNvGrpSpPr>
            <a:grpSpLocks/>
          </p:cNvGrpSpPr>
          <p:nvPr/>
        </p:nvGrpSpPr>
        <p:grpSpPr bwMode="auto">
          <a:xfrm>
            <a:off x="250825" y="981075"/>
            <a:ext cx="8208963" cy="1219200"/>
            <a:chOff x="48" y="192"/>
            <a:chExt cx="5328" cy="768"/>
          </a:xfrm>
        </p:grpSpPr>
        <p:sp>
          <p:nvSpPr>
            <p:cNvPr id="80001" name="AutoShape 4"/>
            <p:cNvSpPr>
              <a:spLocks noChangeArrowheads="1"/>
            </p:cNvSpPr>
            <p:nvPr/>
          </p:nvSpPr>
          <p:spPr bwMode="auto">
            <a:xfrm>
              <a:off x="48" y="192"/>
              <a:ext cx="5328" cy="768"/>
            </a:xfrm>
            <a:prstGeom prst="roundRect">
              <a:avLst>
                <a:gd name="adj" fmla="val 16667"/>
              </a:avLst>
            </a:prstGeom>
            <a:solidFill>
              <a:schemeClr val="bg1"/>
            </a:solidFill>
            <a:ln w="9525">
              <a:noFill/>
              <a:round/>
              <a:headEnd/>
              <a:tailEnd/>
            </a:ln>
          </p:spPr>
          <p:txBody>
            <a:bodyPr wrap="none" anchor="ctr"/>
            <a:lstStyle/>
            <a:p>
              <a:endParaRPr lang="zh-CN" altLang="en-US">
                <a:ea typeface="宋体" pitchFamily="2" charset="-122"/>
              </a:endParaRPr>
            </a:p>
          </p:txBody>
        </p:sp>
        <p:sp>
          <p:nvSpPr>
            <p:cNvPr id="80002" name="Text Box 5">
              <a:hlinkClick r:id="rId2" action="ppaction://hlinkpres?slideindex=1&amp;slidetitle=没有幻灯片标题"/>
            </p:cNvPr>
            <p:cNvSpPr txBox="1">
              <a:spLocks noChangeArrowheads="1"/>
            </p:cNvSpPr>
            <p:nvPr/>
          </p:nvSpPr>
          <p:spPr bwMode="auto">
            <a:xfrm>
              <a:off x="96" y="374"/>
              <a:ext cx="5232" cy="443"/>
            </a:xfrm>
            <a:prstGeom prst="rect">
              <a:avLst/>
            </a:prstGeom>
            <a:noFill/>
            <a:ln w="9525">
              <a:noFill/>
              <a:miter lim="800000"/>
              <a:headEnd/>
              <a:tailEnd/>
            </a:ln>
          </p:spPr>
          <p:txBody>
            <a:bodyPr lIns="0" tIns="0" rIns="0" anchor="ctr">
              <a:spAutoFit/>
            </a:bodyPr>
            <a:lstStyle/>
            <a:p>
              <a:pPr>
                <a:lnSpc>
                  <a:spcPct val="90000"/>
                </a:lnSpc>
                <a:spcBef>
                  <a:spcPct val="50000"/>
                </a:spcBef>
              </a:pPr>
              <a:r>
                <a:rPr kumimoji="1" lang="zh-CN" altLang="en-US" sz="2400" b="1">
                  <a:solidFill>
                    <a:srgbClr val="000099"/>
                  </a:solidFill>
                  <a:latin typeface="Times New Roman" pitchFamily="18" charset="0"/>
                  <a:ea typeface="黑体" pitchFamily="49" charset="-122"/>
                </a:rPr>
                <a:t>    </a:t>
              </a:r>
              <a:r>
                <a:rPr kumimoji="1" lang="zh-CN" altLang="en-US" sz="2400" b="1">
                  <a:solidFill>
                    <a:srgbClr val="000066"/>
                  </a:solidFill>
                  <a:latin typeface="楷体_GB2312" pitchFamily="49" charset="-122"/>
                  <a:ea typeface="楷体_GB2312" pitchFamily="49" charset="-122"/>
                </a:rPr>
                <a:t>当浮栅上没有电荷时，给控制栅加上大于</a:t>
              </a:r>
              <a:r>
                <a:rPr kumimoji="1" lang="en-US" altLang="zh-CN" sz="2400" b="1">
                  <a:solidFill>
                    <a:srgbClr val="000066"/>
                  </a:solidFill>
                  <a:latin typeface="Times New Roman" pitchFamily="18" charset="0"/>
                  <a:ea typeface="楷体_GB2312" pitchFamily="49" charset="-122"/>
                </a:rPr>
                <a:t>V</a:t>
              </a:r>
              <a:r>
                <a:rPr kumimoji="1" lang="en-US" altLang="zh-CN" sz="2400" b="1" baseline="-25000">
                  <a:solidFill>
                    <a:srgbClr val="000066"/>
                  </a:solidFill>
                  <a:latin typeface="Times New Roman" pitchFamily="18" charset="0"/>
                  <a:ea typeface="楷体_GB2312" pitchFamily="49" charset="-122"/>
                </a:rPr>
                <a:t>T1</a:t>
              </a:r>
              <a:r>
                <a:rPr kumimoji="1" lang="zh-CN" altLang="en-US" sz="2400" b="1">
                  <a:solidFill>
                    <a:srgbClr val="000066"/>
                  </a:solidFill>
                  <a:latin typeface="Times New Roman" pitchFamily="18" charset="0"/>
                  <a:ea typeface="楷体_GB2312" pitchFamily="49" charset="-122"/>
                </a:rPr>
                <a:t>的控制电压</a:t>
              </a:r>
              <a:r>
                <a:rPr kumimoji="1" lang="zh-CN" altLang="en-US" sz="2400" b="1" baseline="-25000">
                  <a:solidFill>
                    <a:srgbClr val="000066"/>
                  </a:solidFill>
                  <a:latin typeface="Times New Roman" pitchFamily="18" charset="0"/>
                  <a:ea typeface="楷体_GB2312" pitchFamily="49" charset="-122"/>
                </a:rPr>
                <a:t> </a:t>
              </a:r>
              <a:r>
                <a:rPr kumimoji="1" lang="zh-CN" altLang="en-US" sz="2400" b="1">
                  <a:solidFill>
                    <a:srgbClr val="000066"/>
                  </a:solidFill>
                  <a:latin typeface="Times New Roman" pitchFamily="18" charset="0"/>
                  <a:ea typeface="楷体_GB2312" pitchFamily="49" charset="-122"/>
                </a:rPr>
                <a:t>，</a:t>
              </a:r>
              <a:r>
                <a:rPr kumimoji="1" lang="en-US" altLang="zh-CN" sz="2400" b="1">
                  <a:solidFill>
                    <a:srgbClr val="000066"/>
                  </a:solidFill>
                  <a:latin typeface="Times New Roman" pitchFamily="18" charset="0"/>
                  <a:ea typeface="楷体_GB2312" pitchFamily="49" charset="-122"/>
                </a:rPr>
                <a:t>MOS</a:t>
              </a:r>
              <a:r>
                <a:rPr kumimoji="1" lang="zh-CN" altLang="en-US" sz="2400" b="1">
                  <a:solidFill>
                    <a:srgbClr val="000066"/>
                  </a:solidFill>
                  <a:latin typeface="Times New Roman" pitchFamily="18" charset="0"/>
                  <a:ea typeface="楷体_GB2312" pitchFamily="49" charset="-122"/>
                </a:rPr>
                <a:t>管导通。</a:t>
              </a:r>
            </a:p>
          </p:txBody>
        </p:sp>
      </p:grpSp>
      <p:pic>
        <p:nvPicPr>
          <p:cNvPr id="367622" name="Picture 6"/>
          <p:cNvPicPr>
            <a:picLocks noChangeAspect="1" noChangeArrowheads="1"/>
          </p:cNvPicPr>
          <p:nvPr/>
        </p:nvPicPr>
        <p:blipFill>
          <a:blip r:embed="rId3"/>
          <a:srcRect/>
          <a:stretch>
            <a:fillRect/>
          </a:stretch>
        </p:blipFill>
        <p:spPr bwMode="auto">
          <a:xfrm>
            <a:off x="250825" y="2565400"/>
            <a:ext cx="4460875" cy="2913063"/>
          </a:xfrm>
          <a:prstGeom prst="rect">
            <a:avLst/>
          </a:prstGeom>
          <a:noFill/>
          <a:ln w="28575">
            <a:solidFill>
              <a:srgbClr val="0BCAD9"/>
            </a:solidFill>
            <a:prstDash val="dash"/>
            <a:miter lim="800000"/>
            <a:headEnd/>
            <a:tailEnd/>
          </a:ln>
        </p:spPr>
      </p:pic>
      <p:sp>
        <p:nvSpPr>
          <p:cNvPr id="79877" name="Rectangle 7"/>
          <p:cNvSpPr>
            <a:spLocks noChangeArrowheads="1"/>
          </p:cNvSpPr>
          <p:nvPr/>
        </p:nvSpPr>
        <p:spPr bwMode="auto">
          <a:xfrm>
            <a:off x="142844" y="714356"/>
            <a:ext cx="5929354" cy="830997"/>
          </a:xfrm>
          <a:prstGeom prst="rect">
            <a:avLst/>
          </a:prstGeom>
          <a:noFill/>
          <a:ln w="9525">
            <a:noFill/>
            <a:miter lim="800000"/>
            <a:headEnd/>
            <a:tailEnd/>
          </a:ln>
        </p:spPr>
        <p:txBody>
          <a:bodyPr wrap="square" anchor="ctr">
            <a:spAutoFit/>
          </a:bodyPr>
          <a:lstStyle/>
          <a:p>
            <a:r>
              <a:rPr kumimoji="1" lang="en-US" altLang="zh-CN" sz="2400" b="1" dirty="0">
                <a:solidFill>
                  <a:srgbClr val="000066"/>
                </a:solidFill>
                <a:latin typeface="Times New Roman" pitchFamily="18" charset="0"/>
                <a:ea typeface="楷体_GB2312" pitchFamily="49" charset="-122"/>
              </a:rPr>
              <a:t>a.</a:t>
            </a:r>
            <a:r>
              <a:rPr kumimoji="1" lang="zh-CN" altLang="en-US" sz="2400" b="1" dirty="0">
                <a:solidFill>
                  <a:srgbClr val="000066"/>
                </a:solidFill>
                <a:latin typeface="Times New Roman" pitchFamily="18" charset="0"/>
                <a:ea typeface="楷体_GB2312" pitchFamily="49" charset="-122"/>
              </a:rPr>
              <a:t>叠栅注入</a:t>
            </a:r>
            <a:r>
              <a:rPr kumimoji="1" lang="en-US" altLang="zh-CN" sz="2400" b="1" dirty="0" smtClean="0">
                <a:solidFill>
                  <a:srgbClr val="000066"/>
                </a:solidFill>
                <a:latin typeface="Times New Roman" pitchFamily="18" charset="0"/>
                <a:ea typeface="楷体_GB2312" pitchFamily="49" charset="-122"/>
              </a:rPr>
              <a:t>MOS</a:t>
            </a:r>
            <a:r>
              <a:rPr kumimoji="1" lang="zh-CN" altLang="en-US" sz="2400" b="1" dirty="0" smtClean="0">
                <a:solidFill>
                  <a:srgbClr val="000066"/>
                </a:solidFill>
                <a:latin typeface="Times New Roman" pitchFamily="18" charset="0"/>
                <a:ea typeface="楷体_GB2312" pitchFamily="49" charset="-122"/>
              </a:rPr>
              <a:t>管</a:t>
            </a:r>
            <a:r>
              <a:rPr kumimoji="1" lang="en-US" altLang="zh-CN" sz="2400" b="1" dirty="0" smtClean="0">
                <a:solidFill>
                  <a:srgbClr val="000066"/>
                </a:solidFill>
                <a:latin typeface="Times New Roman" pitchFamily="18" charset="0"/>
                <a:ea typeface="楷体_GB2312" pitchFamily="49" charset="-122"/>
              </a:rPr>
              <a:t>(SIMOS)</a:t>
            </a:r>
            <a:endParaRPr kumimoji="1" lang="zh-CN" altLang="en-US" sz="2400" b="1" dirty="0">
              <a:solidFill>
                <a:srgbClr val="000066"/>
              </a:solidFill>
              <a:latin typeface="Times New Roman" pitchFamily="18" charset="0"/>
              <a:ea typeface="楷体_GB2312" pitchFamily="49" charset="-122"/>
            </a:endParaRPr>
          </a:p>
          <a:p>
            <a:r>
              <a:rPr kumimoji="1" lang="zh-CN" altLang="en-US" sz="2400" b="1" dirty="0">
                <a:solidFill>
                  <a:srgbClr val="000066"/>
                </a:solidFill>
                <a:latin typeface="Times New Roman" pitchFamily="18" charset="0"/>
                <a:ea typeface="楷体_GB2312" pitchFamily="49" charset="-122"/>
              </a:rPr>
              <a:t> </a:t>
            </a:r>
          </a:p>
        </p:txBody>
      </p:sp>
      <p:grpSp>
        <p:nvGrpSpPr>
          <p:cNvPr id="3" name="Group 8"/>
          <p:cNvGrpSpPr>
            <a:grpSpLocks/>
          </p:cNvGrpSpPr>
          <p:nvPr/>
        </p:nvGrpSpPr>
        <p:grpSpPr bwMode="auto">
          <a:xfrm>
            <a:off x="655638" y="2925763"/>
            <a:ext cx="3124200" cy="409575"/>
            <a:chOff x="624" y="1920"/>
            <a:chExt cx="1968" cy="456"/>
          </a:xfrm>
        </p:grpSpPr>
        <p:sp>
          <p:nvSpPr>
            <p:cNvPr id="79998" name="Text Box 9"/>
            <p:cNvSpPr txBox="1">
              <a:spLocks noChangeArrowheads="1"/>
            </p:cNvSpPr>
            <p:nvPr/>
          </p:nvSpPr>
          <p:spPr bwMode="auto">
            <a:xfrm>
              <a:off x="1968" y="1968"/>
              <a:ext cx="624" cy="408"/>
            </a:xfrm>
            <a:prstGeom prst="rect">
              <a:avLst/>
            </a:prstGeom>
            <a:noFill/>
            <a:ln w="9525">
              <a:noFill/>
              <a:miter lim="800000"/>
              <a:headEnd/>
              <a:tailEnd/>
            </a:ln>
          </p:spPr>
          <p:txBody>
            <a:bodyPr>
              <a:spAutoFit/>
            </a:bodyPr>
            <a:lstStyle/>
            <a:p>
              <a:pPr>
                <a:spcBef>
                  <a:spcPct val="50000"/>
                </a:spcBef>
              </a:pPr>
              <a:r>
                <a:rPr kumimoji="1" lang="en-US" altLang="zh-CN" b="1">
                  <a:solidFill>
                    <a:srgbClr val="FF0000"/>
                  </a:solidFill>
                  <a:latin typeface="Times New Roman" pitchFamily="18" charset="0"/>
                  <a:ea typeface="宋体" pitchFamily="2" charset="-122"/>
                </a:rPr>
                <a:t>25V</a:t>
              </a:r>
            </a:p>
          </p:txBody>
        </p:sp>
        <p:sp>
          <p:nvSpPr>
            <p:cNvPr id="79999" name="Text Box 10"/>
            <p:cNvSpPr txBox="1">
              <a:spLocks noChangeArrowheads="1"/>
            </p:cNvSpPr>
            <p:nvPr/>
          </p:nvSpPr>
          <p:spPr bwMode="auto">
            <a:xfrm>
              <a:off x="1296" y="1920"/>
              <a:ext cx="624" cy="408"/>
            </a:xfrm>
            <a:prstGeom prst="rect">
              <a:avLst/>
            </a:prstGeom>
            <a:noFill/>
            <a:ln w="9525">
              <a:noFill/>
              <a:miter lim="800000"/>
              <a:headEnd/>
              <a:tailEnd/>
            </a:ln>
          </p:spPr>
          <p:txBody>
            <a:bodyPr>
              <a:spAutoFit/>
            </a:bodyPr>
            <a:lstStyle/>
            <a:p>
              <a:pPr>
                <a:spcBef>
                  <a:spcPct val="50000"/>
                </a:spcBef>
              </a:pPr>
              <a:r>
                <a:rPr kumimoji="1" lang="en-US" altLang="zh-CN" b="1">
                  <a:solidFill>
                    <a:srgbClr val="FF0000"/>
                  </a:solidFill>
                  <a:latin typeface="Times New Roman" pitchFamily="18" charset="0"/>
                  <a:ea typeface="宋体" pitchFamily="2" charset="-122"/>
                </a:rPr>
                <a:t>25V</a:t>
              </a:r>
            </a:p>
          </p:txBody>
        </p:sp>
        <p:sp>
          <p:nvSpPr>
            <p:cNvPr id="80000" name="Text Box 11"/>
            <p:cNvSpPr txBox="1">
              <a:spLocks noChangeArrowheads="1"/>
            </p:cNvSpPr>
            <p:nvPr/>
          </p:nvSpPr>
          <p:spPr bwMode="auto">
            <a:xfrm>
              <a:off x="624" y="1920"/>
              <a:ext cx="624" cy="408"/>
            </a:xfrm>
            <a:prstGeom prst="rect">
              <a:avLst/>
            </a:prstGeom>
            <a:noFill/>
            <a:ln w="9525">
              <a:noFill/>
              <a:miter lim="800000"/>
              <a:headEnd/>
              <a:tailEnd/>
            </a:ln>
          </p:spPr>
          <p:txBody>
            <a:bodyPr>
              <a:spAutoFit/>
            </a:bodyPr>
            <a:lstStyle/>
            <a:p>
              <a:pPr>
                <a:spcBef>
                  <a:spcPct val="50000"/>
                </a:spcBef>
              </a:pPr>
              <a:r>
                <a:rPr kumimoji="1" lang="en-US" altLang="zh-CN" b="1">
                  <a:solidFill>
                    <a:srgbClr val="FF0000"/>
                  </a:solidFill>
                  <a:latin typeface="Times New Roman" pitchFamily="18" charset="0"/>
                  <a:ea typeface="宋体" pitchFamily="2" charset="-122"/>
                </a:rPr>
                <a:t>GND</a:t>
              </a:r>
            </a:p>
          </p:txBody>
        </p:sp>
      </p:grpSp>
      <p:grpSp>
        <p:nvGrpSpPr>
          <p:cNvPr id="4" name="Group 12"/>
          <p:cNvGrpSpPr>
            <a:grpSpLocks/>
          </p:cNvGrpSpPr>
          <p:nvPr/>
        </p:nvGrpSpPr>
        <p:grpSpPr bwMode="auto">
          <a:xfrm>
            <a:off x="611188" y="2914650"/>
            <a:ext cx="2819400" cy="442913"/>
            <a:chOff x="204" y="482"/>
            <a:chExt cx="1776" cy="279"/>
          </a:xfrm>
        </p:grpSpPr>
        <p:sp>
          <p:nvSpPr>
            <p:cNvPr id="79995" name="Text Box 13"/>
            <p:cNvSpPr txBox="1">
              <a:spLocks noChangeArrowheads="1"/>
            </p:cNvSpPr>
            <p:nvPr/>
          </p:nvSpPr>
          <p:spPr bwMode="auto">
            <a:xfrm>
              <a:off x="876" y="482"/>
              <a:ext cx="384" cy="231"/>
            </a:xfrm>
            <a:prstGeom prst="rect">
              <a:avLst/>
            </a:prstGeom>
            <a:noFill/>
            <a:ln w="9525">
              <a:noFill/>
              <a:miter lim="800000"/>
              <a:headEnd/>
              <a:tailEnd/>
            </a:ln>
          </p:spPr>
          <p:txBody>
            <a:bodyPr>
              <a:spAutoFit/>
            </a:bodyPr>
            <a:lstStyle/>
            <a:p>
              <a:pPr algn="ctr">
                <a:spcBef>
                  <a:spcPct val="50000"/>
                </a:spcBef>
              </a:pPr>
              <a:r>
                <a:rPr kumimoji="1" lang="en-US" altLang="zh-CN" b="1">
                  <a:solidFill>
                    <a:srgbClr val="FF0000"/>
                  </a:solidFill>
                  <a:latin typeface="Times New Roman" pitchFamily="18" charset="0"/>
                  <a:ea typeface="宋体" pitchFamily="2" charset="-122"/>
                </a:rPr>
                <a:t>5V</a:t>
              </a:r>
              <a:endParaRPr kumimoji="1" lang="en-US" altLang="zh-CN" b="1">
                <a:latin typeface="Times New Roman" pitchFamily="18" charset="0"/>
                <a:ea typeface="宋体" pitchFamily="2" charset="-122"/>
              </a:endParaRPr>
            </a:p>
          </p:txBody>
        </p:sp>
        <p:sp>
          <p:nvSpPr>
            <p:cNvPr id="79996" name="Text Box 14"/>
            <p:cNvSpPr txBox="1">
              <a:spLocks noChangeArrowheads="1"/>
            </p:cNvSpPr>
            <p:nvPr/>
          </p:nvSpPr>
          <p:spPr bwMode="auto">
            <a:xfrm>
              <a:off x="1596" y="530"/>
              <a:ext cx="384" cy="231"/>
            </a:xfrm>
            <a:prstGeom prst="rect">
              <a:avLst/>
            </a:prstGeom>
            <a:noFill/>
            <a:ln w="9525">
              <a:noFill/>
              <a:miter lim="800000"/>
              <a:headEnd/>
              <a:tailEnd/>
            </a:ln>
          </p:spPr>
          <p:txBody>
            <a:bodyPr>
              <a:spAutoFit/>
            </a:bodyPr>
            <a:lstStyle/>
            <a:p>
              <a:pPr algn="ctr">
                <a:spcBef>
                  <a:spcPct val="50000"/>
                </a:spcBef>
              </a:pPr>
              <a:r>
                <a:rPr kumimoji="1" lang="en-US" altLang="zh-CN" b="1">
                  <a:solidFill>
                    <a:srgbClr val="FF0000"/>
                  </a:solidFill>
                  <a:latin typeface="Times New Roman" pitchFamily="18" charset="0"/>
                  <a:ea typeface="宋体" pitchFamily="2" charset="-122"/>
                </a:rPr>
                <a:t>5V</a:t>
              </a:r>
              <a:endParaRPr kumimoji="1" lang="en-US" altLang="zh-CN" b="1">
                <a:latin typeface="Times New Roman" pitchFamily="18" charset="0"/>
                <a:ea typeface="宋体" pitchFamily="2" charset="-122"/>
              </a:endParaRPr>
            </a:p>
          </p:txBody>
        </p:sp>
        <p:sp>
          <p:nvSpPr>
            <p:cNvPr id="79997" name="Text Box 15"/>
            <p:cNvSpPr txBox="1">
              <a:spLocks noChangeArrowheads="1"/>
            </p:cNvSpPr>
            <p:nvPr/>
          </p:nvSpPr>
          <p:spPr bwMode="auto">
            <a:xfrm>
              <a:off x="204" y="482"/>
              <a:ext cx="528" cy="231"/>
            </a:xfrm>
            <a:prstGeom prst="rect">
              <a:avLst/>
            </a:prstGeom>
            <a:noFill/>
            <a:ln w="9525">
              <a:noFill/>
              <a:miter lim="800000"/>
              <a:headEnd/>
              <a:tailEnd/>
            </a:ln>
          </p:spPr>
          <p:txBody>
            <a:bodyPr>
              <a:spAutoFit/>
            </a:bodyPr>
            <a:lstStyle/>
            <a:p>
              <a:pPr algn="ctr">
                <a:spcBef>
                  <a:spcPct val="50000"/>
                </a:spcBef>
              </a:pPr>
              <a:r>
                <a:rPr kumimoji="1" lang="en-US" altLang="zh-CN" b="1">
                  <a:solidFill>
                    <a:srgbClr val="FF0000"/>
                  </a:solidFill>
                  <a:latin typeface="Times New Roman" pitchFamily="18" charset="0"/>
                  <a:ea typeface="宋体" pitchFamily="2" charset="-122"/>
                </a:rPr>
                <a:t>GND</a:t>
              </a:r>
              <a:endParaRPr kumimoji="1" lang="en-US" altLang="zh-CN" b="1">
                <a:latin typeface="Times New Roman" pitchFamily="18" charset="0"/>
                <a:ea typeface="宋体" pitchFamily="2" charset="-122"/>
              </a:endParaRPr>
            </a:p>
          </p:txBody>
        </p:sp>
      </p:grpSp>
      <p:grpSp>
        <p:nvGrpSpPr>
          <p:cNvPr id="5" name="Group 16"/>
          <p:cNvGrpSpPr>
            <a:grpSpLocks/>
          </p:cNvGrpSpPr>
          <p:nvPr/>
        </p:nvGrpSpPr>
        <p:grpSpPr bwMode="auto">
          <a:xfrm>
            <a:off x="1042988" y="4068763"/>
            <a:ext cx="1296987" cy="152400"/>
            <a:chOff x="657" y="2523"/>
            <a:chExt cx="817" cy="96"/>
          </a:xfrm>
        </p:grpSpPr>
        <p:grpSp>
          <p:nvGrpSpPr>
            <p:cNvPr id="6" name="Group 17"/>
            <p:cNvGrpSpPr>
              <a:grpSpLocks/>
            </p:cNvGrpSpPr>
            <p:nvPr/>
          </p:nvGrpSpPr>
          <p:grpSpPr bwMode="auto">
            <a:xfrm>
              <a:off x="1138" y="2523"/>
              <a:ext cx="336" cy="96"/>
              <a:chOff x="3840" y="3504"/>
              <a:chExt cx="480" cy="140"/>
            </a:xfrm>
          </p:grpSpPr>
          <p:sp>
            <p:nvSpPr>
              <p:cNvPr id="79987" name="Oval 18"/>
              <p:cNvSpPr>
                <a:spLocks noChangeArrowheads="1"/>
              </p:cNvSpPr>
              <p:nvPr/>
            </p:nvSpPr>
            <p:spPr bwMode="auto">
              <a:xfrm>
                <a:off x="3840" y="3504"/>
                <a:ext cx="48" cy="48"/>
              </a:xfrm>
              <a:prstGeom prst="ellipse">
                <a:avLst/>
              </a:prstGeom>
              <a:solidFill>
                <a:schemeClr val="accent2"/>
              </a:solidFill>
              <a:ln w="9525">
                <a:solidFill>
                  <a:schemeClr val="accent2"/>
                </a:solidFill>
                <a:round/>
                <a:headEnd/>
                <a:tailEnd/>
              </a:ln>
            </p:spPr>
            <p:txBody>
              <a:bodyPr wrap="none" anchor="ctr"/>
              <a:lstStyle/>
              <a:p>
                <a:endParaRPr lang="zh-CN" altLang="en-US">
                  <a:ea typeface="宋体" pitchFamily="2" charset="-122"/>
                </a:endParaRPr>
              </a:p>
            </p:txBody>
          </p:sp>
          <p:sp>
            <p:nvSpPr>
              <p:cNvPr id="79988" name="Oval 19"/>
              <p:cNvSpPr>
                <a:spLocks noChangeArrowheads="1"/>
              </p:cNvSpPr>
              <p:nvPr/>
            </p:nvSpPr>
            <p:spPr bwMode="auto">
              <a:xfrm>
                <a:off x="3984" y="3504"/>
                <a:ext cx="48" cy="48"/>
              </a:xfrm>
              <a:prstGeom prst="ellipse">
                <a:avLst/>
              </a:prstGeom>
              <a:solidFill>
                <a:schemeClr val="accent2"/>
              </a:solidFill>
              <a:ln w="9525">
                <a:solidFill>
                  <a:schemeClr val="accent2"/>
                </a:solidFill>
                <a:round/>
                <a:headEnd/>
                <a:tailEnd/>
              </a:ln>
            </p:spPr>
            <p:txBody>
              <a:bodyPr wrap="none" anchor="ctr"/>
              <a:lstStyle/>
              <a:p>
                <a:endParaRPr lang="zh-CN" altLang="en-US">
                  <a:ea typeface="宋体" pitchFamily="2" charset="-122"/>
                </a:endParaRPr>
              </a:p>
            </p:txBody>
          </p:sp>
          <p:sp>
            <p:nvSpPr>
              <p:cNvPr id="79989" name="Oval 20"/>
              <p:cNvSpPr>
                <a:spLocks noChangeArrowheads="1"/>
              </p:cNvSpPr>
              <p:nvPr/>
            </p:nvSpPr>
            <p:spPr bwMode="auto">
              <a:xfrm>
                <a:off x="4272" y="3504"/>
                <a:ext cx="48" cy="48"/>
              </a:xfrm>
              <a:prstGeom prst="ellipse">
                <a:avLst/>
              </a:prstGeom>
              <a:solidFill>
                <a:schemeClr val="accent2"/>
              </a:solidFill>
              <a:ln w="9525">
                <a:solidFill>
                  <a:schemeClr val="accent2"/>
                </a:solidFill>
                <a:round/>
                <a:headEnd/>
                <a:tailEnd/>
              </a:ln>
            </p:spPr>
            <p:txBody>
              <a:bodyPr wrap="none" anchor="ctr"/>
              <a:lstStyle/>
              <a:p>
                <a:endParaRPr lang="zh-CN" altLang="en-US">
                  <a:ea typeface="宋体" pitchFamily="2" charset="-122"/>
                </a:endParaRPr>
              </a:p>
            </p:txBody>
          </p:sp>
          <p:sp>
            <p:nvSpPr>
              <p:cNvPr id="79990" name="Oval 21"/>
              <p:cNvSpPr>
                <a:spLocks noChangeArrowheads="1"/>
              </p:cNvSpPr>
              <p:nvPr/>
            </p:nvSpPr>
            <p:spPr bwMode="auto">
              <a:xfrm>
                <a:off x="4128" y="3504"/>
                <a:ext cx="48" cy="48"/>
              </a:xfrm>
              <a:prstGeom prst="ellipse">
                <a:avLst/>
              </a:prstGeom>
              <a:solidFill>
                <a:schemeClr val="accent2"/>
              </a:solidFill>
              <a:ln w="9525">
                <a:solidFill>
                  <a:schemeClr val="accent2"/>
                </a:solidFill>
                <a:round/>
                <a:headEnd/>
                <a:tailEnd/>
              </a:ln>
            </p:spPr>
            <p:txBody>
              <a:bodyPr wrap="none" anchor="ctr"/>
              <a:lstStyle/>
              <a:p>
                <a:endParaRPr lang="zh-CN" altLang="en-US">
                  <a:ea typeface="宋体" pitchFamily="2" charset="-122"/>
                </a:endParaRPr>
              </a:p>
            </p:txBody>
          </p:sp>
          <p:sp>
            <p:nvSpPr>
              <p:cNvPr id="79991" name="Oval 22"/>
              <p:cNvSpPr>
                <a:spLocks noChangeArrowheads="1"/>
              </p:cNvSpPr>
              <p:nvPr/>
            </p:nvSpPr>
            <p:spPr bwMode="auto">
              <a:xfrm>
                <a:off x="3851" y="3585"/>
                <a:ext cx="48" cy="48"/>
              </a:xfrm>
              <a:prstGeom prst="ellipse">
                <a:avLst/>
              </a:prstGeom>
              <a:solidFill>
                <a:schemeClr val="accent2"/>
              </a:solidFill>
              <a:ln w="9525">
                <a:solidFill>
                  <a:schemeClr val="accent2"/>
                </a:solidFill>
                <a:round/>
                <a:headEnd/>
                <a:tailEnd/>
              </a:ln>
            </p:spPr>
            <p:txBody>
              <a:bodyPr wrap="none" anchor="ctr"/>
              <a:lstStyle/>
              <a:p>
                <a:endParaRPr lang="zh-CN" altLang="en-US">
                  <a:ea typeface="宋体" pitchFamily="2" charset="-122"/>
                </a:endParaRPr>
              </a:p>
            </p:txBody>
          </p:sp>
          <p:sp>
            <p:nvSpPr>
              <p:cNvPr id="79992" name="Oval 23"/>
              <p:cNvSpPr>
                <a:spLocks noChangeArrowheads="1"/>
              </p:cNvSpPr>
              <p:nvPr/>
            </p:nvSpPr>
            <p:spPr bwMode="auto">
              <a:xfrm>
                <a:off x="4001" y="3577"/>
                <a:ext cx="48" cy="48"/>
              </a:xfrm>
              <a:prstGeom prst="ellipse">
                <a:avLst/>
              </a:prstGeom>
              <a:solidFill>
                <a:schemeClr val="accent2"/>
              </a:solidFill>
              <a:ln w="9525">
                <a:solidFill>
                  <a:schemeClr val="accent2"/>
                </a:solidFill>
                <a:round/>
                <a:headEnd/>
                <a:tailEnd/>
              </a:ln>
            </p:spPr>
            <p:txBody>
              <a:bodyPr wrap="none" anchor="ctr"/>
              <a:lstStyle/>
              <a:p>
                <a:endParaRPr lang="zh-CN" altLang="en-US">
                  <a:ea typeface="宋体" pitchFamily="2" charset="-122"/>
                </a:endParaRPr>
              </a:p>
            </p:txBody>
          </p:sp>
          <p:sp>
            <p:nvSpPr>
              <p:cNvPr id="79993" name="Oval 24"/>
              <p:cNvSpPr>
                <a:spLocks noChangeArrowheads="1"/>
              </p:cNvSpPr>
              <p:nvPr/>
            </p:nvSpPr>
            <p:spPr bwMode="auto">
              <a:xfrm>
                <a:off x="4128" y="3596"/>
                <a:ext cx="48" cy="48"/>
              </a:xfrm>
              <a:prstGeom prst="ellipse">
                <a:avLst/>
              </a:prstGeom>
              <a:solidFill>
                <a:schemeClr val="accent2"/>
              </a:solidFill>
              <a:ln w="9525">
                <a:solidFill>
                  <a:schemeClr val="accent2"/>
                </a:solidFill>
                <a:round/>
                <a:headEnd/>
                <a:tailEnd/>
              </a:ln>
            </p:spPr>
            <p:txBody>
              <a:bodyPr wrap="none" anchor="ctr"/>
              <a:lstStyle/>
              <a:p>
                <a:endParaRPr lang="zh-CN" altLang="en-US">
                  <a:ea typeface="宋体" pitchFamily="2" charset="-122"/>
                </a:endParaRPr>
              </a:p>
            </p:txBody>
          </p:sp>
          <p:sp>
            <p:nvSpPr>
              <p:cNvPr id="79994" name="Oval 25"/>
              <p:cNvSpPr>
                <a:spLocks noChangeArrowheads="1"/>
              </p:cNvSpPr>
              <p:nvPr/>
            </p:nvSpPr>
            <p:spPr bwMode="auto">
              <a:xfrm>
                <a:off x="4266" y="3596"/>
                <a:ext cx="48" cy="48"/>
              </a:xfrm>
              <a:prstGeom prst="ellipse">
                <a:avLst/>
              </a:prstGeom>
              <a:solidFill>
                <a:schemeClr val="accent2"/>
              </a:solidFill>
              <a:ln w="9525">
                <a:solidFill>
                  <a:schemeClr val="accent2"/>
                </a:solidFill>
                <a:round/>
                <a:headEnd/>
                <a:tailEnd/>
              </a:ln>
            </p:spPr>
            <p:txBody>
              <a:bodyPr wrap="none" anchor="ctr"/>
              <a:lstStyle/>
              <a:p>
                <a:endParaRPr lang="zh-CN" altLang="en-US">
                  <a:ea typeface="宋体" pitchFamily="2" charset="-122"/>
                </a:endParaRPr>
              </a:p>
            </p:txBody>
          </p:sp>
        </p:grpSp>
        <p:grpSp>
          <p:nvGrpSpPr>
            <p:cNvPr id="7" name="Group 26"/>
            <p:cNvGrpSpPr>
              <a:grpSpLocks/>
            </p:cNvGrpSpPr>
            <p:nvPr/>
          </p:nvGrpSpPr>
          <p:grpSpPr bwMode="auto">
            <a:xfrm>
              <a:off x="657" y="2523"/>
              <a:ext cx="336" cy="96"/>
              <a:chOff x="3840" y="3504"/>
              <a:chExt cx="480" cy="140"/>
            </a:xfrm>
          </p:grpSpPr>
          <p:sp>
            <p:nvSpPr>
              <p:cNvPr id="79979" name="Oval 27"/>
              <p:cNvSpPr>
                <a:spLocks noChangeArrowheads="1"/>
              </p:cNvSpPr>
              <p:nvPr/>
            </p:nvSpPr>
            <p:spPr bwMode="auto">
              <a:xfrm>
                <a:off x="3840" y="3504"/>
                <a:ext cx="48" cy="48"/>
              </a:xfrm>
              <a:prstGeom prst="ellipse">
                <a:avLst/>
              </a:prstGeom>
              <a:solidFill>
                <a:schemeClr val="accent2"/>
              </a:solidFill>
              <a:ln w="9525">
                <a:solidFill>
                  <a:schemeClr val="accent2"/>
                </a:solidFill>
                <a:round/>
                <a:headEnd/>
                <a:tailEnd/>
              </a:ln>
            </p:spPr>
            <p:txBody>
              <a:bodyPr wrap="none" anchor="ctr"/>
              <a:lstStyle/>
              <a:p>
                <a:endParaRPr lang="zh-CN" altLang="en-US">
                  <a:ea typeface="宋体" pitchFamily="2" charset="-122"/>
                </a:endParaRPr>
              </a:p>
            </p:txBody>
          </p:sp>
          <p:sp>
            <p:nvSpPr>
              <p:cNvPr id="79980" name="Oval 28"/>
              <p:cNvSpPr>
                <a:spLocks noChangeArrowheads="1"/>
              </p:cNvSpPr>
              <p:nvPr/>
            </p:nvSpPr>
            <p:spPr bwMode="auto">
              <a:xfrm>
                <a:off x="3984" y="3504"/>
                <a:ext cx="48" cy="48"/>
              </a:xfrm>
              <a:prstGeom prst="ellipse">
                <a:avLst/>
              </a:prstGeom>
              <a:solidFill>
                <a:schemeClr val="accent2"/>
              </a:solidFill>
              <a:ln w="9525">
                <a:solidFill>
                  <a:schemeClr val="accent2"/>
                </a:solidFill>
                <a:round/>
                <a:headEnd/>
                <a:tailEnd/>
              </a:ln>
            </p:spPr>
            <p:txBody>
              <a:bodyPr wrap="none" anchor="ctr"/>
              <a:lstStyle/>
              <a:p>
                <a:endParaRPr lang="zh-CN" altLang="en-US">
                  <a:ea typeface="宋体" pitchFamily="2" charset="-122"/>
                </a:endParaRPr>
              </a:p>
            </p:txBody>
          </p:sp>
          <p:sp>
            <p:nvSpPr>
              <p:cNvPr id="79981" name="Oval 29"/>
              <p:cNvSpPr>
                <a:spLocks noChangeArrowheads="1"/>
              </p:cNvSpPr>
              <p:nvPr/>
            </p:nvSpPr>
            <p:spPr bwMode="auto">
              <a:xfrm>
                <a:off x="4272" y="3504"/>
                <a:ext cx="48" cy="48"/>
              </a:xfrm>
              <a:prstGeom prst="ellipse">
                <a:avLst/>
              </a:prstGeom>
              <a:solidFill>
                <a:schemeClr val="accent2"/>
              </a:solidFill>
              <a:ln w="9525">
                <a:solidFill>
                  <a:schemeClr val="accent2"/>
                </a:solidFill>
                <a:round/>
                <a:headEnd/>
                <a:tailEnd/>
              </a:ln>
            </p:spPr>
            <p:txBody>
              <a:bodyPr wrap="none" anchor="ctr"/>
              <a:lstStyle/>
              <a:p>
                <a:endParaRPr lang="zh-CN" altLang="en-US">
                  <a:ea typeface="宋体" pitchFamily="2" charset="-122"/>
                </a:endParaRPr>
              </a:p>
            </p:txBody>
          </p:sp>
          <p:sp>
            <p:nvSpPr>
              <p:cNvPr id="79982" name="Oval 30"/>
              <p:cNvSpPr>
                <a:spLocks noChangeArrowheads="1"/>
              </p:cNvSpPr>
              <p:nvPr/>
            </p:nvSpPr>
            <p:spPr bwMode="auto">
              <a:xfrm>
                <a:off x="4128" y="3504"/>
                <a:ext cx="48" cy="48"/>
              </a:xfrm>
              <a:prstGeom prst="ellipse">
                <a:avLst/>
              </a:prstGeom>
              <a:solidFill>
                <a:schemeClr val="accent2"/>
              </a:solidFill>
              <a:ln w="9525">
                <a:solidFill>
                  <a:schemeClr val="accent2"/>
                </a:solidFill>
                <a:round/>
                <a:headEnd/>
                <a:tailEnd/>
              </a:ln>
            </p:spPr>
            <p:txBody>
              <a:bodyPr wrap="none" anchor="ctr"/>
              <a:lstStyle/>
              <a:p>
                <a:endParaRPr lang="zh-CN" altLang="en-US">
                  <a:ea typeface="宋体" pitchFamily="2" charset="-122"/>
                </a:endParaRPr>
              </a:p>
            </p:txBody>
          </p:sp>
          <p:sp>
            <p:nvSpPr>
              <p:cNvPr id="79983" name="Oval 31"/>
              <p:cNvSpPr>
                <a:spLocks noChangeArrowheads="1"/>
              </p:cNvSpPr>
              <p:nvPr/>
            </p:nvSpPr>
            <p:spPr bwMode="auto">
              <a:xfrm>
                <a:off x="3851" y="3585"/>
                <a:ext cx="48" cy="48"/>
              </a:xfrm>
              <a:prstGeom prst="ellipse">
                <a:avLst/>
              </a:prstGeom>
              <a:solidFill>
                <a:schemeClr val="accent2"/>
              </a:solidFill>
              <a:ln w="9525">
                <a:solidFill>
                  <a:schemeClr val="accent2"/>
                </a:solidFill>
                <a:round/>
                <a:headEnd/>
                <a:tailEnd/>
              </a:ln>
            </p:spPr>
            <p:txBody>
              <a:bodyPr wrap="none" anchor="ctr"/>
              <a:lstStyle/>
              <a:p>
                <a:endParaRPr lang="zh-CN" altLang="en-US">
                  <a:ea typeface="宋体" pitchFamily="2" charset="-122"/>
                </a:endParaRPr>
              </a:p>
            </p:txBody>
          </p:sp>
          <p:sp>
            <p:nvSpPr>
              <p:cNvPr id="79984" name="Oval 32"/>
              <p:cNvSpPr>
                <a:spLocks noChangeArrowheads="1"/>
              </p:cNvSpPr>
              <p:nvPr/>
            </p:nvSpPr>
            <p:spPr bwMode="auto">
              <a:xfrm>
                <a:off x="4001" y="3577"/>
                <a:ext cx="48" cy="48"/>
              </a:xfrm>
              <a:prstGeom prst="ellipse">
                <a:avLst/>
              </a:prstGeom>
              <a:solidFill>
                <a:schemeClr val="accent2"/>
              </a:solidFill>
              <a:ln w="9525">
                <a:solidFill>
                  <a:schemeClr val="accent2"/>
                </a:solidFill>
                <a:round/>
                <a:headEnd/>
                <a:tailEnd/>
              </a:ln>
            </p:spPr>
            <p:txBody>
              <a:bodyPr wrap="none" anchor="ctr"/>
              <a:lstStyle/>
              <a:p>
                <a:endParaRPr lang="zh-CN" altLang="en-US">
                  <a:ea typeface="宋体" pitchFamily="2" charset="-122"/>
                </a:endParaRPr>
              </a:p>
            </p:txBody>
          </p:sp>
          <p:sp>
            <p:nvSpPr>
              <p:cNvPr id="79985" name="Oval 33"/>
              <p:cNvSpPr>
                <a:spLocks noChangeArrowheads="1"/>
              </p:cNvSpPr>
              <p:nvPr/>
            </p:nvSpPr>
            <p:spPr bwMode="auto">
              <a:xfrm>
                <a:off x="4128" y="3596"/>
                <a:ext cx="48" cy="48"/>
              </a:xfrm>
              <a:prstGeom prst="ellipse">
                <a:avLst/>
              </a:prstGeom>
              <a:solidFill>
                <a:schemeClr val="accent2"/>
              </a:solidFill>
              <a:ln w="9525">
                <a:solidFill>
                  <a:schemeClr val="accent2"/>
                </a:solidFill>
                <a:round/>
                <a:headEnd/>
                <a:tailEnd/>
              </a:ln>
            </p:spPr>
            <p:txBody>
              <a:bodyPr wrap="none" anchor="ctr"/>
              <a:lstStyle/>
              <a:p>
                <a:endParaRPr lang="zh-CN" altLang="en-US">
                  <a:ea typeface="宋体" pitchFamily="2" charset="-122"/>
                </a:endParaRPr>
              </a:p>
            </p:txBody>
          </p:sp>
          <p:sp>
            <p:nvSpPr>
              <p:cNvPr id="79986" name="Oval 34"/>
              <p:cNvSpPr>
                <a:spLocks noChangeArrowheads="1"/>
              </p:cNvSpPr>
              <p:nvPr/>
            </p:nvSpPr>
            <p:spPr bwMode="auto">
              <a:xfrm>
                <a:off x="4266" y="3596"/>
                <a:ext cx="48" cy="48"/>
              </a:xfrm>
              <a:prstGeom prst="ellipse">
                <a:avLst/>
              </a:prstGeom>
              <a:solidFill>
                <a:schemeClr val="accent2"/>
              </a:solidFill>
              <a:ln w="9525">
                <a:solidFill>
                  <a:schemeClr val="accent2"/>
                </a:solidFill>
                <a:round/>
                <a:headEnd/>
                <a:tailEnd/>
              </a:ln>
            </p:spPr>
            <p:txBody>
              <a:bodyPr wrap="none" anchor="ctr"/>
              <a:lstStyle/>
              <a:p>
                <a:endParaRPr lang="zh-CN" altLang="en-US">
                  <a:ea typeface="宋体" pitchFamily="2" charset="-122"/>
                </a:endParaRPr>
              </a:p>
            </p:txBody>
          </p:sp>
        </p:grpSp>
      </p:grpSp>
      <p:grpSp>
        <p:nvGrpSpPr>
          <p:cNvPr id="8" name="Group 35"/>
          <p:cNvGrpSpPr>
            <a:grpSpLocks/>
          </p:cNvGrpSpPr>
          <p:nvPr/>
        </p:nvGrpSpPr>
        <p:grpSpPr bwMode="auto">
          <a:xfrm>
            <a:off x="4716463" y="2636838"/>
            <a:ext cx="3832225" cy="2657475"/>
            <a:chOff x="2971" y="1661"/>
            <a:chExt cx="2414" cy="1674"/>
          </a:xfrm>
        </p:grpSpPr>
        <p:sp>
          <p:nvSpPr>
            <p:cNvPr id="79944" name="Rectangle 36"/>
            <p:cNvSpPr>
              <a:spLocks noChangeArrowheads="1"/>
            </p:cNvSpPr>
            <p:nvPr/>
          </p:nvSpPr>
          <p:spPr bwMode="auto">
            <a:xfrm>
              <a:off x="2971" y="1661"/>
              <a:ext cx="38" cy="182"/>
            </a:xfrm>
            <a:prstGeom prst="rect">
              <a:avLst/>
            </a:prstGeom>
            <a:noFill/>
            <a:ln w="9525">
              <a:noFill/>
              <a:miter lim="800000"/>
              <a:headEnd/>
              <a:tailEnd/>
            </a:ln>
          </p:spPr>
          <p:txBody>
            <a:bodyPr wrap="none" lIns="0" tIns="0" rIns="0" bIns="0">
              <a:spAutoFit/>
            </a:bodyPr>
            <a:lstStyle/>
            <a:p>
              <a:r>
                <a:rPr kumimoji="1" lang="zh-CN" altLang="en-US" sz="1900">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9945" name="Freeform 37"/>
            <p:cNvSpPr>
              <a:spLocks/>
            </p:cNvSpPr>
            <p:nvPr/>
          </p:nvSpPr>
          <p:spPr bwMode="auto">
            <a:xfrm>
              <a:off x="3246" y="1693"/>
              <a:ext cx="32" cy="148"/>
            </a:xfrm>
            <a:custGeom>
              <a:avLst/>
              <a:gdLst>
                <a:gd name="T0" fmla="*/ 0 w 32"/>
                <a:gd name="T1" fmla="*/ 148 h 148"/>
                <a:gd name="T2" fmla="*/ 32 w 32"/>
                <a:gd name="T3" fmla="*/ 148 h 148"/>
                <a:gd name="T4" fmla="*/ 21 w 32"/>
                <a:gd name="T5" fmla="*/ 0 h 148"/>
                <a:gd name="T6" fmla="*/ 0 w 32"/>
                <a:gd name="T7" fmla="*/ 148 h 148"/>
                <a:gd name="T8" fmla="*/ 0 60000 65536"/>
                <a:gd name="T9" fmla="*/ 0 60000 65536"/>
                <a:gd name="T10" fmla="*/ 0 60000 65536"/>
                <a:gd name="T11" fmla="*/ 0 60000 65536"/>
                <a:gd name="T12" fmla="*/ 0 w 32"/>
                <a:gd name="T13" fmla="*/ 0 h 148"/>
                <a:gd name="T14" fmla="*/ 32 w 32"/>
                <a:gd name="T15" fmla="*/ 148 h 148"/>
              </a:gdLst>
              <a:ahLst/>
              <a:cxnLst>
                <a:cxn ang="T8">
                  <a:pos x="T0" y="T1"/>
                </a:cxn>
                <a:cxn ang="T9">
                  <a:pos x="T2" y="T3"/>
                </a:cxn>
                <a:cxn ang="T10">
                  <a:pos x="T4" y="T5"/>
                </a:cxn>
                <a:cxn ang="T11">
                  <a:pos x="T6" y="T7"/>
                </a:cxn>
              </a:cxnLst>
              <a:rect l="T12" t="T13" r="T14" b="T15"/>
              <a:pathLst>
                <a:path w="32" h="148">
                  <a:moveTo>
                    <a:pt x="0" y="148"/>
                  </a:moveTo>
                  <a:lnTo>
                    <a:pt x="32" y="148"/>
                  </a:lnTo>
                  <a:lnTo>
                    <a:pt x="21" y="0"/>
                  </a:lnTo>
                  <a:lnTo>
                    <a:pt x="0" y="148"/>
                  </a:lnTo>
                  <a:close/>
                </a:path>
              </a:pathLst>
            </a:custGeom>
            <a:solidFill>
              <a:srgbClr val="000000"/>
            </a:solidFill>
            <a:ln w="17463">
              <a:solidFill>
                <a:srgbClr val="000000"/>
              </a:solidFill>
              <a:round/>
              <a:headEnd/>
              <a:tailEnd/>
            </a:ln>
          </p:spPr>
          <p:txBody>
            <a:bodyPr/>
            <a:lstStyle/>
            <a:p>
              <a:endParaRPr lang="zh-CN" altLang="en-US"/>
            </a:p>
          </p:txBody>
        </p:sp>
        <p:sp>
          <p:nvSpPr>
            <p:cNvPr id="79946" name="Line 38"/>
            <p:cNvSpPr>
              <a:spLocks noChangeShapeType="1"/>
            </p:cNvSpPr>
            <p:nvPr/>
          </p:nvSpPr>
          <p:spPr bwMode="auto">
            <a:xfrm flipV="1">
              <a:off x="3267" y="1830"/>
              <a:ext cx="1" cy="1113"/>
            </a:xfrm>
            <a:prstGeom prst="line">
              <a:avLst/>
            </a:prstGeom>
            <a:noFill/>
            <a:ln w="17463">
              <a:solidFill>
                <a:srgbClr val="000000"/>
              </a:solidFill>
              <a:round/>
              <a:headEnd/>
              <a:tailEnd/>
            </a:ln>
          </p:spPr>
          <p:txBody>
            <a:bodyPr/>
            <a:lstStyle/>
            <a:p>
              <a:endParaRPr lang="zh-CN" altLang="en-US"/>
            </a:p>
          </p:txBody>
        </p:sp>
        <p:sp>
          <p:nvSpPr>
            <p:cNvPr id="79947" name="Freeform 39"/>
            <p:cNvSpPr>
              <a:spLocks/>
            </p:cNvSpPr>
            <p:nvPr/>
          </p:nvSpPr>
          <p:spPr bwMode="auto">
            <a:xfrm>
              <a:off x="5141" y="2932"/>
              <a:ext cx="159" cy="32"/>
            </a:xfrm>
            <a:custGeom>
              <a:avLst/>
              <a:gdLst>
                <a:gd name="T0" fmla="*/ 0 w 159"/>
                <a:gd name="T1" fmla="*/ 0 h 32"/>
                <a:gd name="T2" fmla="*/ 0 w 159"/>
                <a:gd name="T3" fmla="*/ 32 h 32"/>
                <a:gd name="T4" fmla="*/ 159 w 159"/>
                <a:gd name="T5" fmla="*/ 21 h 32"/>
                <a:gd name="T6" fmla="*/ 0 w 159"/>
                <a:gd name="T7" fmla="*/ 0 h 32"/>
                <a:gd name="T8" fmla="*/ 0 60000 65536"/>
                <a:gd name="T9" fmla="*/ 0 60000 65536"/>
                <a:gd name="T10" fmla="*/ 0 60000 65536"/>
                <a:gd name="T11" fmla="*/ 0 60000 65536"/>
                <a:gd name="T12" fmla="*/ 0 w 159"/>
                <a:gd name="T13" fmla="*/ 0 h 32"/>
                <a:gd name="T14" fmla="*/ 159 w 159"/>
                <a:gd name="T15" fmla="*/ 32 h 32"/>
              </a:gdLst>
              <a:ahLst/>
              <a:cxnLst>
                <a:cxn ang="T8">
                  <a:pos x="T0" y="T1"/>
                </a:cxn>
                <a:cxn ang="T9">
                  <a:pos x="T2" y="T3"/>
                </a:cxn>
                <a:cxn ang="T10">
                  <a:pos x="T4" y="T5"/>
                </a:cxn>
                <a:cxn ang="T11">
                  <a:pos x="T6" y="T7"/>
                </a:cxn>
              </a:cxnLst>
              <a:rect l="T12" t="T13" r="T14" b="T15"/>
              <a:pathLst>
                <a:path w="159" h="32">
                  <a:moveTo>
                    <a:pt x="0" y="0"/>
                  </a:moveTo>
                  <a:lnTo>
                    <a:pt x="0" y="32"/>
                  </a:lnTo>
                  <a:lnTo>
                    <a:pt x="159" y="21"/>
                  </a:lnTo>
                  <a:lnTo>
                    <a:pt x="0" y="0"/>
                  </a:lnTo>
                  <a:close/>
                </a:path>
              </a:pathLst>
            </a:custGeom>
            <a:solidFill>
              <a:srgbClr val="000000"/>
            </a:solidFill>
            <a:ln w="17463">
              <a:solidFill>
                <a:srgbClr val="000000"/>
              </a:solidFill>
              <a:round/>
              <a:headEnd/>
              <a:tailEnd/>
            </a:ln>
          </p:spPr>
          <p:txBody>
            <a:bodyPr/>
            <a:lstStyle/>
            <a:p>
              <a:endParaRPr lang="zh-CN" altLang="en-US"/>
            </a:p>
          </p:txBody>
        </p:sp>
        <p:sp>
          <p:nvSpPr>
            <p:cNvPr id="79948" name="Line 40"/>
            <p:cNvSpPr>
              <a:spLocks noChangeShapeType="1"/>
            </p:cNvSpPr>
            <p:nvPr/>
          </p:nvSpPr>
          <p:spPr bwMode="auto">
            <a:xfrm>
              <a:off x="3267" y="2953"/>
              <a:ext cx="2033" cy="1"/>
            </a:xfrm>
            <a:prstGeom prst="line">
              <a:avLst/>
            </a:prstGeom>
            <a:noFill/>
            <a:ln w="17463">
              <a:solidFill>
                <a:srgbClr val="000000"/>
              </a:solidFill>
              <a:round/>
              <a:headEnd/>
              <a:tailEnd/>
            </a:ln>
          </p:spPr>
          <p:txBody>
            <a:bodyPr/>
            <a:lstStyle/>
            <a:p>
              <a:endParaRPr lang="zh-CN" altLang="en-US"/>
            </a:p>
          </p:txBody>
        </p:sp>
        <p:sp>
          <p:nvSpPr>
            <p:cNvPr id="79949" name="Freeform 41"/>
            <p:cNvSpPr>
              <a:spLocks/>
            </p:cNvSpPr>
            <p:nvPr/>
          </p:nvSpPr>
          <p:spPr bwMode="auto">
            <a:xfrm>
              <a:off x="3596" y="1989"/>
              <a:ext cx="285" cy="975"/>
            </a:xfrm>
            <a:custGeom>
              <a:avLst/>
              <a:gdLst>
                <a:gd name="T0" fmla="*/ 285 w 285"/>
                <a:gd name="T1" fmla="*/ 0 h 975"/>
                <a:gd name="T2" fmla="*/ 264 w 285"/>
                <a:gd name="T3" fmla="*/ 0 h 975"/>
                <a:gd name="T4" fmla="*/ 232 w 285"/>
                <a:gd name="T5" fmla="*/ 191 h 975"/>
                <a:gd name="T6" fmla="*/ 201 w 285"/>
                <a:gd name="T7" fmla="*/ 361 h 975"/>
                <a:gd name="T8" fmla="*/ 169 w 285"/>
                <a:gd name="T9" fmla="*/ 519 h 975"/>
                <a:gd name="T10" fmla="*/ 127 w 285"/>
                <a:gd name="T11" fmla="*/ 657 h 975"/>
                <a:gd name="T12" fmla="*/ 95 w 285"/>
                <a:gd name="T13" fmla="*/ 774 h 975"/>
                <a:gd name="T14" fmla="*/ 52 w 285"/>
                <a:gd name="T15" fmla="*/ 858 h 975"/>
                <a:gd name="T16" fmla="*/ 63 w 285"/>
                <a:gd name="T17" fmla="*/ 858 h 975"/>
                <a:gd name="T18" fmla="*/ 63 w 285"/>
                <a:gd name="T19" fmla="*/ 848 h 975"/>
                <a:gd name="T20" fmla="*/ 31 w 285"/>
                <a:gd name="T21" fmla="*/ 911 h 975"/>
                <a:gd name="T22" fmla="*/ 21 w 285"/>
                <a:gd name="T23" fmla="*/ 922 h 975"/>
                <a:gd name="T24" fmla="*/ 0 w 285"/>
                <a:gd name="T25" fmla="*/ 964 h 975"/>
                <a:gd name="T26" fmla="*/ 21 w 285"/>
                <a:gd name="T27" fmla="*/ 975 h 975"/>
                <a:gd name="T28" fmla="*/ 42 w 285"/>
                <a:gd name="T29" fmla="*/ 922 h 975"/>
                <a:gd name="T30" fmla="*/ 31 w 285"/>
                <a:gd name="T31" fmla="*/ 922 h 975"/>
                <a:gd name="T32" fmla="*/ 42 w 285"/>
                <a:gd name="T33" fmla="*/ 933 h 975"/>
                <a:gd name="T34" fmla="*/ 74 w 285"/>
                <a:gd name="T35" fmla="*/ 869 h 975"/>
                <a:gd name="T36" fmla="*/ 74 w 285"/>
                <a:gd name="T37" fmla="*/ 858 h 975"/>
                <a:gd name="T38" fmla="*/ 74 w 285"/>
                <a:gd name="T39" fmla="*/ 858 h 975"/>
                <a:gd name="T40" fmla="*/ 116 w 285"/>
                <a:gd name="T41" fmla="*/ 774 h 975"/>
                <a:gd name="T42" fmla="*/ 148 w 285"/>
                <a:gd name="T43" fmla="*/ 668 h 975"/>
                <a:gd name="T44" fmla="*/ 190 w 285"/>
                <a:gd name="T45" fmla="*/ 519 h 975"/>
                <a:gd name="T46" fmla="*/ 222 w 285"/>
                <a:gd name="T47" fmla="*/ 361 h 975"/>
                <a:gd name="T48" fmla="*/ 254 w 285"/>
                <a:gd name="T49" fmla="*/ 191 h 975"/>
                <a:gd name="T50" fmla="*/ 285 w 285"/>
                <a:gd name="T51" fmla="*/ 0 h 97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5"/>
                <a:gd name="T79" fmla="*/ 0 h 975"/>
                <a:gd name="T80" fmla="*/ 285 w 285"/>
                <a:gd name="T81" fmla="*/ 975 h 97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5" h="975">
                  <a:moveTo>
                    <a:pt x="285" y="0"/>
                  </a:moveTo>
                  <a:lnTo>
                    <a:pt x="264" y="0"/>
                  </a:lnTo>
                  <a:lnTo>
                    <a:pt x="232" y="191"/>
                  </a:lnTo>
                  <a:lnTo>
                    <a:pt x="201" y="361"/>
                  </a:lnTo>
                  <a:lnTo>
                    <a:pt x="169" y="519"/>
                  </a:lnTo>
                  <a:lnTo>
                    <a:pt x="127" y="657"/>
                  </a:lnTo>
                  <a:lnTo>
                    <a:pt x="95" y="774"/>
                  </a:lnTo>
                  <a:lnTo>
                    <a:pt x="52" y="858"/>
                  </a:lnTo>
                  <a:lnTo>
                    <a:pt x="63" y="858"/>
                  </a:lnTo>
                  <a:lnTo>
                    <a:pt x="63" y="848"/>
                  </a:lnTo>
                  <a:lnTo>
                    <a:pt x="31" y="911"/>
                  </a:lnTo>
                  <a:lnTo>
                    <a:pt x="21" y="922"/>
                  </a:lnTo>
                  <a:lnTo>
                    <a:pt x="0" y="964"/>
                  </a:lnTo>
                  <a:lnTo>
                    <a:pt x="21" y="975"/>
                  </a:lnTo>
                  <a:lnTo>
                    <a:pt x="42" y="922"/>
                  </a:lnTo>
                  <a:lnTo>
                    <a:pt x="31" y="922"/>
                  </a:lnTo>
                  <a:lnTo>
                    <a:pt x="42" y="933"/>
                  </a:lnTo>
                  <a:lnTo>
                    <a:pt x="74" y="869"/>
                  </a:lnTo>
                  <a:lnTo>
                    <a:pt x="74" y="858"/>
                  </a:lnTo>
                  <a:lnTo>
                    <a:pt x="116" y="774"/>
                  </a:lnTo>
                  <a:lnTo>
                    <a:pt x="148" y="668"/>
                  </a:lnTo>
                  <a:lnTo>
                    <a:pt x="190" y="519"/>
                  </a:lnTo>
                  <a:lnTo>
                    <a:pt x="222" y="361"/>
                  </a:lnTo>
                  <a:lnTo>
                    <a:pt x="254" y="191"/>
                  </a:lnTo>
                  <a:lnTo>
                    <a:pt x="285" y="0"/>
                  </a:lnTo>
                  <a:close/>
                </a:path>
              </a:pathLst>
            </a:custGeom>
            <a:solidFill>
              <a:srgbClr val="000000"/>
            </a:solidFill>
            <a:ln w="9525">
              <a:noFill/>
              <a:round/>
              <a:headEnd/>
              <a:tailEnd/>
            </a:ln>
          </p:spPr>
          <p:txBody>
            <a:bodyPr/>
            <a:lstStyle/>
            <a:p>
              <a:endParaRPr lang="zh-CN" altLang="en-US"/>
            </a:p>
          </p:txBody>
        </p:sp>
        <p:sp>
          <p:nvSpPr>
            <p:cNvPr id="79950" name="Rectangle 42"/>
            <p:cNvSpPr>
              <a:spLocks noChangeArrowheads="1"/>
            </p:cNvSpPr>
            <p:nvPr/>
          </p:nvSpPr>
          <p:spPr bwMode="auto">
            <a:xfrm>
              <a:off x="2971" y="1672"/>
              <a:ext cx="254" cy="222"/>
            </a:xfrm>
            <a:prstGeom prst="rect">
              <a:avLst/>
            </a:prstGeom>
            <a:noFill/>
            <a:ln w="9525">
              <a:noFill/>
              <a:miter lim="800000"/>
              <a:headEnd/>
              <a:tailEnd/>
            </a:ln>
          </p:spPr>
          <p:txBody>
            <a:bodyPr/>
            <a:lstStyle/>
            <a:p>
              <a:endParaRPr lang="zh-CN" altLang="en-US">
                <a:ea typeface="宋体" pitchFamily="2" charset="-122"/>
              </a:endParaRPr>
            </a:p>
          </p:txBody>
        </p:sp>
        <p:sp>
          <p:nvSpPr>
            <p:cNvPr id="79951" name="Rectangle 43"/>
            <p:cNvSpPr>
              <a:spLocks noChangeArrowheads="1"/>
            </p:cNvSpPr>
            <p:nvPr/>
          </p:nvSpPr>
          <p:spPr bwMode="auto">
            <a:xfrm>
              <a:off x="3045" y="1682"/>
              <a:ext cx="36" cy="154"/>
            </a:xfrm>
            <a:prstGeom prst="rect">
              <a:avLst/>
            </a:prstGeom>
            <a:noFill/>
            <a:ln w="9525">
              <a:noFill/>
              <a:miter lim="800000"/>
              <a:headEnd/>
              <a:tailEnd/>
            </a:ln>
          </p:spPr>
          <p:txBody>
            <a:bodyPr wrap="none" lIns="0" tIns="0" rIns="0" bIns="0">
              <a:spAutoFit/>
            </a:bodyPr>
            <a:lstStyle/>
            <a:p>
              <a:r>
                <a:rPr kumimoji="1" lang="en-US" altLang="zh-CN" sz="1600" i="1">
                  <a:solidFill>
                    <a:srgbClr val="000000"/>
                  </a:solidFill>
                  <a:latin typeface="Times New Roman" pitchFamily="18" charset="0"/>
                  <a:ea typeface="楷体_GB2312" pitchFamily="49" charset="-122"/>
                </a:rPr>
                <a:t>i</a:t>
              </a:r>
              <a:endParaRPr kumimoji="1" lang="en-US" altLang="zh-CN" sz="2400" b="1">
                <a:latin typeface="Tahoma" pitchFamily="34" charset="0"/>
                <a:ea typeface="楷体_GB2312" pitchFamily="49" charset="-122"/>
              </a:endParaRPr>
            </a:p>
          </p:txBody>
        </p:sp>
        <p:sp>
          <p:nvSpPr>
            <p:cNvPr id="79952" name="Rectangle 44"/>
            <p:cNvSpPr>
              <a:spLocks noChangeArrowheads="1"/>
            </p:cNvSpPr>
            <p:nvPr/>
          </p:nvSpPr>
          <p:spPr bwMode="auto">
            <a:xfrm>
              <a:off x="3077" y="1746"/>
              <a:ext cx="64" cy="106"/>
            </a:xfrm>
            <a:prstGeom prst="rect">
              <a:avLst/>
            </a:prstGeom>
            <a:noFill/>
            <a:ln w="9525">
              <a:noFill/>
              <a:miter lim="800000"/>
              <a:headEnd/>
              <a:tailEnd/>
            </a:ln>
          </p:spPr>
          <p:txBody>
            <a:bodyPr wrap="none" lIns="0" tIns="0" rIns="0" bIns="0">
              <a:spAutoFit/>
            </a:bodyPr>
            <a:lstStyle/>
            <a:p>
              <a:r>
                <a:rPr kumimoji="1" lang="en-US" altLang="zh-CN" sz="1100">
                  <a:solidFill>
                    <a:srgbClr val="000000"/>
                  </a:solidFill>
                  <a:latin typeface="Times New Roman" pitchFamily="18" charset="0"/>
                  <a:ea typeface="楷体_GB2312" pitchFamily="49" charset="-122"/>
                </a:rPr>
                <a:t>D</a:t>
              </a:r>
              <a:endParaRPr kumimoji="1" lang="en-US" altLang="zh-CN" sz="2400" b="1">
                <a:latin typeface="Tahoma" pitchFamily="34" charset="0"/>
                <a:ea typeface="楷体_GB2312" pitchFamily="49" charset="-122"/>
              </a:endParaRPr>
            </a:p>
          </p:txBody>
        </p:sp>
        <p:sp>
          <p:nvSpPr>
            <p:cNvPr id="79953" name="Rectangle 45"/>
            <p:cNvSpPr>
              <a:spLocks noChangeArrowheads="1"/>
            </p:cNvSpPr>
            <p:nvPr/>
          </p:nvSpPr>
          <p:spPr bwMode="auto">
            <a:xfrm>
              <a:off x="3140" y="1682"/>
              <a:ext cx="32" cy="154"/>
            </a:xfrm>
            <a:prstGeom prst="rect">
              <a:avLst/>
            </a:prstGeom>
            <a:noFill/>
            <a:ln w="9525">
              <a:noFill/>
              <a:miter lim="800000"/>
              <a:headEnd/>
              <a:tailEnd/>
            </a:ln>
          </p:spPr>
          <p:txBody>
            <a:bodyPr wrap="none" lIns="0" tIns="0" rIns="0" bIns="0">
              <a:spAutoFit/>
            </a:bodyPr>
            <a:lstStyle/>
            <a:p>
              <a:r>
                <a:rPr kumimoji="1" lang="zh-CN" altLang="en-US" sz="1600">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9954" name="Rectangle 46"/>
            <p:cNvSpPr>
              <a:spLocks noChangeArrowheads="1"/>
            </p:cNvSpPr>
            <p:nvPr/>
          </p:nvSpPr>
          <p:spPr bwMode="auto">
            <a:xfrm>
              <a:off x="3511" y="2964"/>
              <a:ext cx="243" cy="222"/>
            </a:xfrm>
            <a:prstGeom prst="rect">
              <a:avLst/>
            </a:prstGeom>
            <a:noFill/>
            <a:ln w="9525">
              <a:noFill/>
              <a:miter lim="800000"/>
              <a:headEnd/>
              <a:tailEnd/>
            </a:ln>
          </p:spPr>
          <p:txBody>
            <a:bodyPr/>
            <a:lstStyle/>
            <a:p>
              <a:endParaRPr lang="zh-CN" altLang="en-US">
                <a:ea typeface="宋体" pitchFamily="2" charset="-122"/>
              </a:endParaRPr>
            </a:p>
          </p:txBody>
        </p:sp>
        <p:sp>
          <p:nvSpPr>
            <p:cNvPr id="79955" name="Rectangle 47"/>
            <p:cNvSpPr>
              <a:spLocks noChangeArrowheads="1"/>
            </p:cNvSpPr>
            <p:nvPr/>
          </p:nvSpPr>
          <p:spPr bwMode="auto">
            <a:xfrm>
              <a:off x="3543" y="2974"/>
              <a:ext cx="78" cy="154"/>
            </a:xfrm>
            <a:prstGeom prst="rect">
              <a:avLst/>
            </a:prstGeom>
            <a:noFill/>
            <a:ln w="9525">
              <a:noFill/>
              <a:miter lim="800000"/>
              <a:headEnd/>
              <a:tailEnd/>
            </a:ln>
          </p:spPr>
          <p:txBody>
            <a:bodyPr wrap="none" lIns="0" tIns="0" rIns="0" bIns="0">
              <a:spAutoFit/>
            </a:bodyPr>
            <a:lstStyle/>
            <a:p>
              <a:r>
                <a:rPr kumimoji="1" lang="en-US" altLang="zh-CN" sz="1600" i="1">
                  <a:solidFill>
                    <a:srgbClr val="000000"/>
                  </a:solidFill>
                  <a:latin typeface="Times New Roman" pitchFamily="18" charset="0"/>
                  <a:ea typeface="楷体_GB2312" pitchFamily="49" charset="-122"/>
                </a:rPr>
                <a:t>V</a:t>
              </a:r>
              <a:endParaRPr kumimoji="1" lang="en-US" altLang="zh-CN" sz="2400" b="1">
                <a:latin typeface="Tahoma" pitchFamily="34" charset="0"/>
                <a:ea typeface="楷体_GB2312" pitchFamily="49" charset="-122"/>
              </a:endParaRPr>
            </a:p>
          </p:txBody>
        </p:sp>
        <p:sp>
          <p:nvSpPr>
            <p:cNvPr id="79956" name="Rectangle 48"/>
            <p:cNvSpPr>
              <a:spLocks noChangeArrowheads="1"/>
            </p:cNvSpPr>
            <p:nvPr/>
          </p:nvSpPr>
          <p:spPr bwMode="auto">
            <a:xfrm>
              <a:off x="3617" y="3038"/>
              <a:ext cx="98" cy="106"/>
            </a:xfrm>
            <a:prstGeom prst="rect">
              <a:avLst/>
            </a:prstGeom>
            <a:noFill/>
            <a:ln w="9525">
              <a:noFill/>
              <a:miter lim="800000"/>
              <a:headEnd/>
              <a:tailEnd/>
            </a:ln>
          </p:spPr>
          <p:txBody>
            <a:bodyPr wrap="none" lIns="0" tIns="0" rIns="0" bIns="0">
              <a:spAutoFit/>
            </a:bodyPr>
            <a:lstStyle/>
            <a:p>
              <a:r>
                <a:rPr kumimoji="1" lang="en-US" altLang="zh-CN" sz="1100">
                  <a:solidFill>
                    <a:srgbClr val="000000"/>
                  </a:solidFill>
                  <a:latin typeface="Times New Roman" pitchFamily="18" charset="0"/>
                  <a:ea typeface="楷体_GB2312" pitchFamily="49" charset="-122"/>
                </a:rPr>
                <a:t>T1</a:t>
              </a:r>
              <a:endParaRPr kumimoji="1" lang="en-US" altLang="zh-CN" sz="2400" b="1">
                <a:latin typeface="Tahoma" pitchFamily="34" charset="0"/>
                <a:ea typeface="楷体_GB2312" pitchFamily="49" charset="-122"/>
              </a:endParaRPr>
            </a:p>
          </p:txBody>
        </p:sp>
        <p:sp>
          <p:nvSpPr>
            <p:cNvPr id="79957" name="Rectangle 49"/>
            <p:cNvSpPr>
              <a:spLocks noChangeArrowheads="1"/>
            </p:cNvSpPr>
            <p:nvPr/>
          </p:nvSpPr>
          <p:spPr bwMode="auto">
            <a:xfrm>
              <a:off x="3712" y="2974"/>
              <a:ext cx="32" cy="154"/>
            </a:xfrm>
            <a:prstGeom prst="rect">
              <a:avLst/>
            </a:prstGeom>
            <a:noFill/>
            <a:ln w="9525">
              <a:noFill/>
              <a:miter lim="800000"/>
              <a:headEnd/>
              <a:tailEnd/>
            </a:ln>
          </p:spPr>
          <p:txBody>
            <a:bodyPr wrap="none" lIns="0" tIns="0" rIns="0" bIns="0">
              <a:spAutoFit/>
            </a:bodyPr>
            <a:lstStyle/>
            <a:p>
              <a:r>
                <a:rPr kumimoji="1" lang="zh-CN" altLang="en-US" sz="1600">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9958" name="Rectangle 50"/>
            <p:cNvSpPr>
              <a:spLocks noChangeArrowheads="1"/>
            </p:cNvSpPr>
            <p:nvPr/>
          </p:nvSpPr>
          <p:spPr bwMode="auto">
            <a:xfrm>
              <a:off x="4294" y="2985"/>
              <a:ext cx="254" cy="223"/>
            </a:xfrm>
            <a:prstGeom prst="rect">
              <a:avLst/>
            </a:prstGeom>
            <a:noFill/>
            <a:ln w="9525">
              <a:noFill/>
              <a:miter lim="800000"/>
              <a:headEnd/>
              <a:tailEnd/>
            </a:ln>
          </p:spPr>
          <p:txBody>
            <a:bodyPr/>
            <a:lstStyle/>
            <a:p>
              <a:endParaRPr lang="zh-CN" altLang="en-US">
                <a:ea typeface="宋体" pitchFamily="2" charset="-122"/>
              </a:endParaRPr>
            </a:p>
          </p:txBody>
        </p:sp>
        <p:sp>
          <p:nvSpPr>
            <p:cNvPr id="79959" name="Rectangle 51"/>
            <p:cNvSpPr>
              <a:spLocks noChangeArrowheads="1"/>
            </p:cNvSpPr>
            <p:nvPr/>
          </p:nvSpPr>
          <p:spPr bwMode="auto">
            <a:xfrm>
              <a:off x="4326" y="2996"/>
              <a:ext cx="78" cy="154"/>
            </a:xfrm>
            <a:prstGeom prst="rect">
              <a:avLst/>
            </a:prstGeom>
            <a:noFill/>
            <a:ln w="9525">
              <a:noFill/>
              <a:miter lim="800000"/>
              <a:headEnd/>
              <a:tailEnd/>
            </a:ln>
          </p:spPr>
          <p:txBody>
            <a:bodyPr wrap="none" lIns="0" tIns="0" rIns="0" bIns="0">
              <a:spAutoFit/>
            </a:bodyPr>
            <a:lstStyle/>
            <a:p>
              <a:r>
                <a:rPr kumimoji="1" lang="en-US" altLang="zh-CN" sz="1600" i="1">
                  <a:solidFill>
                    <a:srgbClr val="000000"/>
                  </a:solidFill>
                  <a:latin typeface="Times New Roman" pitchFamily="18" charset="0"/>
                  <a:ea typeface="楷体_GB2312" pitchFamily="49" charset="-122"/>
                </a:rPr>
                <a:t>V</a:t>
              </a:r>
              <a:endParaRPr kumimoji="1" lang="en-US" altLang="zh-CN" sz="2400" b="1">
                <a:latin typeface="Tahoma" pitchFamily="34" charset="0"/>
                <a:ea typeface="楷体_GB2312" pitchFamily="49" charset="-122"/>
              </a:endParaRPr>
            </a:p>
          </p:txBody>
        </p:sp>
        <p:sp>
          <p:nvSpPr>
            <p:cNvPr id="79960" name="Rectangle 52"/>
            <p:cNvSpPr>
              <a:spLocks noChangeArrowheads="1"/>
            </p:cNvSpPr>
            <p:nvPr/>
          </p:nvSpPr>
          <p:spPr bwMode="auto">
            <a:xfrm>
              <a:off x="4400" y="3059"/>
              <a:ext cx="98" cy="106"/>
            </a:xfrm>
            <a:prstGeom prst="rect">
              <a:avLst/>
            </a:prstGeom>
            <a:noFill/>
            <a:ln w="9525">
              <a:noFill/>
              <a:miter lim="800000"/>
              <a:headEnd/>
              <a:tailEnd/>
            </a:ln>
          </p:spPr>
          <p:txBody>
            <a:bodyPr wrap="none" lIns="0" tIns="0" rIns="0" bIns="0">
              <a:spAutoFit/>
            </a:bodyPr>
            <a:lstStyle/>
            <a:p>
              <a:r>
                <a:rPr kumimoji="1" lang="en-US" altLang="zh-CN" sz="1100">
                  <a:solidFill>
                    <a:srgbClr val="000000"/>
                  </a:solidFill>
                  <a:latin typeface="Times New Roman" pitchFamily="18" charset="0"/>
                  <a:ea typeface="楷体_GB2312" pitchFamily="49" charset="-122"/>
                </a:rPr>
                <a:t>T2</a:t>
              </a:r>
              <a:endParaRPr kumimoji="1" lang="en-US" altLang="zh-CN" sz="2400" b="1">
                <a:latin typeface="Tahoma" pitchFamily="34" charset="0"/>
                <a:ea typeface="楷体_GB2312" pitchFamily="49" charset="-122"/>
              </a:endParaRPr>
            </a:p>
          </p:txBody>
        </p:sp>
        <p:sp>
          <p:nvSpPr>
            <p:cNvPr id="79961" name="Rectangle 53"/>
            <p:cNvSpPr>
              <a:spLocks noChangeArrowheads="1"/>
            </p:cNvSpPr>
            <p:nvPr/>
          </p:nvSpPr>
          <p:spPr bwMode="auto">
            <a:xfrm>
              <a:off x="4495" y="2996"/>
              <a:ext cx="32" cy="154"/>
            </a:xfrm>
            <a:prstGeom prst="rect">
              <a:avLst/>
            </a:prstGeom>
            <a:noFill/>
            <a:ln w="9525">
              <a:noFill/>
              <a:miter lim="800000"/>
              <a:headEnd/>
              <a:tailEnd/>
            </a:ln>
          </p:spPr>
          <p:txBody>
            <a:bodyPr wrap="none" lIns="0" tIns="0" rIns="0" bIns="0">
              <a:spAutoFit/>
            </a:bodyPr>
            <a:lstStyle/>
            <a:p>
              <a:r>
                <a:rPr kumimoji="1" lang="zh-CN" altLang="en-US" sz="1600">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9962" name="Rectangle 54"/>
            <p:cNvSpPr>
              <a:spLocks noChangeArrowheads="1"/>
            </p:cNvSpPr>
            <p:nvPr/>
          </p:nvSpPr>
          <p:spPr bwMode="auto">
            <a:xfrm>
              <a:off x="5131" y="3006"/>
              <a:ext cx="254" cy="223"/>
            </a:xfrm>
            <a:prstGeom prst="rect">
              <a:avLst/>
            </a:prstGeom>
            <a:noFill/>
            <a:ln w="9525">
              <a:noFill/>
              <a:miter lim="800000"/>
              <a:headEnd/>
              <a:tailEnd/>
            </a:ln>
          </p:spPr>
          <p:txBody>
            <a:bodyPr/>
            <a:lstStyle/>
            <a:p>
              <a:endParaRPr lang="zh-CN" altLang="en-US">
                <a:ea typeface="宋体" pitchFamily="2" charset="-122"/>
              </a:endParaRPr>
            </a:p>
          </p:txBody>
        </p:sp>
        <p:sp>
          <p:nvSpPr>
            <p:cNvPr id="79963" name="Rectangle 55"/>
            <p:cNvSpPr>
              <a:spLocks noChangeArrowheads="1"/>
            </p:cNvSpPr>
            <p:nvPr/>
          </p:nvSpPr>
          <p:spPr bwMode="auto">
            <a:xfrm>
              <a:off x="5162" y="3017"/>
              <a:ext cx="57" cy="154"/>
            </a:xfrm>
            <a:prstGeom prst="rect">
              <a:avLst/>
            </a:prstGeom>
            <a:noFill/>
            <a:ln w="9525">
              <a:noFill/>
              <a:miter lim="800000"/>
              <a:headEnd/>
              <a:tailEnd/>
            </a:ln>
          </p:spPr>
          <p:txBody>
            <a:bodyPr wrap="none" lIns="0" tIns="0" rIns="0" bIns="0">
              <a:spAutoFit/>
            </a:bodyPr>
            <a:lstStyle/>
            <a:p>
              <a:r>
                <a:rPr kumimoji="1" lang="en-US" altLang="zh-CN" sz="1600" i="1">
                  <a:solidFill>
                    <a:srgbClr val="000000"/>
                  </a:solidFill>
                  <a:latin typeface="Times New Roman" pitchFamily="18" charset="0"/>
                  <a:ea typeface="楷体_GB2312" pitchFamily="49" charset="-122"/>
                </a:rPr>
                <a:t>v</a:t>
              </a:r>
              <a:endParaRPr kumimoji="1" lang="en-US" altLang="zh-CN" sz="2400" b="1">
                <a:latin typeface="Tahoma" pitchFamily="34" charset="0"/>
                <a:ea typeface="楷体_GB2312" pitchFamily="49" charset="-122"/>
              </a:endParaRPr>
            </a:p>
          </p:txBody>
        </p:sp>
        <p:sp>
          <p:nvSpPr>
            <p:cNvPr id="79964" name="Rectangle 56"/>
            <p:cNvSpPr>
              <a:spLocks noChangeArrowheads="1"/>
            </p:cNvSpPr>
            <p:nvPr/>
          </p:nvSpPr>
          <p:spPr bwMode="auto">
            <a:xfrm>
              <a:off x="5226" y="3080"/>
              <a:ext cx="113" cy="106"/>
            </a:xfrm>
            <a:prstGeom prst="rect">
              <a:avLst/>
            </a:prstGeom>
            <a:noFill/>
            <a:ln w="9525">
              <a:noFill/>
              <a:miter lim="800000"/>
              <a:headEnd/>
              <a:tailEnd/>
            </a:ln>
          </p:spPr>
          <p:txBody>
            <a:bodyPr wrap="none" lIns="0" tIns="0" rIns="0" bIns="0">
              <a:spAutoFit/>
            </a:bodyPr>
            <a:lstStyle/>
            <a:p>
              <a:r>
                <a:rPr kumimoji="1" lang="en-US" altLang="zh-CN" sz="1100">
                  <a:solidFill>
                    <a:srgbClr val="000000"/>
                  </a:solidFill>
                  <a:latin typeface="Times New Roman" pitchFamily="18" charset="0"/>
                  <a:ea typeface="楷体_GB2312" pitchFamily="49" charset="-122"/>
                </a:rPr>
                <a:t>GS</a:t>
              </a:r>
              <a:endParaRPr kumimoji="1" lang="en-US" altLang="zh-CN" sz="2400" b="1">
                <a:latin typeface="Tahoma" pitchFamily="34" charset="0"/>
                <a:ea typeface="楷体_GB2312" pitchFamily="49" charset="-122"/>
              </a:endParaRPr>
            </a:p>
          </p:txBody>
        </p:sp>
        <p:sp>
          <p:nvSpPr>
            <p:cNvPr id="79965" name="Rectangle 57"/>
            <p:cNvSpPr>
              <a:spLocks noChangeArrowheads="1"/>
            </p:cNvSpPr>
            <p:nvPr/>
          </p:nvSpPr>
          <p:spPr bwMode="auto">
            <a:xfrm>
              <a:off x="5332" y="3017"/>
              <a:ext cx="32" cy="154"/>
            </a:xfrm>
            <a:prstGeom prst="rect">
              <a:avLst/>
            </a:prstGeom>
            <a:noFill/>
            <a:ln w="9525">
              <a:noFill/>
              <a:miter lim="800000"/>
              <a:headEnd/>
              <a:tailEnd/>
            </a:ln>
          </p:spPr>
          <p:txBody>
            <a:bodyPr wrap="none" lIns="0" tIns="0" rIns="0" bIns="0">
              <a:spAutoFit/>
            </a:bodyPr>
            <a:lstStyle/>
            <a:p>
              <a:r>
                <a:rPr kumimoji="1" lang="zh-CN" altLang="en-US" sz="1600">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9966" name="Rectangle 58"/>
            <p:cNvSpPr>
              <a:spLocks noChangeArrowheads="1"/>
            </p:cNvSpPr>
            <p:nvPr/>
          </p:nvSpPr>
          <p:spPr bwMode="auto">
            <a:xfrm>
              <a:off x="3426" y="1693"/>
              <a:ext cx="731" cy="243"/>
            </a:xfrm>
            <a:prstGeom prst="rect">
              <a:avLst/>
            </a:prstGeom>
            <a:noFill/>
            <a:ln w="9525">
              <a:noFill/>
              <a:miter lim="800000"/>
              <a:headEnd/>
              <a:tailEnd/>
            </a:ln>
          </p:spPr>
          <p:txBody>
            <a:bodyPr/>
            <a:lstStyle/>
            <a:p>
              <a:endParaRPr lang="zh-CN" altLang="en-US">
                <a:ea typeface="宋体" pitchFamily="2" charset="-122"/>
              </a:endParaRPr>
            </a:p>
          </p:txBody>
        </p:sp>
        <p:sp>
          <p:nvSpPr>
            <p:cNvPr id="79967" name="Rectangle 59"/>
            <p:cNvSpPr>
              <a:spLocks noChangeArrowheads="1"/>
            </p:cNvSpPr>
            <p:nvPr/>
          </p:nvSpPr>
          <p:spPr bwMode="auto">
            <a:xfrm>
              <a:off x="3469" y="1714"/>
              <a:ext cx="640" cy="154"/>
            </a:xfrm>
            <a:prstGeom prst="rect">
              <a:avLst/>
            </a:prstGeom>
            <a:noFill/>
            <a:ln w="9525">
              <a:noFill/>
              <a:miter lim="800000"/>
              <a:headEnd/>
              <a:tailEnd/>
            </a:ln>
          </p:spPr>
          <p:txBody>
            <a:bodyPr wrap="none" lIns="0" tIns="0" rIns="0" bIns="0">
              <a:spAutoFit/>
            </a:bodyPr>
            <a:lstStyle/>
            <a:p>
              <a:r>
                <a:rPr kumimoji="1" lang="zh-CN" altLang="en-US" sz="1600">
                  <a:solidFill>
                    <a:srgbClr val="000000"/>
                  </a:solidFill>
                  <a:latin typeface="宋体" pitchFamily="2" charset="-122"/>
                  <a:ea typeface="宋体" pitchFamily="2" charset="-122"/>
                </a:rPr>
                <a:t>浮栅无电子</a:t>
              </a:r>
              <a:endParaRPr kumimoji="1" lang="zh-CN" altLang="en-US" sz="2400" b="1">
                <a:latin typeface="Tahoma" pitchFamily="34" charset="0"/>
                <a:ea typeface="楷体_GB2312" pitchFamily="49" charset="-122"/>
              </a:endParaRPr>
            </a:p>
          </p:txBody>
        </p:sp>
        <p:sp>
          <p:nvSpPr>
            <p:cNvPr id="79968" name="Rectangle 60"/>
            <p:cNvSpPr>
              <a:spLocks noChangeArrowheads="1"/>
            </p:cNvSpPr>
            <p:nvPr/>
          </p:nvSpPr>
          <p:spPr bwMode="auto">
            <a:xfrm>
              <a:off x="4104" y="1693"/>
              <a:ext cx="32" cy="154"/>
            </a:xfrm>
            <a:prstGeom prst="rect">
              <a:avLst/>
            </a:prstGeom>
            <a:noFill/>
            <a:ln w="9525">
              <a:noFill/>
              <a:miter lim="800000"/>
              <a:headEnd/>
              <a:tailEnd/>
            </a:ln>
          </p:spPr>
          <p:txBody>
            <a:bodyPr wrap="none" lIns="0" tIns="0" rIns="0" bIns="0">
              <a:spAutoFit/>
            </a:bodyPr>
            <a:lstStyle/>
            <a:p>
              <a:r>
                <a:rPr kumimoji="1" lang="zh-CN" altLang="en-US" sz="1600">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9969" name="Rectangle 61"/>
            <p:cNvSpPr>
              <a:spLocks noChangeArrowheads="1"/>
            </p:cNvSpPr>
            <p:nvPr/>
          </p:nvSpPr>
          <p:spPr bwMode="auto">
            <a:xfrm>
              <a:off x="3066" y="2964"/>
              <a:ext cx="254" cy="222"/>
            </a:xfrm>
            <a:prstGeom prst="rect">
              <a:avLst/>
            </a:prstGeom>
            <a:noFill/>
            <a:ln w="9525">
              <a:noFill/>
              <a:miter lim="800000"/>
              <a:headEnd/>
              <a:tailEnd/>
            </a:ln>
          </p:spPr>
          <p:txBody>
            <a:bodyPr/>
            <a:lstStyle/>
            <a:p>
              <a:endParaRPr lang="zh-CN" altLang="en-US">
                <a:ea typeface="宋体" pitchFamily="2" charset="-122"/>
              </a:endParaRPr>
            </a:p>
          </p:txBody>
        </p:sp>
        <p:sp>
          <p:nvSpPr>
            <p:cNvPr id="79970" name="Rectangle 62"/>
            <p:cNvSpPr>
              <a:spLocks noChangeArrowheads="1"/>
            </p:cNvSpPr>
            <p:nvPr/>
          </p:nvSpPr>
          <p:spPr bwMode="auto">
            <a:xfrm>
              <a:off x="3140" y="2974"/>
              <a:ext cx="92" cy="154"/>
            </a:xfrm>
            <a:prstGeom prst="rect">
              <a:avLst/>
            </a:prstGeom>
            <a:noFill/>
            <a:ln w="9525">
              <a:noFill/>
              <a:miter lim="800000"/>
              <a:headEnd/>
              <a:tailEnd/>
            </a:ln>
          </p:spPr>
          <p:txBody>
            <a:bodyPr wrap="none" lIns="0" tIns="0" rIns="0" bIns="0">
              <a:spAutoFit/>
            </a:bodyPr>
            <a:lstStyle/>
            <a:p>
              <a:r>
                <a:rPr kumimoji="1" lang="en-US" altLang="zh-CN" sz="1600" i="1">
                  <a:solidFill>
                    <a:srgbClr val="000000"/>
                  </a:solidFill>
                  <a:latin typeface="Times New Roman" pitchFamily="18" charset="0"/>
                  <a:ea typeface="楷体_GB2312" pitchFamily="49" charset="-122"/>
                </a:rPr>
                <a:t>O</a:t>
              </a:r>
              <a:endParaRPr kumimoji="1" lang="en-US" altLang="zh-CN" sz="2400" b="1">
                <a:latin typeface="Tahoma" pitchFamily="34" charset="0"/>
                <a:ea typeface="楷体_GB2312" pitchFamily="49" charset="-122"/>
              </a:endParaRPr>
            </a:p>
          </p:txBody>
        </p:sp>
        <p:sp>
          <p:nvSpPr>
            <p:cNvPr id="79971" name="Rectangle 63"/>
            <p:cNvSpPr>
              <a:spLocks noChangeArrowheads="1"/>
            </p:cNvSpPr>
            <p:nvPr/>
          </p:nvSpPr>
          <p:spPr bwMode="auto">
            <a:xfrm>
              <a:off x="3236" y="2974"/>
              <a:ext cx="32" cy="154"/>
            </a:xfrm>
            <a:prstGeom prst="rect">
              <a:avLst/>
            </a:prstGeom>
            <a:noFill/>
            <a:ln w="9525">
              <a:noFill/>
              <a:miter lim="800000"/>
              <a:headEnd/>
              <a:tailEnd/>
            </a:ln>
          </p:spPr>
          <p:txBody>
            <a:bodyPr wrap="none" lIns="0" tIns="0" rIns="0" bIns="0">
              <a:spAutoFit/>
            </a:bodyPr>
            <a:lstStyle/>
            <a:p>
              <a:r>
                <a:rPr kumimoji="1" lang="zh-CN" altLang="en-US" sz="1600" i="1">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9972" name="Rectangle 64"/>
            <p:cNvSpPr>
              <a:spLocks noChangeArrowheads="1"/>
            </p:cNvSpPr>
            <p:nvPr/>
          </p:nvSpPr>
          <p:spPr bwMode="auto">
            <a:xfrm>
              <a:off x="3469" y="3165"/>
              <a:ext cx="730" cy="170"/>
            </a:xfrm>
            <a:prstGeom prst="rect">
              <a:avLst/>
            </a:prstGeom>
            <a:noFill/>
            <a:ln w="9525">
              <a:noFill/>
              <a:miter lim="800000"/>
              <a:headEnd/>
              <a:tailEnd/>
            </a:ln>
          </p:spPr>
          <p:txBody>
            <a:bodyPr/>
            <a:lstStyle/>
            <a:p>
              <a:endParaRPr lang="zh-CN" altLang="en-US">
                <a:ea typeface="宋体" pitchFamily="2" charset="-122"/>
              </a:endParaRPr>
            </a:p>
          </p:txBody>
        </p:sp>
        <p:sp>
          <p:nvSpPr>
            <p:cNvPr id="79973" name="Rectangle 65"/>
            <p:cNvSpPr>
              <a:spLocks noChangeArrowheads="1"/>
            </p:cNvSpPr>
            <p:nvPr/>
          </p:nvSpPr>
          <p:spPr bwMode="auto">
            <a:xfrm>
              <a:off x="3638" y="3176"/>
              <a:ext cx="384" cy="154"/>
            </a:xfrm>
            <a:prstGeom prst="rect">
              <a:avLst/>
            </a:prstGeom>
            <a:noFill/>
            <a:ln w="9525">
              <a:noFill/>
              <a:miter lim="800000"/>
              <a:headEnd/>
              <a:tailEnd/>
            </a:ln>
          </p:spPr>
          <p:txBody>
            <a:bodyPr wrap="none" lIns="0" tIns="0" rIns="0" bIns="0">
              <a:spAutoFit/>
            </a:bodyPr>
            <a:lstStyle/>
            <a:p>
              <a:r>
                <a:rPr kumimoji="1" lang="zh-CN" altLang="en-US" sz="1600">
                  <a:solidFill>
                    <a:srgbClr val="000000"/>
                  </a:solidFill>
                  <a:latin typeface="宋体" pitchFamily="2" charset="-122"/>
                  <a:ea typeface="宋体" pitchFamily="2" charset="-122"/>
                </a:rPr>
                <a:t>编程前</a:t>
              </a:r>
              <a:endParaRPr kumimoji="1" lang="zh-CN" altLang="en-US" sz="2400" b="1">
                <a:latin typeface="Tahoma" pitchFamily="34" charset="0"/>
                <a:ea typeface="楷体_GB2312" pitchFamily="49" charset="-122"/>
              </a:endParaRPr>
            </a:p>
          </p:txBody>
        </p:sp>
        <p:sp>
          <p:nvSpPr>
            <p:cNvPr id="79974" name="Rectangle 66"/>
            <p:cNvSpPr>
              <a:spLocks noChangeArrowheads="1"/>
            </p:cNvSpPr>
            <p:nvPr/>
          </p:nvSpPr>
          <p:spPr bwMode="auto">
            <a:xfrm>
              <a:off x="4019" y="3155"/>
              <a:ext cx="32" cy="154"/>
            </a:xfrm>
            <a:prstGeom prst="rect">
              <a:avLst/>
            </a:prstGeom>
            <a:noFill/>
            <a:ln w="9525">
              <a:noFill/>
              <a:miter lim="800000"/>
              <a:headEnd/>
              <a:tailEnd/>
            </a:ln>
          </p:spPr>
          <p:txBody>
            <a:bodyPr wrap="none" lIns="0" tIns="0" rIns="0" bIns="0">
              <a:spAutoFit/>
            </a:bodyPr>
            <a:lstStyle/>
            <a:p>
              <a:r>
                <a:rPr kumimoji="1" lang="zh-CN" altLang="en-US" sz="1600">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9975" name="Rectangle 67"/>
            <p:cNvSpPr>
              <a:spLocks noChangeArrowheads="1"/>
            </p:cNvSpPr>
            <p:nvPr/>
          </p:nvSpPr>
          <p:spPr bwMode="auto">
            <a:xfrm>
              <a:off x="4453" y="3165"/>
              <a:ext cx="730" cy="170"/>
            </a:xfrm>
            <a:prstGeom prst="rect">
              <a:avLst/>
            </a:prstGeom>
            <a:noFill/>
            <a:ln w="9525">
              <a:noFill/>
              <a:miter lim="800000"/>
              <a:headEnd/>
              <a:tailEnd/>
            </a:ln>
          </p:spPr>
          <p:txBody>
            <a:bodyPr/>
            <a:lstStyle/>
            <a:p>
              <a:endParaRPr lang="zh-CN" altLang="en-US">
                <a:ea typeface="宋体" pitchFamily="2" charset="-122"/>
              </a:endParaRPr>
            </a:p>
          </p:txBody>
        </p:sp>
        <p:sp>
          <p:nvSpPr>
            <p:cNvPr id="79976" name="Rectangle 68"/>
            <p:cNvSpPr>
              <a:spLocks noChangeArrowheads="1"/>
            </p:cNvSpPr>
            <p:nvPr/>
          </p:nvSpPr>
          <p:spPr bwMode="auto">
            <a:xfrm>
              <a:off x="5003" y="3155"/>
              <a:ext cx="32" cy="154"/>
            </a:xfrm>
            <a:prstGeom prst="rect">
              <a:avLst/>
            </a:prstGeom>
            <a:noFill/>
            <a:ln w="9525">
              <a:noFill/>
              <a:miter lim="800000"/>
              <a:headEnd/>
              <a:tailEnd/>
            </a:ln>
          </p:spPr>
          <p:txBody>
            <a:bodyPr wrap="none" lIns="0" tIns="0" rIns="0" bIns="0">
              <a:spAutoFit/>
            </a:bodyPr>
            <a:lstStyle/>
            <a:p>
              <a:r>
                <a:rPr kumimoji="1" lang="zh-CN" altLang="en-US" sz="1600">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grpSp>
      <p:grpSp>
        <p:nvGrpSpPr>
          <p:cNvPr id="9" name="Group 69"/>
          <p:cNvGrpSpPr>
            <a:grpSpLocks/>
          </p:cNvGrpSpPr>
          <p:nvPr/>
        </p:nvGrpSpPr>
        <p:grpSpPr bwMode="auto">
          <a:xfrm>
            <a:off x="1403350" y="3789363"/>
            <a:ext cx="588963" cy="0"/>
            <a:chOff x="1015" y="2387"/>
            <a:chExt cx="371" cy="0"/>
          </a:xfrm>
        </p:grpSpPr>
        <p:sp>
          <p:nvSpPr>
            <p:cNvPr id="79940" name="Line 70"/>
            <p:cNvSpPr>
              <a:spLocks noChangeShapeType="1"/>
            </p:cNvSpPr>
            <p:nvPr/>
          </p:nvSpPr>
          <p:spPr bwMode="auto">
            <a:xfrm>
              <a:off x="1015" y="2387"/>
              <a:ext cx="48" cy="0"/>
            </a:xfrm>
            <a:prstGeom prst="line">
              <a:avLst/>
            </a:prstGeom>
            <a:noFill/>
            <a:ln w="57150">
              <a:solidFill>
                <a:srgbClr val="FF0000"/>
              </a:solidFill>
              <a:round/>
              <a:headEnd/>
              <a:tailEnd/>
            </a:ln>
          </p:spPr>
          <p:txBody>
            <a:bodyPr wrap="none" anchor="ctr"/>
            <a:lstStyle/>
            <a:p>
              <a:endParaRPr lang="zh-CN" altLang="en-US"/>
            </a:p>
          </p:txBody>
        </p:sp>
        <p:sp>
          <p:nvSpPr>
            <p:cNvPr id="79941" name="Line 71"/>
            <p:cNvSpPr>
              <a:spLocks noChangeShapeType="1"/>
            </p:cNvSpPr>
            <p:nvPr/>
          </p:nvSpPr>
          <p:spPr bwMode="auto">
            <a:xfrm>
              <a:off x="1111" y="2387"/>
              <a:ext cx="48" cy="0"/>
            </a:xfrm>
            <a:prstGeom prst="line">
              <a:avLst/>
            </a:prstGeom>
            <a:noFill/>
            <a:ln w="57150">
              <a:solidFill>
                <a:srgbClr val="FF0000"/>
              </a:solidFill>
              <a:round/>
              <a:headEnd/>
              <a:tailEnd/>
            </a:ln>
          </p:spPr>
          <p:txBody>
            <a:bodyPr wrap="none" anchor="ctr"/>
            <a:lstStyle/>
            <a:p>
              <a:endParaRPr lang="zh-CN" altLang="en-US"/>
            </a:p>
          </p:txBody>
        </p:sp>
        <p:sp>
          <p:nvSpPr>
            <p:cNvPr id="79942" name="Line 72"/>
            <p:cNvSpPr>
              <a:spLocks noChangeShapeType="1"/>
            </p:cNvSpPr>
            <p:nvPr/>
          </p:nvSpPr>
          <p:spPr bwMode="auto">
            <a:xfrm>
              <a:off x="1242" y="2387"/>
              <a:ext cx="48" cy="0"/>
            </a:xfrm>
            <a:prstGeom prst="line">
              <a:avLst/>
            </a:prstGeom>
            <a:noFill/>
            <a:ln w="57150">
              <a:solidFill>
                <a:srgbClr val="FF0000"/>
              </a:solidFill>
              <a:round/>
              <a:headEnd/>
              <a:tailEnd/>
            </a:ln>
          </p:spPr>
          <p:txBody>
            <a:bodyPr wrap="none" anchor="ctr"/>
            <a:lstStyle/>
            <a:p>
              <a:endParaRPr lang="zh-CN" altLang="en-US"/>
            </a:p>
          </p:txBody>
        </p:sp>
        <p:sp>
          <p:nvSpPr>
            <p:cNvPr id="79943" name="Line 73"/>
            <p:cNvSpPr>
              <a:spLocks noChangeShapeType="1"/>
            </p:cNvSpPr>
            <p:nvPr/>
          </p:nvSpPr>
          <p:spPr bwMode="auto">
            <a:xfrm>
              <a:off x="1338" y="2387"/>
              <a:ext cx="48" cy="0"/>
            </a:xfrm>
            <a:prstGeom prst="line">
              <a:avLst/>
            </a:prstGeom>
            <a:noFill/>
            <a:ln w="57150">
              <a:solidFill>
                <a:srgbClr val="FF0000"/>
              </a:solidFill>
              <a:round/>
              <a:headEnd/>
              <a:tailEnd/>
            </a:ln>
          </p:spPr>
          <p:txBody>
            <a:bodyPr wrap="none" anchor="ctr"/>
            <a:lstStyle/>
            <a:p>
              <a:endParaRPr lang="zh-CN" altLang="en-US"/>
            </a:p>
          </p:txBody>
        </p:sp>
      </p:grpSp>
      <p:grpSp>
        <p:nvGrpSpPr>
          <p:cNvPr id="10" name="Group 74"/>
          <p:cNvGrpSpPr>
            <a:grpSpLocks noChangeAspect="1"/>
          </p:cNvGrpSpPr>
          <p:nvPr/>
        </p:nvGrpSpPr>
        <p:grpSpPr bwMode="auto">
          <a:xfrm>
            <a:off x="4716463" y="2636838"/>
            <a:ext cx="3832225" cy="2724150"/>
            <a:chOff x="2426" y="1661"/>
            <a:chExt cx="2414" cy="1716"/>
          </a:xfrm>
        </p:grpSpPr>
        <p:sp>
          <p:nvSpPr>
            <p:cNvPr id="79885" name="AutoShape 75"/>
            <p:cNvSpPr>
              <a:spLocks noChangeAspect="1" noChangeArrowheads="1" noTextEdit="1"/>
            </p:cNvSpPr>
            <p:nvPr/>
          </p:nvSpPr>
          <p:spPr bwMode="auto">
            <a:xfrm>
              <a:off x="2426" y="1661"/>
              <a:ext cx="2403" cy="1716"/>
            </a:xfrm>
            <a:prstGeom prst="rect">
              <a:avLst/>
            </a:prstGeom>
            <a:noFill/>
            <a:ln w="9525">
              <a:noFill/>
              <a:miter lim="800000"/>
              <a:headEnd/>
              <a:tailEnd/>
            </a:ln>
          </p:spPr>
          <p:txBody>
            <a:bodyPr/>
            <a:lstStyle/>
            <a:p>
              <a:endParaRPr lang="zh-CN" altLang="en-US"/>
            </a:p>
          </p:txBody>
        </p:sp>
        <p:sp>
          <p:nvSpPr>
            <p:cNvPr id="79886" name="Rectangle 76"/>
            <p:cNvSpPr>
              <a:spLocks noChangeArrowheads="1"/>
            </p:cNvSpPr>
            <p:nvPr/>
          </p:nvSpPr>
          <p:spPr bwMode="auto">
            <a:xfrm>
              <a:off x="2426" y="1661"/>
              <a:ext cx="38" cy="182"/>
            </a:xfrm>
            <a:prstGeom prst="rect">
              <a:avLst/>
            </a:prstGeom>
            <a:noFill/>
            <a:ln w="9525">
              <a:noFill/>
              <a:miter lim="800000"/>
              <a:headEnd/>
              <a:tailEnd/>
            </a:ln>
          </p:spPr>
          <p:txBody>
            <a:bodyPr wrap="none" lIns="0" tIns="0" rIns="0" bIns="0">
              <a:spAutoFit/>
            </a:bodyPr>
            <a:lstStyle/>
            <a:p>
              <a:r>
                <a:rPr kumimoji="1" lang="zh-CN" altLang="en-US" sz="1900">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9887" name="Freeform 77"/>
            <p:cNvSpPr>
              <a:spLocks/>
            </p:cNvSpPr>
            <p:nvPr/>
          </p:nvSpPr>
          <p:spPr bwMode="auto">
            <a:xfrm>
              <a:off x="2701" y="1693"/>
              <a:ext cx="32" cy="148"/>
            </a:xfrm>
            <a:custGeom>
              <a:avLst/>
              <a:gdLst>
                <a:gd name="T0" fmla="*/ 0 w 32"/>
                <a:gd name="T1" fmla="*/ 148 h 148"/>
                <a:gd name="T2" fmla="*/ 32 w 32"/>
                <a:gd name="T3" fmla="*/ 148 h 148"/>
                <a:gd name="T4" fmla="*/ 21 w 32"/>
                <a:gd name="T5" fmla="*/ 0 h 148"/>
                <a:gd name="T6" fmla="*/ 0 w 32"/>
                <a:gd name="T7" fmla="*/ 148 h 148"/>
                <a:gd name="T8" fmla="*/ 0 60000 65536"/>
                <a:gd name="T9" fmla="*/ 0 60000 65536"/>
                <a:gd name="T10" fmla="*/ 0 60000 65536"/>
                <a:gd name="T11" fmla="*/ 0 60000 65536"/>
                <a:gd name="T12" fmla="*/ 0 w 32"/>
                <a:gd name="T13" fmla="*/ 0 h 148"/>
                <a:gd name="T14" fmla="*/ 32 w 32"/>
                <a:gd name="T15" fmla="*/ 148 h 148"/>
              </a:gdLst>
              <a:ahLst/>
              <a:cxnLst>
                <a:cxn ang="T8">
                  <a:pos x="T0" y="T1"/>
                </a:cxn>
                <a:cxn ang="T9">
                  <a:pos x="T2" y="T3"/>
                </a:cxn>
                <a:cxn ang="T10">
                  <a:pos x="T4" y="T5"/>
                </a:cxn>
                <a:cxn ang="T11">
                  <a:pos x="T6" y="T7"/>
                </a:cxn>
              </a:cxnLst>
              <a:rect l="T12" t="T13" r="T14" b="T15"/>
              <a:pathLst>
                <a:path w="32" h="148">
                  <a:moveTo>
                    <a:pt x="0" y="148"/>
                  </a:moveTo>
                  <a:lnTo>
                    <a:pt x="32" y="148"/>
                  </a:lnTo>
                  <a:lnTo>
                    <a:pt x="21" y="0"/>
                  </a:lnTo>
                  <a:lnTo>
                    <a:pt x="0" y="148"/>
                  </a:lnTo>
                  <a:close/>
                </a:path>
              </a:pathLst>
            </a:custGeom>
            <a:solidFill>
              <a:srgbClr val="000000"/>
            </a:solidFill>
            <a:ln w="17463">
              <a:solidFill>
                <a:srgbClr val="000000"/>
              </a:solidFill>
              <a:round/>
              <a:headEnd/>
              <a:tailEnd/>
            </a:ln>
          </p:spPr>
          <p:txBody>
            <a:bodyPr/>
            <a:lstStyle/>
            <a:p>
              <a:endParaRPr lang="zh-CN" altLang="en-US"/>
            </a:p>
          </p:txBody>
        </p:sp>
        <p:sp>
          <p:nvSpPr>
            <p:cNvPr id="79888" name="Line 78"/>
            <p:cNvSpPr>
              <a:spLocks noChangeShapeType="1"/>
            </p:cNvSpPr>
            <p:nvPr/>
          </p:nvSpPr>
          <p:spPr bwMode="auto">
            <a:xfrm flipV="1">
              <a:off x="2722" y="1830"/>
              <a:ext cx="1" cy="1113"/>
            </a:xfrm>
            <a:prstGeom prst="line">
              <a:avLst/>
            </a:prstGeom>
            <a:noFill/>
            <a:ln w="17463">
              <a:solidFill>
                <a:srgbClr val="000000"/>
              </a:solidFill>
              <a:round/>
              <a:headEnd/>
              <a:tailEnd/>
            </a:ln>
          </p:spPr>
          <p:txBody>
            <a:bodyPr/>
            <a:lstStyle/>
            <a:p>
              <a:endParaRPr lang="zh-CN" altLang="en-US"/>
            </a:p>
          </p:txBody>
        </p:sp>
        <p:sp>
          <p:nvSpPr>
            <p:cNvPr id="79889" name="Freeform 79"/>
            <p:cNvSpPr>
              <a:spLocks/>
            </p:cNvSpPr>
            <p:nvPr/>
          </p:nvSpPr>
          <p:spPr bwMode="auto">
            <a:xfrm>
              <a:off x="4596" y="2932"/>
              <a:ext cx="159" cy="32"/>
            </a:xfrm>
            <a:custGeom>
              <a:avLst/>
              <a:gdLst>
                <a:gd name="T0" fmla="*/ 0 w 159"/>
                <a:gd name="T1" fmla="*/ 0 h 32"/>
                <a:gd name="T2" fmla="*/ 0 w 159"/>
                <a:gd name="T3" fmla="*/ 32 h 32"/>
                <a:gd name="T4" fmla="*/ 159 w 159"/>
                <a:gd name="T5" fmla="*/ 21 h 32"/>
                <a:gd name="T6" fmla="*/ 0 w 159"/>
                <a:gd name="T7" fmla="*/ 0 h 32"/>
                <a:gd name="T8" fmla="*/ 0 60000 65536"/>
                <a:gd name="T9" fmla="*/ 0 60000 65536"/>
                <a:gd name="T10" fmla="*/ 0 60000 65536"/>
                <a:gd name="T11" fmla="*/ 0 60000 65536"/>
                <a:gd name="T12" fmla="*/ 0 w 159"/>
                <a:gd name="T13" fmla="*/ 0 h 32"/>
                <a:gd name="T14" fmla="*/ 159 w 159"/>
                <a:gd name="T15" fmla="*/ 32 h 32"/>
              </a:gdLst>
              <a:ahLst/>
              <a:cxnLst>
                <a:cxn ang="T8">
                  <a:pos x="T0" y="T1"/>
                </a:cxn>
                <a:cxn ang="T9">
                  <a:pos x="T2" y="T3"/>
                </a:cxn>
                <a:cxn ang="T10">
                  <a:pos x="T4" y="T5"/>
                </a:cxn>
                <a:cxn ang="T11">
                  <a:pos x="T6" y="T7"/>
                </a:cxn>
              </a:cxnLst>
              <a:rect l="T12" t="T13" r="T14" b="T15"/>
              <a:pathLst>
                <a:path w="159" h="32">
                  <a:moveTo>
                    <a:pt x="0" y="0"/>
                  </a:moveTo>
                  <a:lnTo>
                    <a:pt x="0" y="32"/>
                  </a:lnTo>
                  <a:lnTo>
                    <a:pt x="159" y="21"/>
                  </a:lnTo>
                  <a:lnTo>
                    <a:pt x="0" y="0"/>
                  </a:lnTo>
                  <a:close/>
                </a:path>
              </a:pathLst>
            </a:custGeom>
            <a:solidFill>
              <a:srgbClr val="000000"/>
            </a:solidFill>
            <a:ln w="17463">
              <a:solidFill>
                <a:srgbClr val="000000"/>
              </a:solidFill>
              <a:round/>
              <a:headEnd/>
              <a:tailEnd/>
            </a:ln>
          </p:spPr>
          <p:txBody>
            <a:bodyPr/>
            <a:lstStyle/>
            <a:p>
              <a:endParaRPr lang="zh-CN" altLang="en-US"/>
            </a:p>
          </p:txBody>
        </p:sp>
        <p:sp>
          <p:nvSpPr>
            <p:cNvPr id="79890" name="Line 80"/>
            <p:cNvSpPr>
              <a:spLocks noChangeShapeType="1"/>
            </p:cNvSpPr>
            <p:nvPr/>
          </p:nvSpPr>
          <p:spPr bwMode="auto">
            <a:xfrm>
              <a:off x="2722" y="2953"/>
              <a:ext cx="2033" cy="1"/>
            </a:xfrm>
            <a:prstGeom prst="line">
              <a:avLst/>
            </a:prstGeom>
            <a:noFill/>
            <a:ln w="17463">
              <a:solidFill>
                <a:srgbClr val="000000"/>
              </a:solidFill>
              <a:round/>
              <a:headEnd/>
              <a:tailEnd/>
            </a:ln>
          </p:spPr>
          <p:txBody>
            <a:bodyPr/>
            <a:lstStyle/>
            <a:p>
              <a:endParaRPr lang="zh-CN" altLang="en-US"/>
            </a:p>
          </p:txBody>
        </p:sp>
        <p:sp>
          <p:nvSpPr>
            <p:cNvPr id="79891" name="Freeform 81"/>
            <p:cNvSpPr>
              <a:spLocks/>
            </p:cNvSpPr>
            <p:nvPr/>
          </p:nvSpPr>
          <p:spPr bwMode="auto">
            <a:xfrm>
              <a:off x="3051" y="1989"/>
              <a:ext cx="285" cy="975"/>
            </a:xfrm>
            <a:custGeom>
              <a:avLst/>
              <a:gdLst>
                <a:gd name="T0" fmla="*/ 285 w 285"/>
                <a:gd name="T1" fmla="*/ 0 h 975"/>
                <a:gd name="T2" fmla="*/ 264 w 285"/>
                <a:gd name="T3" fmla="*/ 0 h 975"/>
                <a:gd name="T4" fmla="*/ 232 w 285"/>
                <a:gd name="T5" fmla="*/ 191 h 975"/>
                <a:gd name="T6" fmla="*/ 201 w 285"/>
                <a:gd name="T7" fmla="*/ 361 h 975"/>
                <a:gd name="T8" fmla="*/ 169 w 285"/>
                <a:gd name="T9" fmla="*/ 519 h 975"/>
                <a:gd name="T10" fmla="*/ 127 w 285"/>
                <a:gd name="T11" fmla="*/ 657 h 975"/>
                <a:gd name="T12" fmla="*/ 95 w 285"/>
                <a:gd name="T13" fmla="*/ 774 h 975"/>
                <a:gd name="T14" fmla="*/ 52 w 285"/>
                <a:gd name="T15" fmla="*/ 858 h 975"/>
                <a:gd name="T16" fmla="*/ 63 w 285"/>
                <a:gd name="T17" fmla="*/ 858 h 975"/>
                <a:gd name="T18" fmla="*/ 63 w 285"/>
                <a:gd name="T19" fmla="*/ 848 h 975"/>
                <a:gd name="T20" fmla="*/ 31 w 285"/>
                <a:gd name="T21" fmla="*/ 911 h 975"/>
                <a:gd name="T22" fmla="*/ 21 w 285"/>
                <a:gd name="T23" fmla="*/ 922 h 975"/>
                <a:gd name="T24" fmla="*/ 0 w 285"/>
                <a:gd name="T25" fmla="*/ 964 h 975"/>
                <a:gd name="T26" fmla="*/ 21 w 285"/>
                <a:gd name="T27" fmla="*/ 975 h 975"/>
                <a:gd name="T28" fmla="*/ 42 w 285"/>
                <a:gd name="T29" fmla="*/ 922 h 975"/>
                <a:gd name="T30" fmla="*/ 31 w 285"/>
                <a:gd name="T31" fmla="*/ 922 h 975"/>
                <a:gd name="T32" fmla="*/ 42 w 285"/>
                <a:gd name="T33" fmla="*/ 933 h 975"/>
                <a:gd name="T34" fmla="*/ 74 w 285"/>
                <a:gd name="T35" fmla="*/ 869 h 975"/>
                <a:gd name="T36" fmla="*/ 74 w 285"/>
                <a:gd name="T37" fmla="*/ 858 h 975"/>
                <a:gd name="T38" fmla="*/ 74 w 285"/>
                <a:gd name="T39" fmla="*/ 858 h 975"/>
                <a:gd name="T40" fmla="*/ 116 w 285"/>
                <a:gd name="T41" fmla="*/ 774 h 975"/>
                <a:gd name="T42" fmla="*/ 148 w 285"/>
                <a:gd name="T43" fmla="*/ 668 h 975"/>
                <a:gd name="T44" fmla="*/ 190 w 285"/>
                <a:gd name="T45" fmla="*/ 519 h 975"/>
                <a:gd name="T46" fmla="*/ 222 w 285"/>
                <a:gd name="T47" fmla="*/ 361 h 975"/>
                <a:gd name="T48" fmla="*/ 254 w 285"/>
                <a:gd name="T49" fmla="*/ 191 h 975"/>
                <a:gd name="T50" fmla="*/ 285 w 285"/>
                <a:gd name="T51" fmla="*/ 0 h 97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5"/>
                <a:gd name="T79" fmla="*/ 0 h 975"/>
                <a:gd name="T80" fmla="*/ 285 w 285"/>
                <a:gd name="T81" fmla="*/ 975 h 97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5" h="975">
                  <a:moveTo>
                    <a:pt x="285" y="0"/>
                  </a:moveTo>
                  <a:lnTo>
                    <a:pt x="264" y="0"/>
                  </a:lnTo>
                  <a:lnTo>
                    <a:pt x="232" y="191"/>
                  </a:lnTo>
                  <a:lnTo>
                    <a:pt x="201" y="361"/>
                  </a:lnTo>
                  <a:lnTo>
                    <a:pt x="169" y="519"/>
                  </a:lnTo>
                  <a:lnTo>
                    <a:pt x="127" y="657"/>
                  </a:lnTo>
                  <a:lnTo>
                    <a:pt x="95" y="774"/>
                  </a:lnTo>
                  <a:lnTo>
                    <a:pt x="52" y="858"/>
                  </a:lnTo>
                  <a:lnTo>
                    <a:pt x="63" y="858"/>
                  </a:lnTo>
                  <a:lnTo>
                    <a:pt x="63" y="848"/>
                  </a:lnTo>
                  <a:lnTo>
                    <a:pt x="31" y="911"/>
                  </a:lnTo>
                  <a:lnTo>
                    <a:pt x="21" y="922"/>
                  </a:lnTo>
                  <a:lnTo>
                    <a:pt x="0" y="964"/>
                  </a:lnTo>
                  <a:lnTo>
                    <a:pt x="21" y="975"/>
                  </a:lnTo>
                  <a:lnTo>
                    <a:pt x="42" y="922"/>
                  </a:lnTo>
                  <a:lnTo>
                    <a:pt x="31" y="922"/>
                  </a:lnTo>
                  <a:lnTo>
                    <a:pt x="42" y="933"/>
                  </a:lnTo>
                  <a:lnTo>
                    <a:pt x="74" y="869"/>
                  </a:lnTo>
                  <a:lnTo>
                    <a:pt x="74" y="858"/>
                  </a:lnTo>
                  <a:lnTo>
                    <a:pt x="116" y="774"/>
                  </a:lnTo>
                  <a:lnTo>
                    <a:pt x="148" y="668"/>
                  </a:lnTo>
                  <a:lnTo>
                    <a:pt x="190" y="519"/>
                  </a:lnTo>
                  <a:lnTo>
                    <a:pt x="222" y="361"/>
                  </a:lnTo>
                  <a:lnTo>
                    <a:pt x="254" y="191"/>
                  </a:lnTo>
                  <a:lnTo>
                    <a:pt x="285" y="0"/>
                  </a:lnTo>
                  <a:close/>
                </a:path>
              </a:pathLst>
            </a:custGeom>
            <a:solidFill>
              <a:srgbClr val="000000"/>
            </a:solidFill>
            <a:ln w="9525">
              <a:noFill/>
              <a:round/>
              <a:headEnd/>
              <a:tailEnd/>
            </a:ln>
          </p:spPr>
          <p:txBody>
            <a:bodyPr/>
            <a:lstStyle/>
            <a:p>
              <a:endParaRPr lang="zh-CN" altLang="en-US"/>
            </a:p>
          </p:txBody>
        </p:sp>
        <p:sp>
          <p:nvSpPr>
            <p:cNvPr id="79892" name="Freeform 82"/>
            <p:cNvSpPr>
              <a:spLocks/>
            </p:cNvSpPr>
            <p:nvPr/>
          </p:nvSpPr>
          <p:spPr bwMode="auto">
            <a:xfrm>
              <a:off x="3855" y="1968"/>
              <a:ext cx="286" cy="996"/>
            </a:xfrm>
            <a:custGeom>
              <a:avLst/>
              <a:gdLst>
                <a:gd name="T0" fmla="*/ 286 w 286"/>
                <a:gd name="T1" fmla="*/ 0 h 996"/>
                <a:gd name="T2" fmla="*/ 265 w 286"/>
                <a:gd name="T3" fmla="*/ 0 h 996"/>
                <a:gd name="T4" fmla="*/ 233 w 286"/>
                <a:gd name="T5" fmla="*/ 191 h 996"/>
                <a:gd name="T6" fmla="*/ 201 w 286"/>
                <a:gd name="T7" fmla="*/ 371 h 996"/>
                <a:gd name="T8" fmla="*/ 169 w 286"/>
                <a:gd name="T9" fmla="*/ 540 h 996"/>
                <a:gd name="T10" fmla="*/ 127 w 286"/>
                <a:gd name="T11" fmla="*/ 678 h 996"/>
                <a:gd name="T12" fmla="*/ 95 w 286"/>
                <a:gd name="T13" fmla="*/ 784 h 996"/>
                <a:gd name="T14" fmla="*/ 53 w 286"/>
                <a:gd name="T15" fmla="*/ 869 h 996"/>
                <a:gd name="T16" fmla="*/ 21 w 286"/>
                <a:gd name="T17" fmla="*/ 943 h 996"/>
                <a:gd name="T18" fmla="*/ 0 w 286"/>
                <a:gd name="T19" fmla="*/ 985 h 996"/>
                <a:gd name="T20" fmla="*/ 21 w 286"/>
                <a:gd name="T21" fmla="*/ 996 h 996"/>
                <a:gd name="T22" fmla="*/ 42 w 286"/>
                <a:gd name="T23" fmla="*/ 943 h 996"/>
                <a:gd name="T24" fmla="*/ 74 w 286"/>
                <a:gd name="T25" fmla="*/ 869 h 996"/>
                <a:gd name="T26" fmla="*/ 117 w 286"/>
                <a:gd name="T27" fmla="*/ 784 h 996"/>
                <a:gd name="T28" fmla="*/ 148 w 286"/>
                <a:gd name="T29" fmla="*/ 689 h 996"/>
                <a:gd name="T30" fmla="*/ 191 w 286"/>
                <a:gd name="T31" fmla="*/ 540 h 996"/>
                <a:gd name="T32" fmla="*/ 222 w 286"/>
                <a:gd name="T33" fmla="*/ 371 h 996"/>
                <a:gd name="T34" fmla="*/ 254 w 286"/>
                <a:gd name="T35" fmla="*/ 191 h 996"/>
                <a:gd name="T36" fmla="*/ 286 w 286"/>
                <a:gd name="T37" fmla="*/ 0 h 9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6"/>
                <a:gd name="T58" fmla="*/ 0 h 996"/>
                <a:gd name="T59" fmla="*/ 286 w 286"/>
                <a:gd name="T60" fmla="*/ 996 h 99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6" h="996">
                  <a:moveTo>
                    <a:pt x="286" y="0"/>
                  </a:moveTo>
                  <a:lnTo>
                    <a:pt x="265" y="0"/>
                  </a:lnTo>
                  <a:lnTo>
                    <a:pt x="233" y="191"/>
                  </a:lnTo>
                  <a:lnTo>
                    <a:pt x="201" y="371"/>
                  </a:lnTo>
                  <a:lnTo>
                    <a:pt x="169" y="540"/>
                  </a:lnTo>
                  <a:lnTo>
                    <a:pt x="127" y="678"/>
                  </a:lnTo>
                  <a:lnTo>
                    <a:pt x="95" y="784"/>
                  </a:lnTo>
                  <a:lnTo>
                    <a:pt x="53" y="869"/>
                  </a:lnTo>
                  <a:lnTo>
                    <a:pt x="21" y="943"/>
                  </a:lnTo>
                  <a:lnTo>
                    <a:pt x="0" y="985"/>
                  </a:lnTo>
                  <a:lnTo>
                    <a:pt x="21" y="996"/>
                  </a:lnTo>
                  <a:lnTo>
                    <a:pt x="42" y="943"/>
                  </a:lnTo>
                  <a:lnTo>
                    <a:pt x="74" y="869"/>
                  </a:lnTo>
                  <a:lnTo>
                    <a:pt x="117" y="784"/>
                  </a:lnTo>
                  <a:lnTo>
                    <a:pt x="148" y="689"/>
                  </a:lnTo>
                  <a:lnTo>
                    <a:pt x="191" y="540"/>
                  </a:lnTo>
                  <a:lnTo>
                    <a:pt x="222" y="371"/>
                  </a:lnTo>
                  <a:lnTo>
                    <a:pt x="254" y="191"/>
                  </a:lnTo>
                  <a:lnTo>
                    <a:pt x="286" y="0"/>
                  </a:lnTo>
                  <a:close/>
                </a:path>
              </a:pathLst>
            </a:custGeom>
            <a:solidFill>
              <a:srgbClr val="000000"/>
            </a:solidFill>
            <a:ln w="9525">
              <a:noFill/>
              <a:round/>
              <a:headEnd/>
              <a:tailEnd/>
            </a:ln>
          </p:spPr>
          <p:txBody>
            <a:bodyPr/>
            <a:lstStyle/>
            <a:p>
              <a:endParaRPr lang="zh-CN" altLang="en-US"/>
            </a:p>
          </p:txBody>
        </p:sp>
        <p:sp>
          <p:nvSpPr>
            <p:cNvPr id="79893" name="Rectangle 83"/>
            <p:cNvSpPr>
              <a:spLocks noChangeArrowheads="1"/>
            </p:cNvSpPr>
            <p:nvPr/>
          </p:nvSpPr>
          <p:spPr bwMode="auto">
            <a:xfrm>
              <a:off x="2426" y="1672"/>
              <a:ext cx="254" cy="222"/>
            </a:xfrm>
            <a:prstGeom prst="rect">
              <a:avLst/>
            </a:prstGeom>
            <a:noFill/>
            <a:ln w="9525">
              <a:noFill/>
              <a:miter lim="800000"/>
              <a:headEnd/>
              <a:tailEnd/>
            </a:ln>
          </p:spPr>
          <p:txBody>
            <a:bodyPr/>
            <a:lstStyle/>
            <a:p>
              <a:endParaRPr lang="zh-CN" altLang="en-US">
                <a:ea typeface="宋体" pitchFamily="2" charset="-122"/>
              </a:endParaRPr>
            </a:p>
          </p:txBody>
        </p:sp>
        <p:sp>
          <p:nvSpPr>
            <p:cNvPr id="79894" name="Rectangle 84"/>
            <p:cNvSpPr>
              <a:spLocks noChangeArrowheads="1"/>
            </p:cNvSpPr>
            <p:nvPr/>
          </p:nvSpPr>
          <p:spPr bwMode="auto">
            <a:xfrm>
              <a:off x="2500" y="1682"/>
              <a:ext cx="36" cy="154"/>
            </a:xfrm>
            <a:prstGeom prst="rect">
              <a:avLst/>
            </a:prstGeom>
            <a:noFill/>
            <a:ln w="9525">
              <a:noFill/>
              <a:miter lim="800000"/>
              <a:headEnd/>
              <a:tailEnd/>
            </a:ln>
          </p:spPr>
          <p:txBody>
            <a:bodyPr wrap="none" lIns="0" tIns="0" rIns="0" bIns="0">
              <a:spAutoFit/>
            </a:bodyPr>
            <a:lstStyle/>
            <a:p>
              <a:r>
                <a:rPr kumimoji="1" lang="en-US" altLang="zh-CN" sz="1600" i="1">
                  <a:solidFill>
                    <a:srgbClr val="000000"/>
                  </a:solidFill>
                  <a:latin typeface="Times New Roman" pitchFamily="18" charset="0"/>
                  <a:ea typeface="楷体_GB2312" pitchFamily="49" charset="-122"/>
                </a:rPr>
                <a:t>i</a:t>
              </a:r>
              <a:endParaRPr kumimoji="1" lang="en-US" altLang="zh-CN" sz="2400" b="1">
                <a:latin typeface="Tahoma" pitchFamily="34" charset="0"/>
                <a:ea typeface="楷体_GB2312" pitchFamily="49" charset="-122"/>
              </a:endParaRPr>
            </a:p>
          </p:txBody>
        </p:sp>
        <p:sp>
          <p:nvSpPr>
            <p:cNvPr id="79895" name="Rectangle 85"/>
            <p:cNvSpPr>
              <a:spLocks noChangeArrowheads="1"/>
            </p:cNvSpPr>
            <p:nvPr/>
          </p:nvSpPr>
          <p:spPr bwMode="auto">
            <a:xfrm>
              <a:off x="2532" y="1746"/>
              <a:ext cx="64" cy="106"/>
            </a:xfrm>
            <a:prstGeom prst="rect">
              <a:avLst/>
            </a:prstGeom>
            <a:noFill/>
            <a:ln w="9525">
              <a:noFill/>
              <a:miter lim="800000"/>
              <a:headEnd/>
              <a:tailEnd/>
            </a:ln>
          </p:spPr>
          <p:txBody>
            <a:bodyPr wrap="none" lIns="0" tIns="0" rIns="0" bIns="0">
              <a:spAutoFit/>
            </a:bodyPr>
            <a:lstStyle/>
            <a:p>
              <a:r>
                <a:rPr kumimoji="1" lang="en-US" altLang="zh-CN" sz="1100">
                  <a:solidFill>
                    <a:srgbClr val="000000"/>
                  </a:solidFill>
                  <a:latin typeface="Times New Roman" pitchFamily="18" charset="0"/>
                  <a:ea typeface="楷体_GB2312" pitchFamily="49" charset="-122"/>
                </a:rPr>
                <a:t>D</a:t>
              </a:r>
              <a:endParaRPr kumimoji="1" lang="en-US" altLang="zh-CN" sz="2400" b="1">
                <a:latin typeface="Tahoma" pitchFamily="34" charset="0"/>
                <a:ea typeface="楷体_GB2312" pitchFamily="49" charset="-122"/>
              </a:endParaRPr>
            </a:p>
          </p:txBody>
        </p:sp>
        <p:sp>
          <p:nvSpPr>
            <p:cNvPr id="79896" name="Rectangle 86"/>
            <p:cNvSpPr>
              <a:spLocks noChangeArrowheads="1"/>
            </p:cNvSpPr>
            <p:nvPr/>
          </p:nvSpPr>
          <p:spPr bwMode="auto">
            <a:xfrm>
              <a:off x="2595" y="1682"/>
              <a:ext cx="32" cy="154"/>
            </a:xfrm>
            <a:prstGeom prst="rect">
              <a:avLst/>
            </a:prstGeom>
            <a:noFill/>
            <a:ln w="9525">
              <a:noFill/>
              <a:miter lim="800000"/>
              <a:headEnd/>
              <a:tailEnd/>
            </a:ln>
          </p:spPr>
          <p:txBody>
            <a:bodyPr wrap="none" lIns="0" tIns="0" rIns="0" bIns="0">
              <a:spAutoFit/>
            </a:bodyPr>
            <a:lstStyle/>
            <a:p>
              <a:r>
                <a:rPr kumimoji="1" lang="zh-CN" altLang="en-US" sz="1600">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9897" name="Rectangle 87"/>
            <p:cNvSpPr>
              <a:spLocks noChangeArrowheads="1"/>
            </p:cNvSpPr>
            <p:nvPr/>
          </p:nvSpPr>
          <p:spPr bwMode="auto">
            <a:xfrm>
              <a:off x="2966" y="2964"/>
              <a:ext cx="243" cy="222"/>
            </a:xfrm>
            <a:prstGeom prst="rect">
              <a:avLst/>
            </a:prstGeom>
            <a:noFill/>
            <a:ln w="9525">
              <a:noFill/>
              <a:miter lim="800000"/>
              <a:headEnd/>
              <a:tailEnd/>
            </a:ln>
          </p:spPr>
          <p:txBody>
            <a:bodyPr/>
            <a:lstStyle/>
            <a:p>
              <a:endParaRPr lang="zh-CN" altLang="en-US">
                <a:ea typeface="宋体" pitchFamily="2" charset="-122"/>
              </a:endParaRPr>
            </a:p>
          </p:txBody>
        </p:sp>
        <p:sp>
          <p:nvSpPr>
            <p:cNvPr id="79898" name="Rectangle 88"/>
            <p:cNvSpPr>
              <a:spLocks noChangeArrowheads="1"/>
            </p:cNvSpPr>
            <p:nvPr/>
          </p:nvSpPr>
          <p:spPr bwMode="auto">
            <a:xfrm>
              <a:off x="2998" y="2974"/>
              <a:ext cx="78" cy="154"/>
            </a:xfrm>
            <a:prstGeom prst="rect">
              <a:avLst/>
            </a:prstGeom>
            <a:noFill/>
            <a:ln w="9525">
              <a:noFill/>
              <a:miter lim="800000"/>
              <a:headEnd/>
              <a:tailEnd/>
            </a:ln>
          </p:spPr>
          <p:txBody>
            <a:bodyPr wrap="none" lIns="0" tIns="0" rIns="0" bIns="0">
              <a:spAutoFit/>
            </a:bodyPr>
            <a:lstStyle/>
            <a:p>
              <a:r>
                <a:rPr kumimoji="1" lang="en-US" altLang="zh-CN" sz="1600" i="1">
                  <a:solidFill>
                    <a:srgbClr val="000000"/>
                  </a:solidFill>
                  <a:latin typeface="Times New Roman" pitchFamily="18" charset="0"/>
                  <a:ea typeface="楷体_GB2312" pitchFamily="49" charset="-122"/>
                </a:rPr>
                <a:t>V</a:t>
              </a:r>
              <a:endParaRPr kumimoji="1" lang="en-US" altLang="zh-CN" sz="2400" b="1">
                <a:latin typeface="Tahoma" pitchFamily="34" charset="0"/>
                <a:ea typeface="楷体_GB2312" pitchFamily="49" charset="-122"/>
              </a:endParaRPr>
            </a:p>
          </p:txBody>
        </p:sp>
        <p:sp>
          <p:nvSpPr>
            <p:cNvPr id="79899" name="Rectangle 89"/>
            <p:cNvSpPr>
              <a:spLocks noChangeArrowheads="1"/>
            </p:cNvSpPr>
            <p:nvPr/>
          </p:nvSpPr>
          <p:spPr bwMode="auto">
            <a:xfrm>
              <a:off x="3072" y="3038"/>
              <a:ext cx="98" cy="106"/>
            </a:xfrm>
            <a:prstGeom prst="rect">
              <a:avLst/>
            </a:prstGeom>
            <a:noFill/>
            <a:ln w="9525">
              <a:noFill/>
              <a:miter lim="800000"/>
              <a:headEnd/>
              <a:tailEnd/>
            </a:ln>
          </p:spPr>
          <p:txBody>
            <a:bodyPr wrap="none" lIns="0" tIns="0" rIns="0" bIns="0">
              <a:spAutoFit/>
            </a:bodyPr>
            <a:lstStyle/>
            <a:p>
              <a:r>
                <a:rPr kumimoji="1" lang="en-US" altLang="zh-CN" sz="1100">
                  <a:solidFill>
                    <a:srgbClr val="000000"/>
                  </a:solidFill>
                  <a:latin typeface="Times New Roman" pitchFamily="18" charset="0"/>
                  <a:ea typeface="楷体_GB2312" pitchFamily="49" charset="-122"/>
                </a:rPr>
                <a:t>T1</a:t>
              </a:r>
              <a:endParaRPr kumimoji="1" lang="en-US" altLang="zh-CN" sz="2400" b="1">
                <a:latin typeface="Tahoma" pitchFamily="34" charset="0"/>
                <a:ea typeface="楷体_GB2312" pitchFamily="49" charset="-122"/>
              </a:endParaRPr>
            </a:p>
          </p:txBody>
        </p:sp>
        <p:sp>
          <p:nvSpPr>
            <p:cNvPr id="79900" name="Rectangle 90"/>
            <p:cNvSpPr>
              <a:spLocks noChangeArrowheads="1"/>
            </p:cNvSpPr>
            <p:nvPr/>
          </p:nvSpPr>
          <p:spPr bwMode="auto">
            <a:xfrm>
              <a:off x="3167" y="2974"/>
              <a:ext cx="32" cy="154"/>
            </a:xfrm>
            <a:prstGeom prst="rect">
              <a:avLst/>
            </a:prstGeom>
            <a:noFill/>
            <a:ln w="9525">
              <a:noFill/>
              <a:miter lim="800000"/>
              <a:headEnd/>
              <a:tailEnd/>
            </a:ln>
          </p:spPr>
          <p:txBody>
            <a:bodyPr wrap="none" lIns="0" tIns="0" rIns="0" bIns="0">
              <a:spAutoFit/>
            </a:bodyPr>
            <a:lstStyle/>
            <a:p>
              <a:r>
                <a:rPr kumimoji="1" lang="zh-CN" altLang="en-US" sz="1600">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9901" name="Rectangle 91"/>
            <p:cNvSpPr>
              <a:spLocks noChangeArrowheads="1"/>
            </p:cNvSpPr>
            <p:nvPr/>
          </p:nvSpPr>
          <p:spPr bwMode="auto">
            <a:xfrm>
              <a:off x="3749" y="2985"/>
              <a:ext cx="254" cy="223"/>
            </a:xfrm>
            <a:prstGeom prst="rect">
              <a:avLst/>
            </a:prstGeom>
            <a:noFill/>
            <a:ln w="9525">
              <a:noFill/>
              <a:miter lim="800000"/>
              <a:headEnd/>
              <a:tailEnd/>
            </a:ln>
          </p:spPr>
          <p:txBody>
            <a:bodyPr/>
            <a:lstStyle/>
            <a:p>
              <a:endParaRPr lang="zh-CN" altLang="en-US">
                <a:ea typeface="宋体" pitchFamily="2" charset="-122"/>
              </a:endParaRPr>
            </a:p>
          </p:txBody>
        </p:sp>
        <p:sp>
          <p:nvSpPr>
            <p:cNvPr id="79902" name="Rectangle 92"/>
            <p:cNvSpPr>
              <a:spLocks noChangeArrowheads="1"/>
            </p:cNvSpPr>
            <p:nvPr/>
          </p:nvSpPr>
          <p:spPr bwMode="auto">
            <a:xfrm>
              <a:off x="3781" y="2996"/>
              <a:ext cx="78" cy="154"/>
            </a:xfrm>
            <a:prstGeom prst="rect">
              <a:avLst/>
            </a:prstGeom>
            <a:noFill/>
            <a:ln w="9525">
              <a:noFill/>
              <a:miter lim="800000"/>
              <a:headEnd/>
              <a:tailEnd/>
            </a:ln>
          </p:spPr>
          <p:txBody>
            <a:bodyPr wrap="none" lIns="0" tIns="0" rIns="0" bIns="0">
              <a:spAutoFit/>
            </a:bodyPr>
            <a:lstStyle/>
            <a:p>
              <a:r>
                <a:rPr kumimoji="1" lang="en-US" altLang="zh-CN" sz="1600" i="1">
                  <a:solidFill>
                    <a:srgbClr val="000000"/>
                  </a:solidFill>
                  <a:latin typeface="Times New Roman" pitchFamily="18" charset="0"/>
                  <a:ea typeface="楷体_GB2312" pitchFamily="49" charset="-122"/>
                </a:rPr>
                <a:t>V</a:t>
              </a:r>
              <a:endParaRPr kumimoji="1" lang="en-US" altLang="zh-CN" sz="2400" b="1">
                <a:latin typeface="Tahoma" pitchFamily="34" charset="0"/>
                <a:ea typeface="楷体_GB2312" pitchFamily="49" charset="-122"/>
              </a:endParaRPr>
            </a:p>
          </p:txBody>
        </p:sp>
        <p:sp>
          <p:nvSpPr>
            <p:cNvPr id="79903" name="Rectangle 93"/>
            <p:cNvSpPr>
              <a:spLocks noChangeArrowheads="1"/>
            </p:cNvSpPr>
            <p:nvPr/>
          </p:nvSpPr>
          <p:spPr bwMode="auto">
            <a:xfrm>
              <a:off x="3855" y="3059"/>
              <a:ext cx="98" cy="106"/>
            </a:xfrm>
            <a:prstGeom prst="rect">
              <a:avLst/>
            </a:prstGeom>
            <a:noFill/>
            <a:ln w="9525">
              <a:noFill/>
              <a:miter lim="800000"/>
              <a:headEnd/>
              <a:tailEnd/>
            </a:ln>
          </p:spPr>
          <p:txBody>
            <a:bodyPr wrap="none" lIns="0" tIns="0" rIns="0" bIns="0">
              <a:spAutoFit/>
            </a:bodyPr>
            <a:lstStyle/>
            <a:p>
              <a:r>
                <a:rPr kumimoji="1" lang="en-US" altLang="zh-CN" sz="1100">
                  <a:solidFill>
                    <a:srgbClr val="000000"/>
                  </a:solidFill>
                  <a:latin typeface="Times New Roman" pitchFamily="18" charset="0"/>
                  <a:ea typeface="楷体_GB2312" pitchFamily="49" charset="-122"/>
                </a:rPr>
                <a:t>T2</a:t>
              </a:r>
              <a:endParaRPr kumimoji="1" lang="en-US" altLang="zh-CN" sz="2400" b="1">
                <a:latin typeface="Tahoma" pitchFamily="34" charset="0"/>
                <a:ea typeface="楷体_GB2312" pitchFamily="49" charset="-122"/>
              </a:endParaRPr>
            </a:p>
          </p:txBody>
        </p:sp>
        <p:sp>
          <p:nvSpPr>
            <p:cNvPr id="79904" name="Rectangle 94"/>
            <p:cNvSpPr>
              <a:spLocks noChangeArrowheads="1"/>
            </p:cNvSpPr>
            <p:nvPr/>
          </p:nvSpPr>
          <p:spPr bwMode="auto">
            <a:xfrm>
              <a:off x="3950" y="2996"/>
              <a:ext cx="32" cy="154"/>
            </a:xfrm>
            <a:prstGeom prst="rect">
              <a:avLst/>
            </a:prstGeom>
            <a:noFill/>
            <a:ln w="9525">
              <a:noFill/>
              <a:miter lim="800000"/>
              <a:headEnd/>
              <a:tailEnd/>
            </a:ln>
          </p:spPr>
          <p:txBody>
            <a:bodyPr wrap="none" lIns="0" tIns="0" rIns="0" bIns="0">
              <a:spAutoFit/>
            </a:bodyPr>
            <a:lstStyle/>
            <a:p>
              <a:r>
                <a:rPr kumimoji="1" lang="zh-CN" altLang="en-US" sz="1600">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9905" name="Rectangle 95"/>
            <p:cNvSpPr>
              <a:spLocks noChangeArrowheads="1"/>
            </p:cNvSpPr>
            <p:nvPr/>
          </p:nvSpPr>
          <p:spPr bwMode="auto">
            <a:xfrm>
              <a:off x="4586" y="3006"/>
              <a:ext cx="254" cy="223"/>
            </a:xfrm>
            <a:prstGeom prst="rect">
              <a:avLst/>
            </a:prstGeom>
            <a:noFill/>
            <a:ln w="9525">
              <a:noFill/>
              <a:miter lim="800000"/>
              <a:headEnd/>
              <a:tailEnd/>
            </a:ln>
          </p:spPr>
          <p:txBody>
            <a:bodyPr/>
            <a:lstStyle/>
            <a:p>
              <a:endParaRPr lang="zh-CN" altLang="en-US">
                <a:ea typeface="宋体" pitchFamily="2" charset="-122"/>
              </a:endParaRPr>
            </a:p>
          </p:txBody>
        </p:sp>
        <p:sp>
          <p:nvSpPr>
            <p:cNvPr id="79906" name="Rectangle 96"/>
            <p:cNvSpPr>
              <a:spLocks noChangeArrowheads="1"/>
            </p:cNvSpPr>
            <p:nvPr/>
          </p:nvSpPr>
          <p:spPr bwMode="auto">
            <a:xfrm>
              <a:off x="4617" y="3017"/>
              <a:ext cx="57" cy="154"/>
            </a:xfrm>
            <a:prstGeom prst="rect">
              <a:avLst/>
            </a:prstGeom>
            <a:noFill/>
            <a:ln w="9525">
              <a:noFill/>
              <a:miter lim="800000"/>
              <a:headEnd/>
              <a:tailEnd/>
            </a:ln>
          </p:spPr>
          <p:txBody>
            <a:bodyPr wrap="none" lIns="0" tIns="0" rIns="0" bIns="0">
              <a:spAutoFit/>
            </a:bodyPr>
            <a:lstStyle/>
            <a:p>
              <a:r>
                <a:rPr kumimoji="1" lang="en-US" altLang="zh-CN" sz="1600" i="1">
                  <a:solidFill>
                    <a:srgbClr val="000000"/>
                  </a:solidFill>
                  <a:latin typeface="Times New Roman" pitchFamily="18" charset="0"/>
                  <a:ea typeface="楷体_GB2312" pitchFamily="49" charset="-122"/>
                </a:rPr>
                <a:t>v</a:t>
              </a:r>
              <a:endParaRPr kumimoji="1" lang="en-US" altLang="zh-CN" sz="2400" b="1">
                <a:latin typeface="Tahoma" pitchFamily="34" charset="0"/>
                <a:ea typeface="楷体_GB2312" pitchFamily="49" charset="-122"/>
              </a:endParaRPr>
            </a:p>
          </p:txBody>
        </p:sp>
        <p:sp>
          <p:nvSpPr>
            <p:cNvPr id="79907" name="Rectangle 97"/>
            <p:cNvSpPr>
              <a:spLocks noChangeArrowheads="1"/>
            </p:cNvSpPr>
            <p:nvPr/>
          </p:nvSpPr>
          <p:spPr bwMode="auto">
            <a:xfrm>
              <a:off x="4681" y="3080"/>
              <a:ext cx="113" cy="106"/>
            </a:xfrm>
            <a:prstGeom prst="rect">
              <a:avLst/>
            </a:prstGeom>
            <a:noFill/>
            <a:ln w="9525">
              <a:noFill/>
              <a:miter lim="800000"/>
              <a:headEnd/>
              <a:tailEnd/>
            </a:ln>
          </p:spPr>
          <p:txBody>
            <a:bodyPr wrap="none" lIns="0" tIns="0" rIns="0" bIns="0">
              <a:spAutoFit/>
            </a:bodyPr>
            <a:lstStyle/>
            <a:p>
              <a:r>
                <a:rPr kumimoji="1" lang="en-US" altLang="zh-CN" sz="1100">
                  <a:solidFill>
                    <a:srgbClr val="000000"/>
                  </a:solidFill>
                  <a:latin typeface="Times New Roman" pitchFamily="18" charset="0"/>
                  <a:ea typeface="楷体_GB2312" pitchFamily="49" charset="-122"/>
                </a:rPr>
                <a:t>GS</a:t>
              </a:r>
              <a:endParaRPr kumimoji="1" lang="en-US" altLang="zh-CN" sz="2400" b="1">
                <a:latin typeface="Tahoma" pitchFamily="34" charset="0"/>
                <a:ea typeface="楷体_GB2312" pitchFamily="49" charset="-122"/>
              </a:endParaRPr>
            </a:p>
          </p:txBody>
        </p:sp>
        <p:sp>
          <p:nvSpPr>
            <p:cNvPr id="79908" name="Rectangle 98"/>
            <p:cNvSpPr>
              <a:spLocks noChangeArrowheads="1"/>
            </p:cNvSpPr>
            <p:nvPr/>
          </p:nvSpPr>
          <p:spPr bwMode="auto">
            <a:xfrm>
              <a:off x="4787" y="3017"/>
              <a:ext cx="32" cy="154"/>
            </a:xfrm>
            <a:prstGeom prst="rect">
              <a:avLst/>
            </a:prstGeom>
            <a:noFill/>
            <a:ln w="9525">
              <a:noFill/>
              <a:miter lim="800000"/>
              <a:headEnd/>
              <a:tailEnd/>
            </a:ln>
          </p:spPr>
          <p:txBody>
            <a:bodyPr wrap="none" lIns="0" tIns="0" rIns="0" bIns="0">
              <a:spAutoFit/>
            </a:bodyPr>
            <a:lstStyle/>
            <a:p>
              <a:r>
                <a:rPr kumimoji="1" lang="zh-CN" altLang="en-US" sz="1600">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9909" name="Rectangle 99"/>
            <p:cNvSpPr>
              <a:spLocks noChangeArrowheads="1"/>
            </p:cNvSpPr>
            <p:nvPr/>
          </p:nvSpPr>
          <p:spPr bwMode="auto">
            <a:xfrm>
              <a:off x="2881" y="1693"/>
              <a:ext cx="731" cy="243"/>
            </a:xfrm>
            <a:prstGeom prst="rect">
              <a:avLst/>
            </a:prstGeom>
            <a:noFill/>
            <a:ln w="9525">
              <a:noFill/>
              <a:miter lim="800000"/>
              <a:headEnd/>
              <a:tailEnd/>
            </a:ln>
          </p:spPr>
          <p:txBody>
            <a:bodyPr/>
            <a:lstStyle/>
            <a:p>
              <a:endParaRPr lang="zh-CN" altLang="en-US">
                <a:ea typeface="宋体" pitchFamily="2" charset="-122"/>
              </a:endParaRPr>
            </a:p>
          </p:txBody>
        </p:sp>
        <p:sp>
          <p:nvSpPr>
            <p:cNvPr id="79910" name="Rectangle 100"/>
            <p:cNvSpPr>
              <a:spLocks noChangeArrowheads="1"/>
            </p:cNvSpPr>
            <p:nvPr/>
          </p:nvSpPr>
          <p:spPr bwMode="auto">
            <a:xfrm>
              <a:off x="2924" y="1714"/>
              <a:ext cx="640" cy="154"/>
            </a:xfrm>
            <a:prstGeom prst="rect">
              <a:avLst/>
            </a:prstGeom>
            <a:noFill/>
            <a:ln w="9525">
              <a:noFill/>
              <a:miter lim="800000"/>
              <a:headEnd/>
              <a:tailEnd/>
            </a:ln>
          </p:spPr>
          <p:txBody>
            <a:bodyPr wrap="none" lIns="0" tIns="0" rIns="0" bIns="0">
              <a:spAutoFit/>
            </a:bodyPr>
            <a:lstStyle/>
            <a:p>
              <a:r>
                <a:rPr kumimoji="1" lang="zh-CN" altLang="en-US" sz="1600">
                  <a:solidFill>
                    <a:srgbClr val="000000"/>
                  </a:solidFill>
                  <a:latin typeface="宋体" pitchFamily="2" charset="-122"/>
                  <a:ea typeface="宋体" pitchFamily="2" charset="-122"/>
                </a:rPr>
                <a:t>浮栅无电子</a:t>
              </a:r>
              <a:endParaRPr kumimoji="1" lang="zh-CN" altLang="en-US" sz="2400" b="1">
                <a:latin typeface="Tahoma" pitchFamily="34" charset="0"/>
                <a:ea typeface="楷体_GB2312" pitchFamily="49" charset="-122"/>
              </a:endParaRPr>
            </a:p>
          </p:txBody>
        </p:sp>
        <p:sp>
          <p:nvSpPr>
            <p:cNvPr id="79911" name="Rectangle 101"/>
            <p:cNvSpPr>
              <a:spLocks noChangeArrowheads="1"/>
            </p:cNvSpPr>
            <p:nvPr/>
          </p:nvSpPr>
          <p:spPr bwMode="auto">
            <a:xfrm>
              <a:off x="3559" y="1693"/>
              <a:ext cx="32" cy="154"/>
            </a:xfrm>
            <a:prstGeom prst="rect">
              <a:avLst/>
            </a:prstGeom>
            <a:noFill/>
            <a:ln w="9525">
              <a:noFill/>
              <a:miter lim="800000"/>
              <a:headEnd/>
              <a:tailEnd/>
            </a:ln>
          </p:spPr>
          <p:txBody>
            <a:bodyPr wrap="none" lIns="0" tIns="0" rIns="0" bIns="0">
              <a:spAutoFit/>
            </a:bodyPr>
            <a:lstStyle/>
            <a:p>
              <a:r>
                <a:rPr kumimoji="1" lang="zh-CN" altLang="en-US" sz="1600">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9912" name="Rectangle 102"/>
            <p:cNvSpPr>
              <a:spLocks noChangeArrowheads="1"/>
            </p:cNvSpPr>
            <p:nvPr/>
          </p:nvSpPr>
          <p:spPr bwMode="auto">
            <a:xfrm>
              <a:off x="3993" y="1714"/>
              <a:ext cx="730" cy="233"/>
            </a:xfrm>
            <a:prstGeom prst="rect">
              <a:avLst/>
            </a:prstGeom>
            <a:noFill/>
            <a:ln w="9525">
              <a:noFill/>
              <a:miter lim="800000"/>
              <a:headEnd/>
              <a:tailEnd/>
            </a:ln>
          </p:spPr>
          <p:txBody>
            <a:bodyPr/>
            <a:lstStyle/>
            <a:p>
              <a:endParaRPr lang="zh-CN" altLang="en-US">
                <a:ea typeface="宋体" pitchFamily="2" charset="-122"/>
              </a:endParaRPr>
            </a:p>
          </p:txBody>
        </p:sp>
        <p:sp>
          <p:nvSpPr>
            <p:cNvPr id="79913" name="Rectangle 103"/>
            <p:cNvSpPr>
              <a:spLocks noChangeArrowheads="1"/>
            </p:cNvSpPr>
            <p:nvPr/>
          </p:nvSpPr>
          <p:spPr bwMode="auto">
            <a:xfrm>
              <a:off x="4035" y="1735"/>
              <a:ext cx="640" cy="154"/>
            </a:xfrm>
            <a:prstGeom prst="rect">
              <a:avLst/>
            </a:prstGeom>
            <a:noFill/>
            <a:ln w="9525">
              <a:noFill/>
              <a:miter lim="800000"/>
              <a:headEnd/>
              <a:tailEnd/>
            </a:ln>
          </p:spPr>
          <p:txBody>
            <a:bodyPr wrap="none" lIns="0" tIns="0" rIns="0" bIns="0">
              <a:spAutoFit/>
            </a:bodyPr>
            <a:lstStyle/>
            <a:p>
              <a:r>
                <a:rPr kumimoji="1" lang="zh-CN" altLang="en-US" sz="1600">
                  <a:solidFill>
                    <a:srgbClr val="000000"/>
                  </a:solidFill>
                  <a:latin typeface="宋体" pitchFamily="2" charset="-122"/>
                  <a:ea typeface="宋体" pitchFamily="2" charset="-122"/>
                </a:rPr>
                <a:t>浮栅有电子</a:t>
              </a:r>
              <a:endParaRPr kumimoji="1" lang="zh-CN" altLang="en-US" sz="2400" b="1">
                <a:latin typeface="Tahoma" pitchFamily="34" charset="0"/>
                <a:ea typeface="楷体_GB2312" pitchFamily="49" charset="-122"/>
              </a:endParaRPr>
            </a:p>
          </p:txBody>
        </p:sp>
        <p:sp>
          <p:nvSpPr>
            <p:cNvPr id="79914" name="Rectangle 104"/>
            <p:cNvSpPr>
              <a:spLocks noChangeArrowheads="1"/>
            </p:cNvSpPr>
            <p:nvPr/>
          </p:nvSpPr>
          <p:spPr bwMode="auto">
            <a:xfrm>
              <a:off x="4670" y="1714"/>
              <a:ext cx="32" cy="154"/>
            </a:xfrm>
            <a:prstGeom prst="rect">
              <a:avLst/>
            </a:prstGeom>
            <a:noFill/>
            <a:ln w="9525">
              <a:noFill/>
              <a:miter lim="800000"/>
              <a:headEnd/>
              <a:tailEnd/>
            </a:ln>
          </p:spPr>
          <p:txBody>
            <a:bodyPr wrap="none" lIns="0" tIns="0" rIns="0" bIns="0">
              <a:spAutoFit/>
            </a:bodyPr>
            <a:lstStyle/>
            <a:p>
              <a:r>
                <a:rPr kumimoji="1" lang="zh-CN" altLang="en-US" sz="1600">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9915" name="Rectangle 105"/>
            <p:cNvSpPr>
              <a:spLocks noChangeArrowheads="1"/>
            </p:cNvSpPr>
            <p:nvPr/>
          </p:nvSpPr>
          <p:spPr bwMode="auto">
            <a:xfrm>
              <a:off x="2521" y="2964"/>
              <a:ext cx="254" cy="222"/>
            </a:xfrm>
            <a:prstGeom prst="rect">
              <a:avLst/>
            </a:prstGeom>
            <a:noFill/>
            <a:ln w="9525">
              <a:noFill/>
              <a:miter lim="800000"/>
              <a:headEnd/>
              <a:tailEnd/>
            </a:ln>
          </p:spPr>
          <p:txBody>
            <a:bodyPr/>
            <a:lstStyle/>
            <a:p>
              <a:endParaRPr lang="zh-CN" altLang="en-US">
                <a:ea typeface="宋体" pitchFamily="2" charset="-122"/>
              </a:endParaRPr>
            </a:p>
          </p:txBody>
        </p:sp>
        <p:sp>
          <p:nvSpPr>
            <p:cNvPr id="79916" name="Rectangle 106"/>
            <p:cNvSpPr>
              <a:spLocks noChangeArrowheads="1"/>
            </p:cNvSpPr>
            <p:nvPr/>
          </p:nvSpPr>
          <p:spPr bwMode="auto">
            <a:xfrm>
              <a:off x="2595" y="2974"/>
              <a:ext cx="92" cy="154"/>
            </a:xfrm>
            <a:prstGeom prst="rect">
              <a:avLst/>
            </a:prstGeom>
            <a:noFill/>
            <a:ln w="9525">
              <a:noFill/>
              <a:miter lim="800000"/>
              <a:headEnd/>
              <a:tailEnd/>
            </a:ln>
          </p:spPr>
          <p:txBody>
            <a:bodyPr wrap="none" lIns="0" tIns="0" rIns="0" bIns="0">
              <a:spAutoFit/>
            </a:bodyPr>
            <a:lstStyle/>
            <a:p>
              <a:r>
                <a:rPr kumimoji="1" lang="en-US" altLang="zh-CN" sz="1600" i="1">
                  <a:solidFill>
                    <a:srgbClr val="000000"/>
                  </a:solidFill>
                  <a:latin typeface="Times New Roman" pitchFamily="18" charset="0"/>
                  <a:ea typeface="楷体_GB2312" pitchFamily="49" charset="-122"/>
                </a:rPr>
                <a:t>O</a:t>
              </a:r>
              <a:endParaRPr kumimoji="1" lang="en-US" altLang="zh-CN" sz="2400" b="1">
                <a:latin typeface="Tahoma" pitchFamily="34" charset="0"/>
                <a:ea typeface="楷体_GB2312" pitchFamily="49" charset="-122"/>
              </a:endParaRPr>
            </a:p>
          </p:txBody>
        </p:sp>
        <p:sp>
          <p:nvSpPr>
            <p:cNvPr id="79917" name="Rectangle 107"/>
            <p:cNvSpPr>
              <a:spLocks noChangeArrowheads="1"/>
            </p:cNvSpPr>
            <p:nvPr/>
          </p:nvSpPr>
          <p:spPr bwMode="auto">
            <a:xfrm>
              <a:off x="2691" y="2974"/>
              <a:ext cx="32" cy="154"/>
            </a:xfrm>
            <a:prstGeom prst="rect">
              <a:avLst/>
            </a:prstGeom>
            <a:noFill/>
            <a:ln w="9525">
              <a:noFill/>
              <a:miter lim="800000"/>
              <a:headEnd/>
              <a:tailEnd/>
            </a:ln>
          </p:spPr>
          <p:txBody>
            <a:bodyPr wrap="none" lIns="0" tIns="0" rIns="0" bIns="0">
              <a:spAutoFit/>
            </a:bodyPr>
            <a:lstStyle/>
            <a:p>
              <a:r>
                <a:rPr kumimoji="1" lang="zh-CN" altLang="en-US" sz="1600" i="1">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grpSp>
          <p:nvGrpSpPr>
            <p:cNvPr id="11" name="Group 108"/>
            <p:cNvGrpSpPr>
              <a:grpSpLocks/>
            </p:cNvGrpSpPr>
            <p:nvPr/>
          </p:nvGrpSpPr>
          <p:grpSpPr bwMode="auto">
            <a:xfrm>
              <a:off x="3696" y="1672"/>
              <a:ext cx="11" cy="1684"/>
              <a:chOff x="3696" y="1672"/>
              <a:chExt cx="11" cy="1684"/>
            </a:xfrm>
          </p:grpSpPr>
          <p:sp>
            <p:nvSpPr>
              <p:cNvPr id="79925" name="Freeform 109"/>
              <p:cNvSpPr>
                <a:spLocks/>
              </p:cNvSpPr>
              <p:nvPr/>
            </p:nvSpPr>
            <p:spPr bwMode="auto">
              <a:xfrm>
                <a:off x="3696" y="1672"/>
                <a:ext cx="11" cy="84"/>
              </a:xfrm>
              <a:custGeom>
                <a:avLst/>
                <a:gdLst>
                  <a:gd name="T0" fmla="*/ 11 w 11"/>
                  <a:gd name="T1" fmla="*/ 0 h 84"/>
                  <a:gd name="T2" fmla="*/ 0 w 11"/>
                  <a:gd name="T3" fmla="*/ 0 h 84"/>
                  <a:gd name="T4" fmla="*/ 0 w 11"/>
                  <a:gd name="T5" fmla="*/ 0 h 84"/>
                  <a:gd name="T6" fmla="*/ 0 w 11"/>
                  <a:gd name="T7" fmla="*/ 84 h 84"/>
                  <a:gd name="T8" fmla="*/ 0 w 11"/>
                  <a:gd name="T9" fmla="*/ 84 h 84"/>
                  <a:gd name="T10" fmla="*/ 11 w 11"/>
                  <a:gd name="T11" fmla="*/ 84 h 84"/>
                  <a:gd name="T12" fmla="*/ 11 w 11"/>
                  <a:gd name="T13" fmla="*/ 0 h 84"/>
                  <a:gd name="T14" fmla="*/ 0 60000 65536"/>
                  <a:gd name="T15" fmla="*/ 0 60000 65536"/>
                  <a:gd name="T16" fmla="*/ 0 60000 65536"/>
                  <a:gd name="T17" fmla="*/ 0 60000 65536"/>
                  <a:gd name="T18" fmla="*/ 0 60000 65536"/>
                  <a:gd name="T19" fmla="*/ 0 60000 65536"/>
                  <a:gd name="T20" fmla="*/ 0 60000 65536"/>
                  <a:gd name="T21" fmla="*/ 0 w 11"/>
                  <a:gd name="T22" fmla="*/ 0 h 84"/>
                  <a:gd name="T23" fmla="*/ 11 w 11"/>
                  <a:gd name="T24" fmla="*/ 84 h 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84">
                    <a:moveTo>
                      <a:pt x="11" y="0"/>
                    </a:moveTo>
                    <a:lnTo>
                      <a:pt x="0" y="0"/>
                    </a:lnTo>
                    <a:lnTo>
                      <a:pt x="0" y="84"/>
                    </a:lnTo>
                    <a:lnTo>
                      <a:pt x="11" y="84"/>
                    </a:lnTo>
                    <a:lnTo>
                      <a:pt x="11" y="0"/>
                    </a:lnTo>
                    <a:close/>
                  </a:path>
                </a:pathLst>
              </a:custGeom>
              <a:solidFill>
                <a:srgbClr val="000000"/>
              </a:solidFill>
              <a:ln w="9525">
                <a:noFill/>
                <a:round/>
                <a:headEnd/>
                <a:tailEnd/>
              </a:ln>
            </p:spPr>
            <p:txBody>
              <a:bodyPr/>
              <a:lstStyle/>
              <a:p>
                <a:endParaRPr lang="zh-CN" altLang="en-US"/>
              </a:p>
            </p:txBody>
          </p:sp>
          <p:sp>
            <p:nvSpPr>
              <p:cNvPr id="79926" name="Freeform 110"/>
              <p:cNvSpPr>
                <a:spLocks/>
              </p:cNvSpPr>
              <p:nvPr/>
            </p:nvSpPr>
            <p:spPr bwMode="auto">
              <a:xfrm>
                <a:off x="3696" y="1778"/>
                <a:ext cx="11" cy="95"/>
              </a:xfrm>
              <a:custGeom>
                <a:avLst/>
                <a:gdLst>
                  <a:gd name="T0" fmla="*/ 11 w 11"/>
                  <a:gd name="T1" fmla="*/ 10 h 95"/>
                  <a:gd name="T2" fmla="*/ 0 w 11"/>
                  <a:gd name="T3" fmla="*/ 0 h 95"/>
                  <a:gd name="T4" fmla="*/ 0 w 11"/>
                  <a:gd name="T5" fmla="*/ 10 h 95"/>
                  <a:gd name="T6" fmla="*/ 0 w 11"/>
                  <a:gd name="T7" fmla="*/ 95 h 95"/>
                  <a:gd name="T8" fmla="*/ 0 w 11"/>
                  <a:gd name="T9" fmla="*/ 95 h 95"/>
                  <a:gd name="T10" fmla="*/ 11 w 11"/>
                  <a:gd name="T11" fmla="*/ 95 h 95"/>
                  <a:gd name="T12" fmla="*/ 11 w 11"/>
                  <a:gd name="T13" fmla="*/ 10 h 95"/>
                  <a:gd name="T14" fmla="*/ 0 60000 65536"/>
                  <a:gd name="T15" fmla="*/ 0 60000 65536"/>
                  <a:gd name="T16" fmla="*/ 0 60000 65536"/>
                  <a:gd name="T17" fmla="*/ 0 60000 65536"/>
                  <a:gd name="T18" fmla="*/ 0 60000 65536"/>
                  <a:gd name="T19" fmla="*/ 0 60000 65536"/>
                  <a:gd name="T20" fmla="*/ 0 60000 65536"/>
                  <a:gd name="T21" fmla="*/ 0 w 11"/>
                  <a:gd name="T22" fmla="*/ 0 h 95"/>
                  <a:gd name="T23" fmla="*/ 11 w 11"/>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95">
                    <a:moveTo>
                      <a:pt x="11" y="10"/>
                    </a:moveTo>
                    <a:lnTo>
                      <a:pt x="0" y="0"/>
                    </a:lnTo>
                    <a:lnTo>
                      <a:pt x="0" y="10"/>
                    </a:lnTo>
                    <a:lnTo>
                      <a:pt x="0" y="95"/>
                    </a:lnTo>
                    <a:lnTo>
                      <a:pt x="11" y="95"/>
                    </a:lnTo>
                    <a:lnTo>
                      <a:pt x="11" y="10"/>
                    </a:lnTo>
                    <a:close/>
                  </a:path>
                </a:pathLst>
              </a:custGeom>
              <a:solidFill>
                <a:srgbClr val="000000"/>
              </a:solidFill>
              <a:ln w="9525">
                <a:noFill/>
                <a:round/>
                <a:headEnd/>
                <a:tailEnd/>
              </a:ln>
            </p:spPr>
            <p:txBody>
              <a:bodyPr/>
              <a:lstStyle/>
              <a:p>
                <a:endParaRPr lang="zh-CN" altLang="en-US"/>
              </a:p>
            </p:txBody>
          </p:sp>
          <p:sp>
            <p:nvSpPr>
              <p:cNvPr id="79927" name="Freeform 111"/>
              <p:cNvSpPr>
                <a:spLocks/>
              </p:cNvSpPr>
              <p:nvPr/>
            </p:nvSpPr>
            <p:spPr bwMode="auto">
              <a:xfrm>
                <a:off x="3696" y="1894"/>
                <a:ext cx="11" cy="95"/>
              </a:xfrm>
              <a:custGeom>
                <a:avLst/>
                <a:gdLst>
                  <a:gd name="T0" fmla="*/ 11 w 11"/>
                  <a:gd name="T1" fmla="*/ 11 h 95"/>
                  <a:gd name="T2" fmla="*/ 0 w 11"/>
                  <a:gd name="T3" fmla="*/ 0 h 95"/>
                  <a:gd name="T4" fmla="*/ 0 w 11"/>
                  <a:gd name="T5" fmla="*/ 11 h 95"/>
                  <a:gd name="T6" fmla="*/ 0 w 11"/>
                  <a:gd name="T7" fmla="*/ 95 h 95"/>
                  <a:gd name="T8" fmla="*/ 0 w 11"/>
                  <a:gd name="T9" fmla="*/ 95 h 95"/>
                  <a:gd name="T10" fmla="*/ 11 w 11"/>
                  <a:gd name="T11" fmla="*/ 95 h 95"/>
                  <a:gd name="T12" fmla="*/ 11 w 11"/>
                  <a:gd name="T13" fmla="*/ 11 h 95"/>
                  <a:gd name="T14" fmla="*/ 0 60000 65536"/>
                  <a:gd name="T15" fmla="*/ 0 60000 65536"/>
                  <a:gd name="T16" fmla="*/ 0 60000 65536"/>
                  <a:gd name="T17" fmla="*/ 0 60000 65536"/>
                  <a:gd name="T18" fmla="*/ 0 60000 65536"/>
                  <a:gd name="T19" fmla="*/ 0 60000 65536"/>
                  <a:gd name="T20" fmla="*/ 0 60000 65536"/>
                  <a:gd name="T21" fmla="*/ 0 w 11"/>
                  <a:gd name="T22" fmla="*/ 0 h 95"/>
                  <a:gd name="T23" fmla="*/ 11 w 11"/>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95">
                    <a:moveTo>
                      <a:pt x="11" y="11"/>
                    </a:moveTo>
                    <a:lnTo>
                      <a:pt x="0" y="0"/>
                    </a:lnTo>
                    <a:lnTo>
                      <a:pt x="0" y="11"/>
                    </a:lnTo>
                    <a:lnTo>
                      <a:pt x="0" y="95"/>
                    </a:lnTo>
                    <a:lnTo>
                      <a:pt x="11" y="95"/>
                    </a:lnTo>
                    <a:lnTo>
                      <a:pt x="11" y="11"/>
                    </a:lnTo>
                    <a:close/>
                  </a:path>
                </a:pathLst>
              </a:custGeom>
              <a:solidFill>
                <a:srgbClr val="000000"/>
              </a:solidFill>
              <a:ln w="9525">
                <a:noFill/>
                <a:round/>
                <a:headEnd/>
                <a:tailEnd/>
              </a:ln>
            </p:spPr>
            <p:txBody>
              <a:bodyPr/>
              <a:lstStyle/>
              <a:p>
                <a:endParaRPr lang="zh-CN" altLang="en-US"/>
              </a:p>
            </p:txBody>
          </p:sp>
          <p:sp>
            <p:nvSpPr>
              <p:cNvPr id="79928" name="Freeform 112"/>
              <p:cNvSpPr>
                <a:spLocks/>
              </p:cNvSpPr>
              <p:nvPr/>
            </p:nvSpPr>
            <p:spPr bwMode="auto">
              <a:xfrm>
                <a:off x="3696" y="2011"/>
                <a:ext cx="11" cy="95"/>
              </a:xfrm>
              <a:custGeom>
                <a:avLst/>
                <a:gdLst>
                  <a:gd name="T0" fmla="*/ 11 w 11"/>
                  <a:gd name="T1" fmla="*/ 10 h 95"/>
                  <a:gd name="T2" fmla="*/ 0 w 11"/>
                  <a:gd name="T3" fmla="*/ 0 h 95"/>
                  <a:gd name="T4" fmla="*/ 0 w 11"/>
                  <a:gd name="T5" fmla="*/ 10 h 95"/>
                  <a:gd name="T6" fmla="*/ 0 w 11"/>
                  <a:gd name="T7" fmla="*/ 95 h 95"/>
                  <a:gd name="T8" fmla="*/ 0 w 11"/>
                  <a:gd name="T9" fmla="*/ 95 h 95"/>
                  <a:gd name="T10" fmla="*/ 11 w 11"/>
                  <a:gd name="T11" fmla="*/ 95 h 95"/>
                  <a:gd name="T12" fmla="*/ 11 w 11"/>
                  <a:gd name="T13" fmla="*/ 10 h 95"/>
                  <a:gd name="T14" fmla="*/ 0 60000 65536"/>
                  <a:gd name="T15" fmla="*/ 0 60000 65536"/>
                  <a:gd name="T16" fmla="*/ 0 60000 65536"/>
                  <a:gd name="T17" fmla="*/ 0 60000 65536"/>
                  <a:gd name="T18" fmla="*/ 0 60000 65536"/>
                  <a:gd name="T19" fmla="*/ 0 60000 65536"/>
                  <a:gd name="T20" fmla="*/ 0 60000 65536"/>
                  <a:gd name="T21" fmla="*/ 0 w 11"/>
                  <a:gd name="T22" fmla="*/ 0 h 95"/>
                  <a:gd name="T23" fmla="*/ 11 w 11"/>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95">
                    <a:moveTo>
                      <a:pt x="11" y="10"/>
                    </a:moveTo>
                    <a:lnTo>
                      <a:pt x="0" y="0"/>
                    </a:lnTo>
                    <a:lnTo>
                      <a:pt x="0" y="10"/>
                    </a:lnTo>
                    <a:lnTo>
                      <a:pt x="0" y="95"/>
                    </a:lnTo>
                    <a:lnTo>
                      <a:pt x="11" y="95"/>
                    </a:lnTo>
                    <a:lnTo>
                      <a:pt x="11" y="10"/>
                    </a:lnTo>
                    <a:close/>
                  </a:path>
                </a:pathLst>
              </a:custGeom>
              <a:solidFill>
                <a:srgbClr val="000000"/>
              </a:solidFill>
              <a:ln w="9525">
                <a:noFill/>
                <a:round/>
                <a:headEnd/>
                <a:tailEnd/>
              </a:ln>
            </p:spPr>
            <p:txBody>
              <a:bodyPr/>
              <a:lstStyle/>
              <a:p>
                <a:endParaRPr lang="zh-CN" altLang="en-US"/>
              </a:p>
            </p:txBody>
          </p:sp>
          <p:sp>
            <p:nvSpPr>
              <p:cNvPr id="79929" name="Freeform 113"/>
              <p:cNvSpPr>
                <a:spLocks/>
              </p:cNvSpPr>
              <p:nvPr/>
            </p:nvSpPr>
            <p:spPr bwMode="auto">
              <a:xfrm>
                <a:off x="3696" y="2127"/>
                <a:ext cx="11" cy="95"/>
              </a:xfrm>
              <a:custGeom>
                <a:avLst/>
                <a:gdLst>
                  <a:gd name="T0" fmla="*/ 11 w 11"/>
                  <a:gd name="T1" fmla="*/ 11 h 95"/>
                  <a:gd name="T2" fmla="*/ 0 w 11"/>
                  <a:gd name="T3" fmla="*/ 0 h 95"/>
                  <a:gd name="T4" fmla="*/ 0 w 11"/>
                  <a:gd name="T5" fmla="*/ 11 h 95"/>
                  <a:gd name="T6" fmla="*/ 0 w 11"/>
                  <a:gd name="T7" fmla="*/ 95 h 95"/>
                  <a:gd name="T8" fmla="*/ 0 w 11"/>
                  <a:gd name="T9" fmla="*/ 95 h 95"/>
                  <a:gd name="T10" fmla="*/ 11 w 11"/>
                  <a:gd name="T11" fmla="*/ 95 h 95"/>
                  <a:gd name="T12" fmla="*/ 11 w 11"/>
                  <a:gd name="T13" fmla="*/ 11 h 95"/>
                  <a:gd name="T14" fmla="*/ 0 60000 65536"/>
                  <a:gd name="T15" fmla="*/ 0 60000 65536"/>
                  <a:gd name="T16" fmla="*/ 0 60000 65536"/>
                  <a:gd name="T17" fmla="*/ 0 60000 65536"/>
                  <a:gd name="T18" fmla="*/ 0 60000 65536"/>
                  <a:gd name="T19" fmla="*/ 0 60000 65536"/>
                  <a:gd name="T20" fmla="*/ 0 60000 65536"/>
                  <a:gd name="T21" fmla="*/ 0 w 11"/>
                  <a:gd name="T22" fmla="*/ 0 h 95"/>
                  <a:gd name="T23" fmla="*/ 11 w 11"/>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95">
                    <a:moveTo>
                      <a:pt x="11" y="11"/>
                    </a:moveTo>
                    <a:lnTo>
                      <a:pt x="0" y="0"/>
                    </a:lnTo>
                    <a:lnTo>
                      <a:pt x="0" y="11"/>
                    </a:lnTo>
                    <a:lnTo>
                      <a:pt x="0" y="95"/>
                    </a:lnTo>
                    <a:lnTo>
                      <a:pt x="11" y="95"/>
                    </a:lnTo>
                    <a:lnTo>
                      <a:pt x="11" y="11"/>
                    </a:lnTo>
                    <a:close/>
                  </a:path>
                </a:pathLst>
              </a:custGeom>
              <a:solidFill>
                <a:srgbClr val="000000"/>
              </a:solidFill>
              <a:ln w="9525">
                <a:noFill/>
                <a:round/>
                <a:headEnd/>
                <a:tailEnd/>
              </a:ln>
            </p:spPr>
            <p:txBody>
              <a:bodyPr/>
              <a:lstStyle/>
              <a:p>
                <a:endParaRPr lang="zh-CN" altLang="en-US"/>
              </a:p>
            </p:txBody>
          </p:sp>
          <p:sp>
            <p:nvSpPr>
              <p:cNvPr id="79930" name="Freeform 114"/>
              <p:cNvSpPr>
                <a:spLocks/>
              </p:cNvSpPr>
              <p:nvPr/>
            </p:nvSpPr>
            <p:spPr bwMode="auto">
              <a:xfrm>
                <a:off x="3696" y="2244"/>
                <a:ext cx="11" cy="95"/>
              </a:xfrm>
              <a:custGeom>
                <a:avLst/>
                <a:gdLst>
                  <a:gd name="T0" fmla="*/ 11 w 11"/>
                  <a:gd name="T1" fmla="*/ 10 h 95"/>
                  <a:gd name="T2" fmla="*/ 0 w 11"/>
                  <a:gd name="T3" fmla="*/ 0 h 95"/>
                  <a:gd name="T4" fmla="*/ 0 w 11"/>
                  <a:gd name="T5" fmla="*/ 10 h 95"/>
                  <a:gd name="T6" fmla="*/ 0 w 11"/>
                  <a:gd name="T7" fmla="*/ 95 h 95"/>
                  <a:gd name="T8" fmla="*/ 0 w 11"/>
                  <a:gd name="T9" fmla="*/ 95 h 95"/>
                  <a:gd name="T10" fmla="*/ 11 w 11"/>
                  <a:gd name="T11" fmla="*/ 95 h 95"/>
                  <a:gd name="T12" fmla="*/ 11 w 11"/>
                  <a:gd name="T13" fmla="*/ 10 h 95"/>
                  <a:gd name="T14" fmla="*/ 0 60000 65536"/>
                  <a:gd name="T15" fmla="*/ 0 60000 65536"/>
                  <a:gd name="T16" fmla="*/ 0 60000 65536"/>
                  <a:gd name="T17" fmla="*/ 0 60000 65536"/>
                  <a:gd name="T18" fmla="*/ 0 60000 65536"/>
                  <a:gd name="T19" fmla="*/ 0 60000 65536"/>
                  <a:gd name="T20" fmla="*/ 0 60000 65536"/>
                  <a:gd name="T21" fmla="*/ 0 w 11"/>
                  <a:gd name="T22" fmla="*/ 0 h 95"/>
                  <a:gd name="T23" fmla="*/ 11 w 11"/>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95">
                    <a:moveTo>
                      <a:pt x="11" y="10"/>
                    </a:moveTo>
                    <a:lnTo>
                      <a:pt x="0" y="0"/>
                    </a:lnTo>
                    <a:lnTo>
                      <a:pt x="0" y="10"/>
                    </a:lnTo>
                    <a:lnTo>
                      <a:pt x="0" y="95"/>
                    </a:lnTo>
                    <a:lnTo>
                      <a:pt x="11" y="95"/>
                    </a:lnTo>
                    <a:lnTo>
                      <a:pt x="11" y="10"/>
                    </a:lnTo>
                    <a:close/>
                  </a:path>
                </a:pathLst>
              </a:custGeom>
              <a:solidFill>
                <a:srgbClr val="000000"/>
              </a:solidFill>
              <a:ln w="9525">
                <a:noFill/>
                <a:round/>
                <a:headEnd/>
                <a:tailEnd/>
              </a:ln>
            </p:spPr>
            <p:txBody>
              <a:bodyPr/>
              <a:lstStyle/>
              <a:p>
                <a:endParaRPr lang="zh-CN" altLang="en-US"/>
              </a:p>
            </p:txBody>
          </p:sp>
          <p:sp>
            <p:nvSpPr>
              <p:cNvPr id="79931" name="Freeform 115"/>
              <p:cNvSpPr>
                <a:spLocks/>
              </p:cNvSpPr>
              <p:nvPr/>
            </p:nvSpPr>
            <p:spPr bwMode="auto">
              <a:xfrm>
                <a:off x="3696" y="2360"/>
                <a:ext cx="11" cy="95"/>
              </a:xfrm>
              <a:custGeom>
                <a:avLst/>
                <a:gdLst>
                  <a:gd name="T0" fmla="*/ 11 w 11"/>
                  <a:gd name="T1" fmla="*/ 11 h 95"/>
                  <a:gd name="T2" fmla="*/ 0 w 11"/>
                  <a:gd name="T3" fmla="*/ 0 h 95"/>
                  <a:gd name="T4" fmla="*/ 0 w 11"/>
                  <a:gd name="T5" fmla="*/ 11 h 95"/>
                  <a:gd name="T6" fmla="*/ 0 w 11"/>
                  <a:gd name="T7" fmla="*/ 95 h 95"/>
                  <a:gd name="T8" fmla="*/ 0 w 11"/>
                  <a:gd name="T9" fmla="*/ 95 h 95"/>
                  <a:gd name="T10" fmla="*/ 11 w 11"/>
                  <a:gd name="T11" fmla="*/ 95 h 95"/>
                  <a:gd name="T12" fmla="*/ 11 w 11"/>
                  <a:gd name="T13" fmla="*/ 11 h 95"/>
                  <a:gd name="T14" fmla="*/ 0 60000 65536"/>
                  <a:gd name="T15" fmla="*/ 0 60000 65536"/>
                  <a:gd name="T16" fmla="*/ 0 60000 65536"/>
                  <a:gd name="T17" fmla="*/ 0 60000 65536"/>
                  <a:gd name="T18" fmla="*/ 0 60000 65536"/>
                  <a:gd name="T19" fmla="*/ 0 60000 65536"/>
                  <a:gd name="T20" fmla="*/ 0 60000 65536"/>
                  <a:gd name="T21" fmla="*/ 0 w 11"/>
                  <a:gd name="T22" fmla="*/ 0 h 95"/>
                  <a:gd name="T23" fmla="*/ 11 w 11"/>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95">
                    <a:moveTo>
                      <a:pt x="11" y="11"/>
                    </a:moveTo>
                    <a:lnTo>
                      <a:pt x="0" y="0"/>
                    </a:lnTo>
                    <a:lnTo>
                      <a:pt x="0" y="11"/>
                    </a:lnTo>
                    <a:lnTo>
                      <a:pt x="0" y="95"/>
                    </a:lnTo>
                    <a:lnTo>
                      <a:pt x="11" y="95"/>
                    </a:lnTo>
                    <a:lnTo>
                      <a:pt x="11" y="11"/>
                    </a:lnTo>
                    <a:close/>
                  </a:path>
                </a:pathLst>
              </a:custGeom>
              <a:solidFill>
                <a:srgbClr val="000000"/>
              </a:solidFill>
              <a:ln w="9525">
                <a:noFill/>
                <a:round/>
                <a:headEnd/>
                <a:tailEnd/>
              </a:ln>
            </p:spPr>
            <p:txBody>
              <a:bodyPr/>
              <a:lstStyle/>
              <a:p>
                <a:endParaRPr lang="zh-CN" altLang="en-US"/>
              </a:p>
            </p:txBody>
          </p:sp>
          <p:sp>
            <p:nvSpPr>
              <p:cNvPr id="79932" name="Freeform 116"/>
              <p:cNvSpPr>
                <a:spLocks/>
              </p:cNvSpPr>
              <p:nvPr/>
            </p:nvSpPr>
            <p:spPr bwMode="auto">
              <a:xfrm>
                <a:off x="3696" y="2477"/>
                <a:ext cx="11" cy="95"/>
              </a:xfrm>
              <a:custGeom>
                <a:avLst/>
                <a:gdLst>
                  <a:gd name="T0" fmla="*/ 11 w 11"/>
                  <a:gd name="T1" fmla="*/ 10 h 95"/>
                  <a:gd name="T2" fmla="*/ 0 w 11"/>
                  <a:gd name="T3" fmla="*/ 0 h 95"/>
                  <a:gd name="T4" fmla="*/ 0 w 11"/>
                  <a:gd name="T5" fmla="*/ 10 h 95"/>
                  <a:gd name="T6" fmla="*/ 0 w 11"/>
                  <a:gd name="T7" fmla="*/ 95 h 95"/>
                  <a:gd name="T8" fmla="*/ 0 w 11"/>
                  <a:gd name="T9" fmla="*/ 95 h 95"/>
                  <a:gd name="T10" fmla="*/ 11 w 11"/>
                  <a:gd name="T11" fmla="*/ 95 h 95"/>
                  <a:gd name="T12" fmla="*/ 11 w 11"/>
                  <a:gd name="T13" fmla="*/ 10 h 95"/>
                  <a:gd name="T14" fmla="*/ 0 60000 65536"/>
                  <a:gd name="T15" fmla="*/ 0 60000 65536"/>
                  <a:gd name="T16" fmla="*/ 0 60000 65536"/>
                  <a:gd name="T17" fmla="*/ 0 60000 65536"/>
                  <a:gd name="T18" fmla="*/ 0 60000 65536"/>
                  <a:gd name="T19" fmla="*/ 0 60000 65536"/>
                  <a:gd name="T20" fmla="*/ 0 60000 65536"/>
                  <a:gd name="T21" fmla="*/ 0 w 11"/>
                  <a:gd name="T22" fmla="*/ 0 h 95"/>
                  <a:gd name="T23" fmla="*/ 11 w 11"/>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95">
                    <a:moveTo>
                      <a:pt x="11" y="10"/>
                    </a:moveTo>
                    <a:lnTo>
                      <a:pt x="0" y="0"/>
                    </a:lnTo>
                    <a:lnTo>
                      <a:pt x="0" y="10"/>
                    </a:lnTo>
                    <a:lnTo>
                      <a:pt x="0" y="95"/>
                    </a:lnTo>
                    <a:lnTo>
                      <a:pt x="11" y="95"/>
                    </a:lnTo>
                    <a:lnTo>
                      <a:pt x="11" y="10"/>
                    </a:lnTo>
                    <a:close/>
                  </a:path>
                </a:pathLst>
              </a:custGeom>
              <a:solidFill>
                <a:srgbClr val="000000"/>
              </a:solidFill>
              <a:ln w="9525">
                <a:noFill/>
                <a:round/>
                <a:headEnd/>
                <a:tailEnd/>
              </a:ln>
            </p:spPr>
            <p:txBody>
              <a:bodyPr/>
              <a:lstStyle/>
              <a:p>
                <a:endParaRPr lang="zh-CN" altLang="en-US"/>
              </a:p>
            </p:txBody>
          </p:sp>
          <p:sp>
            <p:nvSpPr>
              <p:cNvPr id="79933" name="Freeform 117"/>
              <p:cNvSpPr>
                <a:spLocks/>
              </p:cNvSpPr>
              <p:nvPr/>
            </p:nvSpPr>
            <p:spPr bwMode="auto">
              <a:xfrm>
                <a:off x="3696" y="2593"/>
                <a:ext cx="11" cy="95"/>
              </a:xfrm>
              <a:custGeom>
                <a:avLst/>
                <a:gdLst>
                  <a:gd name="T0" fmla="*/ 11 w 11"/>
                  <a:gd name="T1" fmla="*/ 11 h 95"/>
                  <a:gd name="T2" fmla="*/ 0 w 11"/>
                  <a:gd name="T3" fmla="*/ 0 h 95"/>
                  <a:gd name="T4" fmla="*/ 0 w 11"/>
                  <a:gd name="T5" fmla="*/ 11 h 95"/>
                  <a:gd name="T6" fmla="*/ 0 w 11"/>
                  <a:gd name="T7" fmla="*/ 95 h 95"/>
                  <a:gd name="T8" fmla="*/ 0 w 11"/>
                  <a:gd name="T9" fmla="*/ 95 h 95"/>
                  <a:gd name="T10" fmla="*/ 11 w 11"/>
                  <a:gd name="T11" fmla="*/ 95 h 95"/>
                  <a:gd name="T12" fmla="*/ 11 w 11"/>
                  <a:gd name="T13" fmla="*/ 11 h 95"/>
                  <a:gd name="T14" fmla="*/ 0 60000 65536"/>
                  <a:gd name="T15" fmla="*/ 0 60000 65536"/>
                  <a:gd name="T16" fmla="*/ 0 60000 65536"/>
                  <a:gd name="T17" fmla="*/ 0 60000 65536"/>
                  <a:gd name="T18" fmla="*/ 0 60000 65536"/>
                  <a:gd name="T19" fmla="*/ 0 60000 65536"/>
                  <a:gd name="T20" fmla="*/ 0 60000 65536"/>
                  <a:gd name="T21" fmla="*/ 0 w 11"/>
                  <a:gd name="T22" fmla="*/ 0 h 95"/>
                  <a:gd name="T23" fmla="*/ 11 w 11"/>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95">
                    <a:moveTo>
                      <a:pt x="11" y="11"/>
                    </a:moveTo>
                    <a:lnTo>
                      <a:pt x="0" y="0"/>
                    </a:lnTo>
                    <a:lnTo>
                      <a:pt x="0" y="11"/>
                    </a:lnTo>
                    <a:lnTo>
                      <a:pt x="0" y="95"/>
                    </a:lnTo>
                    <a:lnTo>
                      <a:pt x="11" y="95"/>
                    </a:lnTo>
                    <a:lnTo>
                      <a:pt x="11" y="11"/>
                    </a:lnTo>
                    <a:close/>
                  </a:path>
                </a:pathLst>
              </a:custGeom>
              <a:solidFill>
                <a:srgbClr val="000000"/>
              </a:solidFill>
              <a:ln w="9525">
                <a:noFill/>
                <a:round/>
                <a:headEnd/>
                <a:tailEnd/>
              </a:ln>
            </p:spPr>
            <p:txBody>
              <a:bodyPr/>
              <a:lstStyle/>
              <a:p>
                <a:endParaRPr lang="zh-CN" altLang="en-US"/>
              </a:p>
            </p:txBody>
          </p:sp>
          <p:sp>
            <p:nvSpPr>
              <p:cNvPr id="79934" name="Freeform 118"/>
              <p:cNvSpPr>
                <a:spLocks/>
              </p:cNvSpPr>
              <p:nvPr/>
            </p:nvSpPr>
            <p:spPr bwMode="auto">
              <a:xfrm>
                <a:off x="3696" y="2710"/>
                <a:ext cx="11" cy="95"/>
              </a:xfrm>
              <a:custGeom>
                <a:avLst/>
                <a:gdLst>
                  <a:gd name="T0" fmla="*/ 11 w 11"/>
                  <a:gd name="T1" fmla="*/ 10 h 95"/>
                  <a:gd name="T2" fmla="*/ 0 w 11"/>
                  <a:gd name="T3" fmla="*/ 0 h 95"/>
                  <a:gd name="T4" fmla="*/ 0 w 11"/>
                  <a:gd name="T5" fmla="*/ 10 h 95"/>
                  <a:gd name="T6" fmla="*/ 0 w 11"/>
                  <a:gd name="T7" fmla="*/ 95 h 95"/>
                  <a:gd name="T8" fmla="*/ 0 w 11"/>
                  <a:gd name="T9" fmla="*/ 95 h 95"/>
                  <a:gd name="T10" fmla="*/ 11 w 11"/>
                  <a:gd name="T11" fmla="*/ 95 h 95"/>
                  <a:gd name="T12" fmla="*/ 11 w 11"/>
                  <a:gd name="T13" fmla="*/ 10 h 95"/>
                  <a:gd name="T14" fmla="*/ 0 60000 65536"/>
                  <a:gd name="T15" fmla="*/ 0 60000 65536"/>
                  <a:gd name="T16" fmla="*/ 0 60000 65536"/>
                  <a:gd name="T17" fmla="*/ 0 60000 65536"/>
                  <a:gd name="T18" fmla="*/ 0 60000 65536"/>
                  <a:gd name="T19" fmla="*/ 0 60000 65536"/>
                  <a:gd name="T20" fmla="*/ 0 60000 65536"/>
                  <a:gd name="T21" fmla="*/ 0 w 11"/>
                  <a:gd name="T22" fmla="*/ 0 h 95"/>
                  <a:gd name="T23" fmla="*/ 11 w 11"/>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95">
                    <a:moveTo>
                      <a:pt x="11" y="10"/>
                    </a:moveTo>
                    <a:lnTo>
                      <a:pt x="0" y="0"/>
                    </a:lnTo>
                    <a:lnTo>
                      <a:pt x="0" y="10"/>
                    </a:lnTo>
                    <a:lnTo>
                      <a:pt x="0" y="95"/>
                    </a:lnTo>
                    <a:lnTo>
                      <a:pt x="11" y="95"/>
                    </a:lnTo>
                    <a:lnTo>
                      <a:pt x="11" y="10"/>
                    </a:lnTo>
                    <a:close/>
                  </a:path>
                </a:pathLst>
              </a:custGeom>
              <a:solidFill>
                <a:srgbClr val="000000"/>
              </a:solidFill>
              <a:ln w="9525">
                <a:noFill/>
                <a:round/>
                <a:headEnd/>
                <a:tailEnd/>
              </a:ln>
            </p:spPr>
            <p:txBody>
              <a:bodyPr/>
              <a:lstStyle/>
              <a:p>
                <a:endParaRPr lang="zh-CN" altLang="en-US"/>
              </a:p>
            </p:txBody>
          </p:sp>
          <p:sp>
            <p:nvSpPr>
              <p:cNvPr id="79935" name="Freeform 119"/>
              <p:cNvSpPr>
                <a:spLocks/>
              </p:cNvSpPr>
              <p:nvPr/>
            </p:nvSpPr>
            <p:spPr bwMode="auto">
              <a:xfrm>
                <a:off x="3696" y="2826"/>
                <a:ext cx="11" cy="96"/>
              </a:xfrm>
              <a:custGeom>
                <a:avLst/>
                <a:gdLst>
                  <a:gd name="T0" fmla="*/ 11 w 11"/>
                  <a:gd name="T1" fmla="*/ 11 h 96"/>
                  <a:gd name="T2" fmla="*/ 0 w 11"/>
                  <a:gd name="T3" fmla="*/ 0 h 96"/>
                  <a:gd name="T4" fmla="*/ 0 w 11"/>
                  <a:gd name="T5" fmla="*/ 11 h 96"/>
                  <a:gd name="T6" fmla="*/ 0 w 11"/>
                  <a:gd name="T7" fmla="*/ 96 h 96"/>
                  <a:gd name="T8" fmla="*/ 0 w 11"/>
                  <a:gd name="T9" fmla="*/ 96 h 96"/>
                  <a:gd name="T10" fmla="*/ 11 w 11"/>
                  <a:gd name="T11" fmla="*/ 96 h 96"/>
                  <a:gd name="T12" fmla="*/ 11 w 11"/>
                  <a:gd name="T13" fmla="*/ 11 h 96"/>
                  <a:gd name="T14" fmla="*/ 0 60000 65536"/>
                  <a:gd name="T15" fmla="*/ 0 60000 65536"/>
                  <a:gd name="T16" fmla="*/ 0 60000 65536"/>
                  <a:gd name="T17" fmla="*/ 0 60000 65536"/>
                  <a:gd name="T18" fmla="*/ 0 60000 65536"/>
                  <a:gd name="T19" fmla="*/ 0 60000 65536"/>
                  <a:gd name="T20" fmla="*/ 0 60000 65536"/>
                  <a:gd name="T21" fmla="*/ 0 w 11"/>
                  <a:gd name="T22" fmla="*/ 0 h 96"/>
                  <a:gd name="T23" fmla="*/ 11 w 11"/>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96">
                    <a:moveTo>
                      <a:pt x="11" y="11"/>
                    </a:moveTo>
                    <a:lnTo>
                      <a:pt x="0" y="0"/>
                    </a:lnTo>
                    <a:lnTo>
                      <a:pt x="0" y="11"/>
                    </a:lnTo>
                    <a:lnTo>
                      <a:pt x="0" y="96"/>
                    </a:lnTo>
                    <a:lnTo>
                      <a:pt x="11" y="96"/>
                    </a:lnTo>
                    <a:lnTo>
                      <a:pt x="11" y="11"/>
                    </a:lnTo>
                    <a:close/>
                  </a:path>
                </a:pathLst>
              </a:custGeom>
              <a:solidFill>
                <a:srgbClr val="000000"/>
              </a:solidFill>
              <a:ln w="9525">
                <a:noFill/>
                <a:round/>
                <a:headEnd/>
                <a:tailEnd/>
              </a:ln>
            </p:spPr>
            <p:txBody>
              <a:bodyPr/>
              <a:lstStyle/>
              <a:p>
                <a:endParaRPr lang="zh-CN" altLang="en-US"/>
              </a:p>
            </p:txBody>
          </p:sp>
          <p:sp>
            <p:nvSpPr>
              <p:cNvPr id="79936" name="Freeform 120"/>
              <p:cNvSpPr>
                <a:spLocks/>
              </p:cNvSpPr>
              <p:nvPr/>
            </p:nvSpPr>
            <p:spPr bwMode="auto">
              <a:xfrm>
                <a:off x="3696" y="2943"/>
                <a:ext cx="11" cy="95"/>
              </a:xfrm>
              <a:custGeom>
                <a:avLst/>
                <a:gdLst>
                  <a:gd name="T0" fmla="*/ 11 w 11"/>
                  <a:gd name="T1" fmla="*/ 10 h 95"/>
                  <a:gd name="T2" fmla="*/ 0 w 11"/>
                  <a:gd name="T3" fmla="*/ 0 h 95"/>
                  <a:gd name="T4" fmla="*/ 0 w 11"/>
                  <a:gd name="T5" fmla="*/ 10 h 95"/>
                  <a:gd name="T6" fmla="*/ 0 w 11"/>
                  <a:gd name="T7" fmla="*/ 95 h 95"/>
                  <a:gd name="T8" fmla="*/ 0 w 11"/>
                  <a:gd name="T9" fmla="*/ 95 h 95"/>
                  <a:gd name="T10" fmla="*/ 11 w 11"/>
                  <a:gd name="T11" fmla="*/ 95 h 95"/>
                  <a:gd name="T12" fmla="*/ 11 w 11"/>
                  <a:gd name="T13" fmla="*/ 10 h 95"/>
                  <a:gd name="T14" fmla="*/ 0 60000 65536"/>
                  <a:gd name="T15" fmla="*/ 0 60000 65536"/>
                  <a:gd name="T16" fmla="*/ 0 60000 65536"/>
                  <a:gd name="T17" fmla="*/ 0 60000 65536"/>
                  <a:gd name="T18" fmla="*/ 0 60000 65536"/>
                  <a:gd name="T19" fmla="*/ 0 60000 65536"/>
                  <a:gd name="T20" fmla="*/ 0 60000 65536"/>
                  <a:gd name="T21" fmla="*/ 0 w 11"/>
                  <a:gd name="T22" fmla="*/ 0 h 95"/>
                  <a:gd name="T23" fmla="*/ 11 w 11"/>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95">
                    <a:moveTo>
                      <a:pt x="11" y="10"/>
                    </a:moveTo>
                    <a:lnTo>
                      <a:pt x="0" y="0"/>
                    </a:lnTo>
                    <a:lnTo>
                      <a:pt x="0" y="10"/>
                    </a:lnTo>
                    <a:lnTo>
                      <a:pt x="0" y="95"/>
                    </a:lnTo>
                    <a:lnTo>
                      <a:pt x="11" y="95"/>
                    </a:lnTo>
                    <a:lnTo>
                      <a:pt x="11" y="10"/>
                    </a:lnTo>
                    <a:close/>
                  </a:path>
                </a:pathLst>
              </a:custGeom>
              <a:solidFill>
                <a:srgbClr val="000000"/>
              </a:solidFill>
              <a:ln w="9525">
                <a:noFill/>
                <a:round/>
                <a:headEnd/>
                <a:tailEnd/>
              </a:ln>
            </p:spPr>
            <p:txBody>
              <a:bodyPr/>
              <a:lstStyle/>
              <a:p>
                <a:endParaRPr lang="zh-CN" altLang="en-US"/>
              </a:p>
            </p:txBody>
          </p:sp>
          <p:sp>
            <p:nvSpPr>
              <p:cNvPr id="79937" name="Freeform 121"/>
              <p:cNvSpPr>
                <a:spLocks/>
              </p:cNvSpPr>
              <p:nvPr/>
            </p:nvSpPr>
            <p:spPr bwMode="auto">
              <a:xfrm>
                <a:off x="3696" y="3059"/>
                <a:ext cx="11" cy="96"/>
              </a:xfrm>
              <a:custGeom>
                <a:avLst/>
                <a:gdLst>
                  <a:gd name="T0" fmla="*/ 11 w 11"/>
                  <a:gd name="T1" fmla="*/ 11 h 96"/>
                  <a:gd name="T2" fmla="*/ 0 w 11"/>
                  <a:gd name="T3" fmla="*/ 0 h 96"/>
                  <a:gd name="T4" fmla="*/ 0 w 11"/>
                  <a:gd name="T5" fmla="*/ 11 h 96"/>
                  <a:gd name="T6" fmla="*/ 0 w 11"/>
                  <a:gd name="T7" fmla="*/ 96 h 96"/>
                  <a:gd name="T8" fmla="*/ 0 w 11"/>
                  <a:gd name="T9" fmla="*/ 96 h 96"/>
                  <a:gd name="T10" fmla="*/ 11 w 11"/>
                  <a:gd name="T11" fmla="*/ 96 h 96"/>
                  <a:gd name="T12" fmla="*/ 11 w 11"/>
                  <a:gd name="T13" fmla="*/ 11 h 96"/>
                  <a:gd name="T14" fmla="*/ 0 60000 65536"/>
                  <a:gd name="T15" fmla="*/ 0 60000 65536"/>
                  <a:gd name="T16" fmla="*/ 0 60000 65536"/>
                  <a:gd name="T17" fmla="*/ 0 60000 65536"/>
                  <a:gd name="T18" fmla="*/ 0 60000 65536"/>
                  <a:gd name="T19" fmla="*/ 0 60000 65536"/>
                  <a:gd name="T20" fmla="*/ 0 60000 65536"/>
                  <a:gd name="T21" fmla="*/ 0 w 11"/>
                  <a:gd name="T22" fmla="*/ 0 h 96"/>
                  <a:gd name="T23" fmla="*/ 11 w 11"/>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96">
                    <a:moveTo>
                      <a:pt x="11" y="11"/>
                    </a:moveTo>
                    <a:lnTo>
                      <a:pt x="0" y="0"/>
                    </a:lnTo>
                    <a:lnTo>
                      <a:pt x="0" y="11"/>
                    </a:lnTo>
                    <a:lnTo>
                      <a:pt x="0" y="96"/>
                    </a:lnTo>
                    <a:lnTo>
                      <a:pt x="11" y="96"/>
                    </a:lnTo>
                    <a:lnTo>
                      <a:pt x="11" y="11"/>
                    </a:lnTo>
                    <a:close/>
                  </a:path>
                </a:pathLst>
              </a:custGeom>
              <a:solidFill>
                <a:srgbClr val="000000"/>
              </a:solidFill>
              <a:ln w="9525">
                <a:noFill/>
                <a:round/>
                <a:headEnd/>
                <a:tailEnd/>
              </a:ln>
            </p:spPr>
            <p:txBody>
              <a:bodyPr/>
              <a:lstStyle/>
              <a:p>
                <a:endParaRPr lang="zh-CN" altLang="en-US"/>
              </a:p>
            </p:txBody>
          </p:sp>
          <p:sp>
            <p:nvSpPr>
              <p:cNvPr id="79938" name="Freeform 122"/>
              <p:cNvSpPr>
                <a:spLocks/>
              </p:cNvSpPr>
              <p:nvPr/>
            </p:nvSpPr>
            <p:spPr bwMode="auto">
              <a:xfrm>
                <a:off x="3696" y="3176"/>
                <a:ext cx="11" cy="95"/>
              </a:xfrm>
              <a:custGeom>
                <a:avLst/>
                <a:gdLst>
                  <a:gd name="T0" fmla="*/ 11 w 11"/>
                  <a:gd name="T1" fmla="*/ 10 h 95"/>
                  <a:gd name="T2" fmla="*/ 0 w 11"/>
                  <a:gd name="T3" fmla="*/ 0 h 95"/>
                  <a:gd name="T4" fmla="*/ 0 w 11"/>
                  <a:gd name="T5" fmla="*/ 10 h 95"/>
                  <a:gd name="T6" fmla="*/ 0 w 11"/>
                  <a:gd name="T7" fmla="*/ 95 h 95"/>
                  <a:gd name="T8" fmla="*/ 0 w 11"/>
                  <a:gd name="T9" fmla="*/ 95 h 95"/>
                  <a:gd name="T10" fmla="*/ 11 w 11"/>
                  <a:gd name="T11" fmla="*/ 95 h 95"/>
                  <a:gd name="T12" fmla="*/ 11 w 11"/>
                  <a:gd name="T13" fmla="*/ 10 h 95"/>
                  <a:gd name="T14" fmla="*/ 0 60000 65536"/>
                  <a:gd name="T15" fmla="*/ 0 60000 65536"/>
                  <a:gd name="T16" fmla="*/ 0 60000 65536"/>
                  <a:gd name="T17" fmla="*/ 0 60000 65536"/>
                  <a:gd name="T18" fmla="*/ 0 60000 65536"/>
                  <a:gd name="T19" fmla="*/ 0 60000 65536"/>
                  <a:gd name="T20" fmla="*/ 0 60000 65536"/>
                  <a:gd name="T21" fmla="*/ 0 w 11"/>
                  <a:gd name="T22" fmla="*/ 0 h 95"/>
                  <a:gd name="T23" fmla="*/ 11 w 11"/>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95">
                    <a:moveTo>
                      <a:pt x="11" y="10"/>
                    </a:moveTo>
                    <a:lnTo>
                      <a:pt x="0" y="0"/>
                    </a:lnTo>
                    <a:lnTo>
                      <a:pt x="0" y="10"/>
                    </a:lnTo>
                    <a:lnTo>
                      <a:pt x="0" y="95"/>
                    </a:lnTo>
                    <a:lnTo>
                      <a:pt x="11" y="95"/>
                    </a:lnTo>
                    <a:lnTo>
                      <a:pt x="11" y="10"/>
                    </a:lnTo>
                    <a:close/>
                  </a:path>
                </a:pathLst>
              </a:custGeom>
              <a:solidFill>
                <a:srgbClr val="000000"/>
              </a:solidFill>
              <a:ln w="9525">
                <a:noFill/>
                <a:round/>
                <a:headEnd/>
                <a:tailEnd/>
              </a:ln>
            </p:spPr>
            <p:txBody>
              <a:bodyPr/>
              <a:lstStyle/>
              <a:p>
                <a:endParaRPr lang="zh-CN" altLang="en-US"/>
              </a:p>
            </p:txBody>
          </p:sp>
          <p:sp>
            <p:nvSpPr>
              <p:cNvPr id="79939" name="Freeform 123"/>
              <p:cNvSpPr>
                <a:spLocks/>
              </p:cNvSpPr>
              <p:nvPr/>
            </p:nvSpPr>
            <p:spPr bwMode="auto">
              <a:xfrm>
                <a:off x="3696" y="3292"/>
                <a:ext cx="11" cy="64"/>
              </a:xfrm>
              <a:custGeom>
                <a:avLst/>
                <a:gdLst>
                  <a:gd name="T0" fmla="*/ 11 w 11"/>
                  <a:gd name="T1" fmla="*/ 11 h 64"/>
                  <a:gd name="T2" fmla="*/ 0 w 11"/>
                  <a:gd name="T3" fmla="*/ 0 h 64"/>
                  <a:gd name="T4" fmla="*/ 0 w 11"/>
                  <a:gd name="T5" fmla="*/ 11 h 64"/>
                  <a:gd name="T6" fmla="*/ 0 w 11"/>
                  <a:gd name="T7" fmla="*/ 64 h 64"/>
                  <a:gd name="T8" fmla="*/ 0 w 11"/>
                  <a:gd name="T9" fmla="*/ 64 h 64"/>
                  <a:gd name="T10" fmla="*/ 11 w 11"/>
                  <a:gd name="T11" fmla="*/ 64 h 64"/>
                  <a:gd name="T12" fmla="*/ 11 w 11"/>
                  <a:gd name="T13" fmla="*/ 11 h 64"/>
                  <a:gd name="T14" fmla="*/ 0 60000 65536"/>
                  <a:gd name="T15" fmla="*/ 0 60000 65536"/>
                  <a:gd name="T16" fmla="*/ 0 60000 65536"/>
                  <a:gd name="T17" fmla="*/ 0 60000 65536"/>
                  <a:gd name="T18" fmla="*/ 0 60000 65536"/>
                  <a:gd name="T19" fmla="*/ 0 60000 65536"/>
                  <a:gd name="T20" fmla="*/ 0 60000 65536"/>
                  <a:gd name="T21" fmla="*/ 0 w 11"/>
                  <a:gd name="T22" fmla="*/ 0 h 64"/>
                  <a:gd name="T23" fmla="*/ 11 w 11"/>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64">
                    <a:moveTo>
                      <a:pt x="11" y="11"/>
                    </a:moveTo>
                    <a:lnTo>
                      <a:pt x="0" y="0"/>
                    </a:lnTo>
                    <a:lnTo>
                      <a:pt x="0" y="11"/>
                    </a:lnTo>
                    <a:lnTo>
                      <a:pt x="0" y="64"/>
                    </a:lnTo>
                    <a:lnTo>
                      <a:pt x="11" y="64"/>
                    </a:lnTo>
                    <a:lnTo>
                      <a:pt x="11" y="11"/>
                    </a:lnTo>
                    <a:close/>
                  </a:path>
                </a:pathLst>
              </a:custGeom>
              <a:solidFill>
                <a:srgbClr val="000000"/>
              </a:solidFill>
              <a:ln w="9525">
                <a:noFill/>
                <a:round/>
                <a:headEnd/>
                <a:tailEnd/>
              </a:ln>
            </p:spPr>
            <p:txBody>
              <a:bodyPr/>
              <a:lstStyle/>
              <a:p>
                <a:endParaRPr lang="zh-CN" altLang="en-US"/>
              </a:p>
            </p:txBody>
          </p:sp>
        </p:grpSp>
        <p:sp>
          <p:nvSpPr>
            <p:cNvPr id="79919" name="Rectangle 124"/>
            <p:cNvSpPr>
              <a:spLocks noChangeArrowheads="1"/>
            </p:cNvSpPr>
            <p:nvPr/>
          </p:nvSpPr>
          <p:spPr bwMode="auto">
            <a:xfrm>
              <a:off x="2924" y="3165"/>
              <a:ext cx="730" cy="170"/>
            </a:xfrm>
            <a:prstGeom prst="rect">
              <a:avLst/>
            </a:prstGeom>
            <a:noFill/>
            <a:ln w="9525">
              <a:noFill/>
              <a:miter lim="800000"/>
              <a:headEnd/>
              <a:tailEnd/>
            </a:ln>
          </p:spPr>
          <p:txBody>
            <a:bodyPr/>
            <a:lstStyle/>
            <a:p>
              <a:endParaRPr lang="zh-CN" altLang="en-US">
                <a:ea typeface="宋体" pitchFamily="2" charset="-122"/>
              </a:endParaRPr>
            </a:p>
          </p:txBody>
        </p:sp>
        <p:sp>
          <p:nvSpPr>
            <p:cNvPr id="79920" name="Rectangle 125"/>
            <p:cNvSpPr>
              <a:spLocks noChangeArrowheads="1"/>
            </p:cNvSpPr>
            <p:nvPr/>
          </p:nvSpPr>
          <p:spPr bwMode="auto">
            <a:xfrm>
              <a:off x="3093" y="3176"/>
              <a:ext cx="384" cy="154"/>
            </a:xfrm>
            <a:prstGeom prst="rect">
              <a:avLst/>
            </a:prstGeom>
            <a:noFill/>
            <a:ln w="9525">
              <a:noFill/>
              <a:miter lim="800000"/>
              <a:headEnd/>
              <a:tailEnd/>
            </a:ln>
          </p:spPr>
          <p:txBody>
            <a:bodyPr wrap="none" lIns="0" tIns="0" rIns="0" bIns="0">
              <a:spAutoFit/>
            </a:bodyPr>
            <a:lstStyle/>
            <a:p>
              <a:r>
                <a:rPr kumimoji="1" lang="zh-CN" altLang="en-US" sz="1600">
                  <a:solidFill>
                    <a:srgbClr val="000000"/>
                  </a:solidFill>
                  <a:latin typeface="宋体" pitchFamily="2" charset="-122"/>
                  <a:ea typeface="宋体" pitchFamily="2" charset="-122"/>
                </a:rPr>
                <a:t>编程前</a:t>
              </a:r>
              <a:endParaRPr kumimoji="1" lang="zh-CN" altLang="en-US" sz="2400" b="1">
                <a:latin typeface="Tahoma" pitchFamily="34" charset="0"/>
                <a:ea typeface="楷体_GB2312" pitchFamily="49" charset="-122"/>
              </a:endParaRPr>
            </a:p>
          </p:txBody>
        </p:sp>
        <p:sp>
          <p:nvSpPr>
            <p:cNvPr id="79921" name="Rectangle 126"/>
            <p:cNvSpPr>
              <a:spLocks noChangeArrowheads="1"/>
            </p:cNvSpPr>
            <p:nvPr/>
          </p:nvSpPr>
          <p:spPr bwMode="auto">
            <a:xfrm>
              <a:off x="3474" y="3155"/>
              <a:ext cx="32" cy="154"/>
            </a:xfrm>
            <a:prstGeom prst="rect">
              <a:avLst/>
            </a:prstGeom>
            <a:noFill/>
            <a:ln w="9525">
              <a:noFill/>
              <a:miter lim="800000"/>
              <a:headEnd/>
              <a:tailEnd/>
            </a:ln>
          </p:spPr>
          <p:txBody>
            <a:bodyPr wrap="none" lIns="0" tIns="0" rIns="0" bIns="0">
              <a:spAutoFit/>
            </a:bodyPr>
            <a:lstStyle/>
            <a:p>
              <a:r>
                <a:rPr kumimoji="1" lang="zh-CN" altLang="en-US" sz="1600">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sp>
          <p:nvSpPr>
            <p:cNvPr id="79922" name="Rectangle 127"/>
            <p:cNvSpPr>
              <a:spLocks noChangeArrowheads="1"/>
            </p:cNvSpPr>
            <p:nvPr/>
          </p:nvSpPr>
          <p:spPr bwMode="auto">
            <a:xfrm>
              <a:off x="3908" y="3165"/>
              <a:ext cx="730" cy="170"/>
            </a:xfrm>
            <a:prstGeom prst="rect">
              <a:avLst/>
            </a:prstGeom>
            <a:noFill/>
            <a:ln w="9525">
              <a:noFill/>
              <a:miter lim="800000"/>
              <a:headEnd/>
              <a:tailEnd/>
            </a:ln>
          </p:spPr>
          <p:txBody>
            <a:bodyPr/>
            <a:lstStyle/>
            <a:p>
              <a:endParaRPr lang="zh-CN" altLang="en-US">
                <a:ea typeface="宋体" pitchFamily="2" charset="-122"/>
              </a:endParaRPr>
            </a:p>
          </p:txBody>
        </p:sp>
        <p:sp>
          <p:nvSpPr>
            <p:cNvPr id="79923" name="Rectangle 128"/>
            <p:cNvSpPr>
              <a:spLocks noChangeArrowheads="1"/>
            </p:cNvSpPr>
            <p:nvPr/>
          </p:nvSpPr>
          <p:spPr bwMode="auto">
            <a:xfrm>
              <a:off x="4077" y="3176"/>
              <a:ext cx="384" cy="154"/>
            </a:xfrm>
            <a:prstGeom prst="rect">
              <a:avLst/>
            </a:prstGeom>
            <a:noFill/>
            <a:ln w="9525">
              <a:noFill/>
              <a:miter lim="800000"/>
              <a:headEnd/>
              <a:tailEnd/>
            </a:ln>
          </p:spPr>
          <p:txBody>
            <a:bodyPr wrap="none" lIns="0" tIns="0" rIns="0" bIns="0">
              <a:spAutoFit/>
            </a:bodyPr>
            <a:lstStyle/>
            <a:p>
              <a:r>
                <a:rPr kumimoji="1" lang="zh-CN" altLang="en-US" sz="1600">
                  <a:solidFill>
                    <a:srgbClr val="000000"/>
                  </a:solidFill>
                  <a:latin typeface="宋体" pitchFamily="2" charset="-122"/>
                  <a:ea typeface="宋体" pitchFamily="2" charset="-122"/>
                </a:rPr>
                <a:t>编程后</a:t>
              </a:r>
              <a:endParaRPr kumimoji="1" lang="zh-CN" altLang="en-US" sz="2400" b="1">
                <a:latin typeface="Tahoma" pitchFamily="34" charset="0"/>
                <a:ea typeface="楷体_GB2312" pitchFamily="49" charset="-122"/>
              </a:endParaRPr>
            </a:p>
          </p:txBody>
        </p:sp>
        <p:sp>
          <p:nvSpPr>
            <p:cNvPr id="79924" name="Rectangle 129"/>
            <p:cNvSpPr>
              <a:spLocks noChangeArrowheads="1"/>
            </p:cNvSpPr>
            <p:nvPr/>
          </p:nvSpPr>
          <p:spPr bwMode="auto">
            <a:xfrm>
              <a:off x="4458" y="3155"/>
              <a:ext cx="32" cy="154"/>
            </a:xfrm>
            <a:prstGeom prst="rect">
              <a:avLst/>
            </a:prstGeom>
            <a:noFill/>
            <a:ln w="9525">
              <a:noFill/>
              <a:miter lim="800000"/>
              <a:headEnd/>
              <a:tailEnd/>
            </a:ln>
          </p:spPr>
          <p:txBody>
            <a:bodyPr wrap="none" lIns="0" tIns="0" rIns="0" bIns="0">
              <a:spAutoFit/>
            </a:bodyPr>
            <a:lstStyle/>
            <a:p>
              <a:r>
                <a:rPr kumimoji="1" lang="zh-CN" altLang="en-US" sz="1600">
                  <a:solidFill>
                    <a:srgbClr val="000000"/>
                  </a:solidFill>
                  <a:latin typeface="Times New Roman" pitchFamily="18" charset="0"/>
                  <a:ea typeface="楷体_GB2312" pitchFamily="49" charset="-122"/>
                </a:rPr>
                <a:t> </a:t>
              </a:r>
              <a:endParaRPr kumimoji="1" lang="zh-CN" altLang="en-US" sz="2400" b="1">
                <a:latin typeface="Tahoma" pitchFamily="34" charset="0"/>
                <a:ea typeface="楷体_GB2312" pitchFamily="49" charset="-122"/>
              </a:endParaRPr>
            </a:p>
          </p:txBody>
        </p:sp>
      </p:grpSp>
      <p:sp>
        <p:nvSpPr>
          <p:cNvPr id="367746" name="Line 130"/>
          <p:cNvSpPr>
            <a:spLocks noChangeShapeType="1"/>
          </p:cNvSpPr>
          <p:nvPr/>
        </p:nvSpPr>
        <p:spPr bwMode="auto">
          <a:xfrm>
            <a:off x="6011863" y="2997200"/>
            <a:ext cx="0" cy="1728788"/>
          </a:xfrm>
          <a:prstGeom prst="line">
            <a:avLst/>
          </a:prstGeom>
          <a:noFill/>
          <a:ln w="19050">
            <a:solidFill>
              <a:schemeClr val="accent2"/>
            </a:solidFill>
            <a:prstDash val="dash"/>
            <a:miter lim="800000"/>
            <a:headEnd/>
            <a:tailEnd/>
          </a:ln>
        </p:spPr>
        <p:txBody>
          <a:bodyPr wrap="none"/>
          <a:lstStyle/>
          <a:p>
            <a:endParaRPr lang="zh-CN" altLang="en-US"/>
          </a:p>
        </p:txBody>
      </p:sp>
    </p:spTree>
    <p:extLst>
      <p:ext uri="{BB962C8B-B14F-4D97-AF65-F5344CB8AC3E}">
        <p14:creationId xmlns:p14="http://schemas.microsoft.com/office/powerpoint/2010/main" val="1012127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67622"/>
                                        </p:tgtEl>
                                        <p:attrNameLst>
                                          <p:attrName>style.visibility</p:attrName>
                                        </p:attrNameLst>
                                      </p:cBhvr>
                                      <p:to>
                                        <p:strVal val="visible"/>
                                      </p:to>
                                    </p:set>
                                    <p:animEffect transition="in" filter="wipe(up)">
                                      <p:cBhvr>
                                        <p:cTn id="7" dur="500"/>
                                        <p:tgtEl>
                                          <p:spTgt spid="3676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xit" presetSubtype="16" fill="hold" nodeType="clickEffect">
                                  <p:stCondLst>
                                    <p:cond delay="0"/>
                                  </p:stCondLst>
                                  <p:childTnLst>
                                    <p:animEffect transition="out" filter="box(in)">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 presetClass="exit" presetSubtype="16" fill="hold" nodeType="clickEffect">
                                  <p:stCondLst>
                                    <p:cond delay="0"/>
                                  </p:stCondLst>
                                  <p:childTnLst>
                                    <p:animEffect transition="out" filter="box(in)">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strips(downRight)">
                                      <p:cBhvr>
                                        <p:cTn id="3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up)">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367746"/>
                                        </p:tgtEl>
                                        <p:attrNameLst>
                                          <p:attrName>style.visibility</p:attrName>
                                        </p:attrNameLst>
                                      </p:cBhvr>
                                      <p:to>
                                        <p:strVal val="visible"/>
                                      </p:to>
                                    </p:set>
                                    <p:animEffect transition="in" filter="wipe(up)">
                                      <p:cBhvr>
                                        <p:cTn id="57" dur="500"/>
                                        <p:tgtEl>
                                          <p:spTgt spid="36774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367618"/>
                                        </p:tgtEl>
                                        <p:attrNameLst>
                                          <p:attrName>style.visibility</p:attrName>
                                        </p:attrNameLst>
                                      </p:cBhvr>
                                      <p:to>
                                        <p:strVal val="visible"/>
                                      </p:to>
                                    </p:set>
                                    <p:animEffect transition="in" filter="wipe(up)">
                                      <p:cBhvr>
                                        <p:cTn id="62" dur="500"/>
                                        <p:tgtEl>
                                          <p:spTgt spid="367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18" grpId="0" animBg="1"/>
      <p:bldP spid="36774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42" name="Picture 2"/>
          <p:cNvPicPr>
            <a:picLocks noChangeAspect="1" noChangeArrowheads="1"/>
          </p:cNvPicPr>
          <p:nvPr/>
        </p:nvPicPr>
        <p:blipFill>
          <a:blip r:embed="rId2"/>
          <a:srcRect/>
          <a:stretch>
            <a:fillRect/>
          </a:stretch>
        </p:blipFill>
        <p:spPr bwMode="auto">
          <a:xfrm>
            <a:off x="250825" y="2355850"/>
            <a:ext cx="4460875" cy="2913063"/>
          </a:xfrm>
          <a:prstGeom prst="rect">
            <a:avLst/>
          </a:prstGeom>
          <a:noFill/>
          <a:ln w="28575">
            <a:solidFill>
              <a:srgbClr val="0BCAD9"/>
            </a:solidFill>
            <a:prstDash val="dash"/>
            <a:miter lim="800000"/>
            <a:headEnd/>
            <a:tailEnd/>
          </a:ln>
        </p:spPr>
      </p:pic>
      <p:pic>
        <p:nvPicPr>
          <p:cNvPr id="368643" name="Picture 3"/>
          <p:cNvPicPr>
            <a:picLocks noChangeAspect="1" noChangeArrowheads="1"/>
          </p:cNvPicPr>
          <p:nvPr/>
        </p:nvPicPr>
        <p:blipFill>
          <a:blip r:embed="rId2"/>
          <a:srcRect/>
          <a:stretch>
            <a:fillRect/>
          </a:stretch>
        </p:blipFill>
        <p:spPr bwMode="auto">
          <a:xfrm>
            <a:off x="4683125" y="2393950"/>
            <a:ext cx="4460875" cy="2913063"/>
          </a:xfrm>
          <a:prstGeom prst="rect">
            <a:avLst/>
          </a:prstGeom>
          <a:noFill/>
          <a:ln w="28575">
            <a:solidFill>
              <a:srgbClr val="0BCAD9"/>
            </a:solidFill>
            <a:prstDash val="dash"/>
            <a:miter lim="800000"/>
            <a:headEnd/>
            <a:tailEnd/>
          </a:ln>
        </p:spPr>
      </p:pic>
      <p:grpSp>
        <p:nvGrpSpPr>
          <p:cNvPr id="2" name="Group 4"/>
          <p:cNvGrpSpPr>
            <a:grpSpLocks/>
          </p:cNvGrpSpPr>
          <p:nvPr/>
        </p:nvGrpSpPr>
        <p:grpSpPr bwMode="auto">
          <a:xfrm>
            <a:off x="1403350" y="3579813"/>
            <a:ext cx="588963" cy="0"/>
            <a:chOff x="1015" y="2387"/>
            <a:chExt cx="371" cy="0"/>
          </a:xfrm>
        </p:grpSpPr>
        <p:sp>
          <p:nvSpPr>
            <p:cNvPr id="80912" name="Line 5"/>
            <p:cNvSpPr>
              <a:spLocks noChangeShapeType="1"/>
            </p:cNvSpPr>
            <p:nvPr/>
          </p:nvSpPr>
          <p:spPr bwMode="auto">
            <a:xfrm>
              <a:off x="1015" y="2387"/>
              <a:ext cx="48" cy="0"/>
            </a:xfrm>
            <a:prstGeom prst="line">
              <a:avLst/>
            </a:prstGeom>
            <a:noFill/>
            <a:ln w="57150">
              <a:solidFill>
                <a:srgbClr val="FF0000"/>
              </a:solidFill>
              <a:round/>
              <a:headEnd/>
              <a:tailEnd/>
            </a:ln>
          </p:spPr>
          <p:txBody>
            <a:bodyPr wrap="none" anchor="ctr"/>
            <a:lstStyle/>
            <a:p>
              <a:endParaRPr lang="zh-CN" altLang="en-US"/>
            </a:p>
          </p:txBody>
        </p:sp>
        <p:sp>
          <p:nvSpPr>
            <p:cNvPr id="80913" name="Line 6"/>
            <p:cNvSpPr>
              <a:spLocks noChangeShapeType="1"/>
            </p:cNvSpPr>
            <p:nvPr/>
          </p:nvSpPr>
          <p:spPr bwMode="auto">
            <a:xfrm>
              <a:off x="1111" y="2387"/>
              <a:ext cx="48" cy="0"/>
            </a:xfrm>
            <a:prstGeom prst="line">
              <a:avLst/>
            </a:prstGeom>
            <a:noFill/>
            <a:ln w="57150">
              <a:solidFill>
                <a:srgbClr val="FF0000"/>
              </a:solidFill>
              <a:round/>
              <a:headEnd/>
              <a:tailEnd/>
            </a:ln>
          </p:spPr>
          <p:txBody>
            <a:bodyPr wrap="none" anchor="ctr"/>
            <a:lstStyle/>
            <a:p>
              <a:endParaRPr lang="zh-CN" altLang="en-US"/>
            </a:p>
          </p:txBody>
        </p:sp>
        <p:sp>
          <p:nvSpPr>
            <p:cNvPr id="80914" name="Line 7"/>
            <p:cNvSpPr>
              <a:spLocks noChangeShapeType="1"/>
            </p:cNvSpPr>
            <p:nvPr/>
          </p:nvSpPr>
          <p:spPr bwMode="auto">
            <a:xfrm>
              <a:off x="1242" y="2387"/>
              <a:ext cx="48" cy="0"/>
            </a:xfrm>
            <a:prstGeom prst="line">
              <a:avLst/>
            </a:prstGeom>
            <a:noFill/>
            <a:ln w="57150">
              <a:solidFill>
                <a:srgbClr val="FF0000"/>
              </a:solidFill>
              <a:round/>
              <a:headEnd/>
              <a:tailEnd/>
            </a:ln>
          </p:spPr>
          <p:txBody>
            <a:bodyPr wrap="none" anchor="ctr"/>
            <a:lstStyle/>
            <a:p>
              <a:endParaRPr lang="zh-CN" altLang="en-US"/>
            </a:p>
          </p:txBody>
        </p:sp>
        <p:sp>
          <p:nvSpPr>
            <p:cNvPr id="80915" name="Line 8"/>
            <p:cNvSpPr>
              <a:spLocks noChangeShapeType="1"/>
            </p:cNvSpPr>
            <p:nvPr/>
          </p:nvSpPr>
          <p:spPr bwMode="auto">
            <a:xfrm>
              <a:off x="1338" y="2387"/>
              <a:ext cx="48" cy="0"/>
            </a:xfrm>
            <a:prstGeom prst="line">
              <a:avLst/>
            </a:prstGeom>
            <a:noFill/>
            <a:ln w="57150">
              <a:solidFill>
                <a:srgbClr val="FF0000"/>
              </a:solidFill>
              <a:round/>
              <a:headEnd/>
              <a:tailEnd/>
            </a:ln>
          </p:spPr>
          <p:txBody>
            <a:bodyPr wrap="none" anchor="ctr"/>
            <a:lstStyle/>
            <a:p>
              <a:endParaRPr lang="zh-CN" altLang="en-US"/>
            </a:p>
          </p:txBody>
        </p:sp>
      </p:grpSp>
      <p:grpSp>
        <p:nvGrpSpPr>
          <p:cNvPr id="3" name="Group 9"/>
          <p:cNvGrpSpPr>
            <a:grpSpLocks/>
          </p:cNvGrpSpPr>
          <p:nvPr/>
        </p:nvGrpSpPr>
        <p:grpSpPr bwMode="auto">
          <a:xfrm>
            <a:off x="611188" y="2705100"/>
            <a:ext cx="2819400" cy="442913"/>
            <a:chOff x="204" y="482"/>
            <a:chExt cx="1776" cy="279"/>
          </a:xfrm>
        </p:grpSpPr>
        <p:sp>
          <p:nvSpPr>
            <p:cNvPr id="80909" name="Text Box 10"/>
            <p:cNvSpPr txBox="1">
              <a:spLocks noChangeArrowheads="1"/>
            </p:cNvSpPr>
            <p:nvPr/>
          </p:nvSpPr>
          <p:spPr bwMode="auto">
            <a:xfrm>
              <a:off x="876" y="482"/>
              <a:ext cx="384" cy="231"/>
            </a:xfrm>
            <a:prstGeom prst="rect">
              <a:avLst/>
            </a:prstGeom>
            <a:noFill/>
            <a:ln w="9525">
              <a:noFill/>
              <a:miter lim="800000"/>
              <a:headEnd/>
              <a:tailEnd/>
            </a:ln>
          </p:spPr>
          <p:txBody>
            <a:bodyPr>
              <a:spAutoFit/>
            </a:bodyPr>
            <a:lstStyle/>
            <a:p>
              <a:pPr algn="ctr">
                <a:spcBef>
                  <a:spcPct val="50000"/>
                </a:spcBef>
              </a:pPr>
              <a:r>
                <a:rPr kumimoji="1" lang="en-US" altLang="zh-CN" b="1">
                  <a:solidFill>
                    <a:srgbClr val="FF0000"/>
                  </a:solidFill>
                  <a:latin typeface="Times New Roman" pitchFamily="18" charset="0"/>
                  <a:ea typeface="宋体" pitchFamily="2" charset="-122"/>
                </a:rPr>
                <a:t>5V</a:t>
              </a:r>
              <a:endParaRPr kumimoji="1" lang="en-US" altLang="zh-CN" b="1">
                <a:latin typeface="Times New Roman" pitchFamily="18" charset="0"/>
                <a:ea typeface="宋体" pitchFamily="2" charset="-122"/>
              </a:endParaRPr>
            </a:p>
          </p:txBody>
        </p:sp>
        <p:sp>
          <p:nvSpPr>
            <p:cNvPr id="80910" name="Text Box 11"/>
            <p:cNvSpPr txBox="1">
              <a:spLocks noChangeArrowheads="1"/>
            </p:cNvSpPr>
            <p:nvPr/>
          </p:nvSpPr>
          <p:spPr bwMode="auto">
            <a:xfrm>
              <a:off x="1596" y="530"/>
              <a:ext cx="384" cy="231"/>
            </a:xfrm>
            <a:prstGeom prst="rect">
              <a:avLst/>
            </a:prstGeom>
            <a:noFill/>
            <a:ln w="9525">
              <a:noFill/>
              <a:miter lim="800000"/>
              <a:headEnd/>
              <a:tailEnd/>
            </a:ln>
          </p:spPr>
          <p:txBody>
            <a:bodyPr>
              <a:spAutoFit/>
            </a:bodyPr>
            <a:lstStyle/>
            <a:p>
              <a:pPr algn="ctr">
                <a:spcBef>
                  <a:spcPct val="50000"/>
                </a:spcBef>
              </a:pPr>
              <a:r>
                <a:rPr kumimoji="1" lang="en-US" altLang="zh-CN" b="1">
                  <a:solidFill>
                    <a:srgbClr val="FF0000"/>
                  </a:solidFill>
                  <a:latin typeface="Times New Roman" pitchFamily="18" charset="0"/>
                  <a:ea typeface="宋体" pitchFamily="2" charset="-122"/>
                </a:rPr>
                <a:t>5V</a:t>
              </a:r>
              <a:endParaRPr kumimoji="1" lang="en-US" altLang="zh-CN" b="1">
                <a:latin typeface="Times New Roman" pitchFamily="18" charset="0"/>
                <a:ea typeface="宋体" pitchFamily="2" charset="-122"/>
              </a:endParaRPr>
            </a:p>
          </p:txBody>
        </p:sp>
        <p:sp>
          <p:nvSpPr>
            <p:cNvPr id="80911" name="Text Box 12"/>
            <p:cNvSpPr txBox="1">
              <a:spLocks noChangeArrowheads="1"/>
            </p:cNvSpPr>
            <p:nvPr/>
          </p:nvSpPr>
          <p:spPr bwMode="auto">
            <a:xfrm>
              <a:off x="204" y="482"/>
              <a:ext cx="528" cy="231"/>
            </a:xfrm>
            <a:prstGeom prst="rect">
              <a:avLst/>
            </a:prstGeom>
            <a:noFill/>
            <a:ln w="9525">
              <a:noFill/>
              <a:miter lim="800000"/>
              <a:headEnd/>
              <a:tailEnd/>
            </a:ln>
          </p:spPr>
          <p:txBody>
            <a:bodyPr>
              <a:spAutoFit/>
            </a:bodyPr>
            <a:lstStyle/>
            <a:p>
              <a:pPr algn="ctr">
                <a:spcBef>
                  <a:spcPct val="50000"/>
                </a:spcBef>
              </a:pPr>
              <a:r>
                <a:rPr kumimoji="1" lang="en-US" altLang="zh-CN" b="1">
                  <a:solidFill>
                    <a:srgbClr val="FF0000"/>
                  </a:solidFill>
                  <a:latin typeface="Times New Roman" pitchFamily="18" charset="0"/>
                  <a:ea typeface="宋体" pitchFamily="2" charset="-122"/>
                </a:rPr>
                <a:t>GND</a:t>
              </a:r>
              <a:endParaRPr kumimoji="1" lang="en-US" altLang="zh-CN" b="1">
                <a:latin typeface="Times New Roman" pitchFamily="18" charset="0"/>
                <a:ea typeface="宋体" pitchFamily="2" charset="-122"/>
              </a:endParaRPr>
            </a:p>
          </p:txBody>
        </p:sp>
      </p:grpSp>
      <p:grpSp>
        <p:nvGrpSpPr>
          <p:cNvPr id="4" name="Group 13"/>
          <p:cNvGrpSpPr>
            <a:grpSpLocks/>
          </p:cNvGrpSpPr>
          <p:nvPr/>
        </p:nvGrpSpPr>
        <p:grpSpPr bwMode="auto">
          <a:xfrm>
            <a:off x="5076825" y="2787650"/>
            <a:ext cx="2819400" cy="442913"/>
            <a:chOff x="204" y="482"/>
            <a:chExt cx="1776" cy="279"/>
          </a:xfrm>
        </p:grpSpPr>
        <p:sp>
          <p:nvSpPr>
            <p:cNvPr id="80906" name="Text Box 14"/>
            <p:cNvSpPr txBox="1">
              <a:spLocks noChangeArrowheads="1"/>
            </p:cNvSpPr>
            <p:nvPr/>
          </p:nvSpPr>
          <p:spPr bwMode="auto">
            <a:xfrm>
              <a:off x="876" y="482"/>
              <a:ext cx="384" cy="231"/>
            </a:xfrm>
            <a:prstGeom prst="rect">
              <a:avLst/>
            </a:prstGeom>
            <a:noFill/>
            <a:ln w="9525">
              <a:noFill/>
              <a:miter lim="800000"/>
              <a:headEnd/>
              <a:tailEnd/>
            </a:ln>
          </p:spPr>
          <p:txBody>
            <a:bodyPr>
              <a:spAutoFit/>
            </a:bodyPr>
            <a:lstStyle/>
            <a:p>
              <a:pPr algn="ctr">
                <a:spcBef>
                  <a:spcPct val="50000"/>
                </a:spcBef>
              </a:pPr>
              <a:r>
                <a:rPr kumimoji="1" lang="en-US" altLang="zh-CN" b="1">
                  <a:solidFill>
                    <a:srgbClr val="FF0000"/>
                  </a:solidFill>
                  <a:latin typeface="Times New Roman" pitchFamily="18" charset="0"/>
                  <a:ea typeface="宋体" pitchFamily="2" charset="-122"/>
                </a:rPr>
                <a:t>5V</a:t>
              </a:r>
              <a:endParaRPr kumimoji="1" lang="en-US" altLang="zh-CN" b="1">
                <a:latin typeface="Times New Roman" pitchFamily="18" charset="0"/>
                <a:ea typeface="宋体" pitchFamily="2" charset="-122"/>
              </a:endParaRPr>
            </a:p>
          </p:txBody>
        </p:sp>
        <p:sp>
          <p:nvSpPr>
            <p:cNvPr id="80907" name="Text Box 15"/>
            <p:cNvSpPr txBox="1">
              <a:spLocks noChangeArrowheads="1"/>
            </p:cNvSpPr>
            <p:nvPr/>
          </p:nvSpPr>
          <p:spPr bwMode="auto">
            <a:xfrm>
              <a:off x="1596" y="530"/>
              <a:ext cx="384" cy="231"/>
            </a:xfrm>
            <a:prstGeom prst="rect">
              <a:avLst/>
            </a:prstGeom>
            <a:noFill/>
            <a:ln w="9525">
              <a:noFill/>
              <a:miter lim="800000"/>
              <a:headEnd/>
              <a:tailEnd/>
            </a:ln>
          </p:spPr>
          <p:txBody>
            <a:bodyPr>
              <a:spAutoFit/>
            </a:bodyPr>
            <a:lstStyle/>
            <a:p>
              <a:pPr algn="ctr">
                <a:spcBef>
                  <a:spcPct val="50000"/>
                </a:spcBef>
              </a:pPr>
              <a:r>
                <a:rPr kumimoji="1" lang="en-US" altLang="zh-CN" b="1">
                  <a:solidFill>
                    <a:srgbClr val="FF0000"/>
                  </a:solidFill>
                  <a:latin typeface="Times New Roman" pitchFamily="18" charset="0"/>
                  <a:ea typeface="宋体" pitchFamily="2" charset="-122"/>
                </a:rPr>
                <a:t>5V</a:t>
              </a:r>
              <a:endParaRPr kumimoji="1" lang="en-US" altLang="zh-CN" b="1">
                <a:latin typeface="Times New Roman" pitchFamily="18" charset="0"/>
                <a:ea typeface="宋体" pitchFamily="2" charset="-122"/>
              </a:endParaRPr>
            </a:p>
          </p:txBody>
        </p:sp>
        <p:sp>
          <p:nvSpPr>
            <p:cNvPr id="80908" name="Text Box 16"/>
            <p:cNvSpPr txBox="1">
              <a:spLocks noChangeArrowheads="1"/>
            </p:cNvSpPr>
            <p:nvPr/>
          </p:nvSpPr>
          <p:spPr bwMode="auto">
            <a:xfrm>
              <a:off x="204" y="482"/>
              <a:ext cx="528" cy="231"/>
            </a:xfrm>
            <a:prstGeom prst="rect">
              <a:avLst/>
            </a:prstGeom>
            <a:noFill/>
            <a:ln w="9525">
              <a:noFill/>
              <a:miter lim="800000"/>
              <a:headEnd/>
              <a:tailEnd/>
            </a:ln>
          </p:spPr>
          <p:txBody>
            <a:bodyPr>
              <a:spAutoFit/>
            </a:bodyPr>
            <a:lstStyle/>
            <a:p>
              <a:pPr algn="ctr">
                <a:spcBef>
                  <a:spcPct val="50000"/>
                </a:spcBef>
              </a:pPr>
              <a:r>
                <a:rPr kumimoji="1" lang="en-US" altLang="zh-CN" b="1">
                  <a:solidFill>
                    <a:srgbClr val="FF0000"/>
                  </a:solidFill>
                  <a:latin typeface="Times New Roman" pitchFamily="18" charset="0"/>
                  <a:ea typeface="宋体" pitchFamily="2" charset="-122"/>
                </a:rPr>
                <a:t>GND</a:t>
              </a:r>
              <a:endParaRPr kumimoji="1" lang="en-US" altLang="zh-CN" b="1">
                <a:latin typeface="Times New Roman" pitchFamily="18" charset="0"/>
                <a:ea typeface="宋体" pitchFamily="2" charset="-122"/>
              </a:endParaRPr>
            </a:p>
          </p:txBody>
        </p:sp>
      </p:grpSp>
      <p:sp>
        <p:nvSpPr>
          <p:cNvPr id="368657" name="Rectangle 17"/>
          <p:cNvSpPr>
            <a:spLocks noChangeArrowheads="1"/>
          </p:cNvSpPr>
          <p:nvPr/>
        </p:nvSpPr>
        <p:spPr bwMode="auto">
          <a:xfrm>
            <a:off x="6156325" y="1773238"/>
            <a:ext cx="796925" cy="457200"/>
          </a:xfrm>
          <a:prstGeom prst="rect">
            <a:avLst/>
          </a:prstGeom>
          <a:noFill/>
          <a:ln w="9525">
            <a:noFill/>
            <a:miter lim="800000"/>
            <a:headEnd/>
            <a:tailEnd/>
          </a:ln>
        </p:spPr>
        <p:txBody>
          <a:bodyPr wrap="none">
            <a:spAutoFit/>
          </a:bodyPr>
          <a:lstStyle/>
          <a:p>
            <a:r>
              <a:rPr kumimoji="1" lang="zh-CN" altLang="en-US" sz="2400" b="1">
                <a:solidFill>
                  <a:srgbClr val="000066"/>
                </a:solidFill>
                <a:latin typeface="Verdana" pitchFamily="34" charset="0"/>
                <a:ea typeface="楷体_GB2312" pitchFamily="49" charset="-122"/>
              </a:rPr>
              <a:t>导通</a:t>
            </a:r>
          </a:p>
        </p:txBody>
      </p:sp>
      <p:sp>
        <p:nvSpPr>
          <p:cNvPr id="368658" name="Rectangle 18"/>
          <p:cNvSpPr>
            <a:spLocks noChangeArrowheads="1"/>
          </p:cNvSpPr>
          <p:nvPr/>
        </p:nvSpPr>
        <p:spPr bwMode="auto">
          <a:xfrm>
            <a:off x="1763713" y="1779588"/>
            <a:ext cx="796925" cy="457200"/>
          </a:xfrm>
          <a:prstGeom prst="rect">
            <a:avLst/>
          </a:prstGeom>
          <a:noFill/>
          <a:ln w="9525">
            <a:noFill/>
            <a:miter lim="800000"/>
            <a:headEnd/>
            <a:tailEnd/>
          </a:ln>
        </p:spPr>
        <p:txBody>
          <a:bodyPr wrap="none">
            <a:spAutoFit/>
          </a:bodyPr>
          <a:lstStyle/>
          <a:p>
            <a:r>
              <a:rPr kumimoji="1" lang="zh-CN" altLang="en-US" sz="2400" b="1">
                <a:solidFill>
                  <a:srgbClr val="000066"/>
                </a:solidFill>
                <a:latin typeface="Verdana" pitchFamily="34" charset="0"/>
                <a:ea typeface="楷体_GB2312" pitchFamily="49" charset="-122"/>
              </a:rPr>
              <a:t>截止</a:t>
            </a:r>
          </a:p>
        </p:txBody>
      </p:sp>
      <p:sp>
        <p:nvSpPr>
          <p:cNvPr id="368659" name="Text Box 19">
            <a:hlinkClick r:id="rId3" action="ppaction://hlinkpres?slideindex=1&amp;slidetitle=没有幻灯片标题"/>
          </p:cNvPr>
          <p:cNvSpPr txBox="1">
            <a:spLocks noChangeArrowheads="1"/>
          </p:cNvSpPr>
          <p:nvPr/>
        </p:nvSpPr>
        <p:spPr bwMode="auto">
          <a:xfrm>
            <a:off x="323850" y="5524500"/>
            <a:ext cx="8907463" cy="374650"/>
          </a:xfrm>
          <a:prstGeom prst="rect">
            <a:avLst/>
          </a:prstGeom>
          <a:solidFill>
            <a:srgbClr val="FFFFFF">
              <a:alpha val="0"/>
            </a:srgbClr>
          </a:solidFill>
          <a:ln w="9525">
            <a:noFill/>
            <a:miter lim="800000"/>
            <a:headEnd/>
            <a:tailEnd/>
          </a:ln>
        </p:spPr>
        <p:txBody>
          <a:bodyPr lIns="0" tIns="0" rIns="0" anchor="ctr">
            <a:spAutoFit/>
          </a:bodyPr>
          <a:lstStyle/>
          <a:p>
            <a:pPr>
              <a:lnSpc>
                <a:spcPct val="90000"/>
              </a:lnSpc>
              <a:spcBef>
                <a:spcPct val="50000"/>
              </a:spcBef>
            </a:pPr>
            <a:r>
              <a:rPr kumimoji="1" lang="zh-CN" altLang="en-US" sz="2400" b="1">
                <a:solidFill>
                  <a:srgbClr val="000066"/>
                </a:solidFill>
                <a:latin typeface="楷体_GB2312" pitchFamily="49" charset="-122"/>
                <a:ea typeface="楷体_GB2312" pitchFamily="49" charset="-122"/>
              </a:rPr>
              <a:t>若要擦除，可用</a:t>
            </a:r>
            <a:r>
              <a:rPr kumimoji="1" lang="zh-CN" altLang="en-US" sz="2400" b="1">
                <a:solidFill>
                  <a:srgbClr val="000066"/>
                </a:solidFill>
                <a:latin typeface="Times New Roman" pitchFamily="18" charset="0"/>
                <a:ea typeface="楷体_GB2312" pitchFamily="49" charset="-122"/>
              </a:rPr>
              <a:t>紫外线或</a:t>
            </a:r>
            <a:r>
              <a:rPr kumimoji="1" lang="en-US" altLang="zh-CN" sz="2400" b="1">
                <a:solidFill>
                  <a:srgbClr val="000066"/>
                </a:solidFill>
                <a:latin typeface="Times New Roman" pitchFamily="18" charset="0"/>
                <a:ea typeface="楷体_GB2312" pitchFamily="49" charset="-122"/>
              </a:rPr>
              <a:t>X</a:t>
            </a:r>
            <a:r>
              <a:rPr kumimoji="1" lang="zh-CN" altLang="en-US" sz="2400" b="1">
                <a:solidFill>
                  <a:srgbClr val="000066"/>
                </a:solidFill>
                <a:latin typeface="Times New Roman" pitchFamily="18" charset="0"/>
                <a:ea typeface="楷体_GB2312" pitchFamily="49" charset="-122"/>
              </a:rPr>
              <a:t>射线，距管子</a:t>
            </a:r>
            <a:r>
              <a:rPr kumimoji="1" lang="en-US" altLang="zh-CN" sz="2400" b="1">
                <a:solidFill>
                  <a:srgbClr val="000066"/>
                </a:solidFill>
                <a:latin typeface="Times New Roman" pitchFamily="18" charset="0"/>
                <a:ea typeface="楷体_GB2312" pitchFamily="49" charset="-122"/>
              </a:rPr>
              <a:t>2</a:t>
            </a:r>
            <a:r>
              <a:rPr kumimoji="1" lang="zh-CN" altLang="en-US" sz="2400" b="1">
                <a:solidFill>
                  <a:srgbClr val="000066"/>
                </a:solidFill>
                <a:latin typeface="Times New Roman" pitchFamily="18" charset="0"/>
                <a:ea typeface="楷体_GB2312" pitchFamily="49" charset="-122"/>
              </a:rPr>
              <a:t>厘米处照射</a:t>
            </a:r>
            <a:r>
              <a:rPr kumimoji="1" lang="en-US" altLang="zh-CN" sz="2400" b="1">
                <a:solidFill>
                  <a:srgbClr val="000066"/>
                </a:solidFill>
                <a:latin typeface="Times New Roman" pitchFamily="18" charset="0"/>
                <a:ea typeface="楷体_GB2312" pitchFamily="49" charset="-122"/>
              </a:rPr>
              <a:t>15-20</a:t>
            </a:r>
            <a:r>
              <a:rPr kumimoji="1" lang="zh-CN" altLang="en-US" sz="2400" b="1">
                <a:solidFill>
                  <a:srgbClr val="000066"/>
                </a:solidFill>
                <a:latin typeface="Times New Roman" pitchFamily="18" charset="0"/>
                <a:ea typeface="楷体_GB2312" pitchFamily="49" charset="-122"/>
              </a:rPr>
              <a:t>分钟。</a:t>
            </a:r>
          </a:p>
        </p:txBody>
      </p:sp>
    </p:spTree>
    <p:extLst>
      <p:ext uri="{BB962C8B-B14F-4D97-AF65-F5344CB8AC3E}">
        <p14:creationId xmlns:p14="http://schemas.microsoft.com/office/powerpoint/2010/main" val="21065984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68642"/>
                                        </p:tgtEl>
                                        <p:attrNameLst>
                                          <p:attrName>style.visibility</p:attrName>
                                        </p:attrNameLst>
                                      </p:cBhvr>
                                      <p:to>
                                        <p:strVal val="visible"/>
                                      </p:to>
                                    </p:set>
                                    <p:animEffect transition="in" filter="wipe(up)">
                                      <p:cBhvr>
                                        <p:cTn id="7" dur="500"/>
                                        <p:tgtEl>
                                          <p:spTgt spid="3686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68643"/>
                                        </p:tgtEl>
                                        <p:attrNameLst>
                                          <p:attrName>style.visibility</p:attrName>
                                        </p:attrNameLst>
                                      </p:cBhvr>
                                      <p:to>
                                        <p:strVal val="visible"/>
                                      </p:to>
                                    </p:set>
                                    <p:animEffect transition="in" filter="wipe(up)">
                                      <p:cBhvr>
                                        <p:cTn id="12" dur="500"/>
                                        <p:tgtEl>
                                          <p:spTgt spid="3686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6865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6865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368659"/>
                                        </p:tgtEl>
                                        <p:attrNameLst>
                                          <p:attrName>style.visibility</p:attrName>
                                        </p:attrNameLst>
                                      </p:cBhvr>
                                      <p:to>
                                        <p:strVal val="visible"/>
                                      </p:to>
                                    </p:set>
                                    <p:animEffect transition="in" filter="strips(downRight)">
                                      <p:cBhvr>
                                        <p:cTn id="40" dur="500"/>
                                        <p:tgtEl>
                                          <p:spTgt spid="368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57" grpId="0"/>
      <p:bldP spid="368658" grpId="0"/>
      <p:bldP spid="36865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9666" name="Object 2"/>
          <p:cNvGraphicFramePr>
            <a:graphicFrameLocks noChangeAspect="1"/>
          </p:cNvGraphicFramePr>
          <p:nvPr/>
        </p:nvGraphicFramePr>
        <p:xfrm>
          <a:off x="1331913" y="2132013"/>
          <a:ext cx="5327650" cy="2919412"/>
        </p:xfrm>
        <a:graphic>
          <a:graphicData uri="http://schemas.openxmlformats.org/presentationml/2006/ole">
            <mc:AlternateContent xmlns:mc="http://schemas.openxmlformats.org/markup-compatibility/2006">
              <mc:Choice xmlns:v="urn:schemas-microsoft-com:vml" Requires="v">
                <p:oleObj spid="_x0000_s95235" name="图片" r:id="rId3" imgW="2571840" imgH="1409760" progId="Word.Picture.8">
                  <p:embed/>
                </p:oleObj>
              </mc:Choice>
              <mc:Fallback>
                <p:oleObj name="图片" r:id="rId3" imgW="2571840" imgH="140976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2132013"/>
                        <a:ext cx="5327650" cy="291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9667" name="Rectangle 3"/>
          <p:cNvSpPr>
            <a:spLocks noChangeArrowheads="1"/>
          </p:cNvSpPr>
          <p:nvPr/>
        </p:nvSpPr>
        <p:spPr bwMode="auto">
          <a:xfrm>
            <a:off x="6732588" y="4292600"/>
            <a:ext cx="1055687" cy="457200"/>
          </a:xfrm>
          <a:prstGeom prst="rect">
            <a:avLst/>
          </a:prstGeom>
          <a:noFill/>
          <a:ln w="9525">
            <a:noFill/>
            <a:miter lim="800000"/>
            <a:headEnd/>
            <a:tailEnd/>
          </a:ln>
        </p:spPr>
        <p:txBody>
          <a:bodyPr wrap="none">
            <a:spAutoFit/>
          </a:bodyPr>
          <a:lstStyle/>
          <a:p>
            <a:r>
              <a:rPr kumimoji="1" lang="en-US" altLang="zh-CN" sz="2400" b="1" i="1">
                <a:solidFill>
                  <a:srgbClr val="000066"/>
                </a:solidFill>
                <a:latin typeface="Times New Roman" pitchFamily="18" charset="0"/>
                <a:ea typeface="楷体_GB2312" pitchFamily="49" charset="-122"/>
              </a:rPr>
              <a:t>L=B•C</a:t>
            </a:r>
          </a:p>
        </p:txBody>
      </p:sp>
      <p:grpSp>
        <p:nvGrpSpPr>
          <p:cNvPr id="2" name="Group 4"/>
          <p:cNvGrpSpPr>
            <a:grpSpLocks/>
          </p:cNvGrpSpPr>
          <p:nvPr/>
        </p:nvGrpSpPr>
        <p:grpSpPr bwMode="auto">
          <a:xfrm>
            <a:off x="1619250" y="5084763"/>
            <a:ext cx="4032250" cy="457200"/>
            <a:chOff x="975" y="2659"/>
            <a:chExt cx="2540" cy="288"/>
          </a:xfrm>
        </p:grpSpPr>
        <p:sp>
          <p:nvSpPr>
            <p:cNvPr id="15374" name="Rectangle 5"/>
            <p:cNvSpPr>
              <a:spLocks noChangeArrowheads="1"/>
            </p:cNvSpPr>
            <p:nvPr/>
          </p:nvSpPr>
          <p:spPr bwMode="auto">
            <a:xfrm>
              <a:off x="1655" y="2659"/>
              <a:ext cx="502" cy="288"/>
            </a:xfrm>
            <a:prstGeom prst="rect">
              <a:avLst/>
            </a:prstGeom>
            <a:solidFill>
              <a:schemeClr val="bg1">
                <a:alpha val="0"/>
              </a:schemeClr>
            </a:solidFill>
            <a:ln w="9525">
              <a:noFill/>
              <a:miter lim="800000"/>
              <a:headEnd/>
              <a:tailEnd/>
            </a:ln>
          </p:spPr>
          <p:txBody>
            <a:bodyPr wrap="none">
              <a:spAutoFit/>
            </a:bodyPr>
            <a:lstStyle/>
            <a:p>
              <a:r>
                <a:rPr kumimoji="1" lang="zh-CN" altLang="en-US" sz="2400" b="1">
                  <a:solidFill>
                    <a:srgbClr val="000066"/>
                  </a:solidFill>
                  <a:latin typeface="Tahoma" pitchFamily="34" charset="0"/>
                  <a:ea typeface="楷体_GB2312" pitchFamily="49" charset="-122"/>
                </a:rPr>
                <a:t>连接</a:t>
              </a:r>
            </a:p>
          </p:txBody>
        </p:sp>
        <p:sp>
          <p:nvSpPr>
            <p:cNvPr id="15375" name="Rectangle 6"/>
            <p:cNvSpPr>
              <a:spLocks noChangeArrowheads="1"/>
            </p:cNvSpPr>
            <p:nvPr/>
          </p:nvSpPr>
          <p:spPr bwMode="auto">
            <a:xfrm>
              <a:off x="2333" y="2659"/>
              <a:ext cx="502" cy="288"/>
            </a:xfrm>
            <a:prstGeom prst="rect">
              <a:avLst/>
            </a:prstGeom>
            <a:solidFill>
              <a:schemeClr val="bg1">
                <a:alpha val="0"/>
              </a:schemeClr>
            </a:solidFill>
            <a:ln w="9525">
              <a:noFill/>
              <a:miter lim="800000"/>
              <a:headEnd/>
              <a:tailEnd/>
            </a:ln>
          </p:spPr>
          <p:txBody>
            <a:bodyPr wrap="none">
              <a:spAutoFit/>
            </a:bodyPr>
            <a:lstStyle/>
            <a:p>
              <a:r>
                <a:rPr kumimoji="1" lang="zh-CN" altLang="en-US" sz="2400" b="1">
                  <a:solidFill>
                    <a:srgbClr val="000066"/>
                  </a:solidFill>
                  <a:latin typeface="Tahoma" pitchFamily="34" charset="0"/>
                  <a:ea typeface="楷体_GB2312" pitchFamily="49" charset="-122"/>
                </a:rPr>
                <a:t>连接</a:t>
              </a:r>
            </a:p>
          </p:txBody>
        </p:sp>
        <p:sp>
          <p:nvSpPr>
            <p:cNvPr id="15376" name="Rectangle 7"/>
            <p:cNvSpPr>
              <a:spLocks noChangeArrowheads="1"/>
            </p:cNvSpPr>
            <p:nvPr/>
          </p:nvSpPr>
          <p:spPr bwMode="auto">
            <a:xfrm>
              <a:off x="975" y="2659"/>
              <a:ext cx="502" cy="288"/>
            </a:xfrm>
            <a:prstGeom prst="rect">
              <a:avLst/>
            </a:prstGeom>
            <a:solidFill>
              <a:schemeClr val="bg1">
                <a:alpha val="0"/>
              </a:schemeClr>
            </a:solidFill>
            <a:ln w="9525">
              <a:noFill/>
              <a:miter lim="800000"/>
              <a:headEnd/>
              <a:tailEnd/>
            </a:ln>
          </p:spPr>
          <p:txBody>
            <a:bodyPr>
              <a:spAutoFit/>
            </a:bodyPr>
            <a:lstStyle/>
            <a:p>
              <a:r>
                <a:rPr kumimoji="1" lang="zh-CN" altLang="en-US" sz="2400" b="1">
                  <a:solidFill>
                    <a:srgbClr val="000066"/>
                  </a:solidFill>
                  <a:latin typeface="Tahoma" pitchFamily="34" charset="0"/>
                  <a:ea typeface="楷体_GB2312" pitchFamily="49" charset="-122"/>
                </a:rPr>
                <a:t>断开</a:t>
              </a:r>
            </a:p>
          </p:txBody>
        </p:sp>
        <p:sp>
          <p:nvSpPr>
            <p:cNvPr id="15377" name="Rectangle 8"/>
            <p:cNvSpPr>
              <a:spLocks noChangeArrowheads="1"/>
            </p:cNvSpPr>
            <p:nvPr/>
          </p:nvSpPr>
          <p:spPr bwMode="auto">
            <a:xfrm>
              <a:off x="3013" y="2659"/>
              <a:ext cx="502" cy="288"/>
            </a:xfrm>
            <a:prstGeom prst="rect">
              <a:avLst/>
            </a:prstGeom>
            <a:solidFill>
              <a:schemeClr val="bg1">
                <a:alpha val="0"/>
              </a:schemeClr>
            </a:solidFill>
            <a:ln w="9525">
              <a:noFill/>
              <a:miter lim="800000"/>
              <a:headEnd/>
              <a:tailEnd/>
            </a:ln>
          </p:spPr>
          <p:txBody>
            <a:bodyPr wrap="none">
              <a:spAutoFit/>
            </a:bodyPr>
            <a:lstStyle/>
            <a:p>
              <a:r>
                <a:rPr kumimoji="1" lang="zh-CN" altLang="en-US" sz="2400" b="1">
                  <a:solidFill>
                    <a:srgbClr val="000066"/>
                  </a:solidFill>
                  <a:latin typeface="Tahoma" pitchFamily="34" charset="0"/>
                  <a:ea typeface="楷体_GB2312" pitchFamily="49" charset="-122"/>
                </a:rPr>
                <a:t>断开</a:t>
              </a:r>
            </a:p>
          </p:txBody>
        </p:sp>
      </p:grpSp>
      <p:grpSp>
        <p:nvGrpSpPr>
          <p:cNvPr id="3" name="Group 9"/>
          <p:cNvGrpSpPr>
            <a:grpSpLocks/>
          </p:cNvGrpSpPr>
          <p:nvPr/>
        </p:nvGrpSpPr>
        <p:grpSpPr bwMode="auto">
          <a:xfrm>
            <a:off x="1979613" y="3789363"/>
            <a:ext cx="3168650" cy="360362"/>
            <a:chOff x="1247" y="2387"/>
            <a:chExt cx="1996" cy="227"/>
          </a:xfrm>
        </p:grpSpPr>
        <p:sp>
          <p:nvSpPr>
            <p:cNvPr id="15372" name="Line 10"/>
            <p:cNvSpPr>
              <a:spLocks noChangeShapeType="1"/>
            </p:cNvSpPr>
            <p:nvPr/>
          </p:nvSpPr>
          <p:spPr bwMode="auto">
            <a:xfrm>
              <a:off x="1247" y="2387"/>
              <a:ext cx="0" cy="227"/>
            </a:xfrm>
            <a:prstGeom prst="line">
              <a:avLst/>
            </a:prstGeom>
            <a:noFill/>
            <a:ln w="57150">
              <a:solidFill>
                <a:schemeClr val="accent2"/>
              </a:solidFill>
              <a:prstDash val="sysDot"/>
              <a:miter lim="800000"/>
              <a:headEnd/>
              <a:tailEnd/>
            </a:ln>
          </p:spPr>
          <p:txBody>
            <a:bodyPr wrap="none"/>
            <a:lstStyle/>
            <a:p>
              <a:endParaRPr lang="zh-CN" altLang="en-US"/>
            </a:p>
          </p:txBody>
        </p:sp>
        <p:sp>
          <p:nvSpPr>
            <p:cNvPr id="15373" name="Line 11"/>
            <p:cNvSpPr>
              <a:spLocks noChangeShapeType="1"/>
            </p:cNvSpPr>
            <p:nvPr/>
          </p:nvSpPr>
          <p:spPr bwMode="auto">
            <a:xfrm>
              <a:off x="3243" y="2387"/>
              <a:ext cx="0" cy="227"/>
            </a:xfrm>
            <a:prstGeom prst="line">
              <a:avLst/>
            </a:prstGeom>
            <a:noFill/>
            <a:ln w="57150">
              <a:solidFill>
                <a:schemeClr val="accent2"/>
              </a:solidFill>
              <a:prstDash val="sysDot"/>
              <a:miter lim="800000"/>
              <a:headEnd/>
              <a:tailEnd/>
            </a:ln>
          </p:spPr>
          <p:txBody>
            <a:bodyPr wrap="none"/>
            <a:lstStyle/>
            <a:p>
              <a:endParaRPr lang="zh-CN" altLang="en-US"/>
            </a:p>
          </p:txBody>
        </p:sp>
      </p:grpSp>
      <p:grpSp>
        <p:nvGrpSpPr>
          <p:cNvPr id="4" name="Group 12"/>
          <p:cNvGrpSpPr>
            <a:grpSpLocks/>
          </p:cNvGrpSpPr>
          <p:nvPr/>
        </p:nvGrpSpPr>
        <p:grpSpPr bwMode="auto">
          <a:xfrm>
            <a:off x="1619250" y="5084763"/>
            <a:ext cx="4032250" cy="457200"/>
            <a:chOff x="975" y="2659"/>
            <a:chExt cx="2540" cy="288"/>
          </a:xfrm>
        </p:grpSpPr>
        <p:sp>
          <p:nvSpPr>
            <p:cNvPr id="15368" name="Rectangle 13"/>
            <p:cNvSpPr>
              <a:spLocks noChangeArrowheads="1"/>
            </p:cNvSpPr>
            <p:nvPr/>
          </p:nvSpPr>
          <p:spPr bwMode="auto">
            <a:xfrm>
              <a:off x="1655" y="2659"/>
              <a:ext cx="502" cy="288"/>
            </a:xfrm>
            <a:prstGeom prst="rect">
              <a:avLst/>
            </a:prstGeom>
            <a:solidFill>
              <a:schemeClr val="bg1">
                <a:alpha val="0"/>
              </a:schemeClr>
            </a:solidFill>
            <a:ln w="9525">
              <a:noFill/>
              <a:miter lim="800000"/>
              <a:headEnd/>
              <a:tailEnd/>
            </a:ln>
          </p:spPr>
          <p:txBody>
            <a:bodyPr wrap="none">
              <a:spAutoFit/>
            </a:bodyPr>
            <a:lstStyle/>
            <a:p>
              <a:r>
                <a:rPr kumimoji="1" lang="zh-CN" altLang="en-US" sz="2400" b="1">
                  <a:solidFill>
                    <a:srgbClr val="000066"/>
                  </a:solidFill>
                  <a:latin typeface="Tahoma" pitchFamily="34" charset="0"/>
                  <a:ea typeface="楷体_GB2312" pitchFamily="49" charset="-122"/>
                </a:rPr>
                <a:t>连接</a:t>
              </a:r>
            </a:p>
          </p:txBody>
        </p:sp>
        <p:sp>
          <p:nvSpPr>
            <p:cNvPr id="15369" name="Rectangle 14"/>
            <p:cNvSpPr>
              <a:spLocks noChangeArrowheads="1"/>
            </p:cNvSpPr>
            <p:nvPr/>
          </p:nvSpPr>
          <p:spPr bwMode="auto">
            <a:xfrm>
              <a:off x="2333" y="2659"/>
              <a:ext cx="502" cy="288"/>
            </a:xfrm>
            <a:prstGeom prst="rect">
              <a:avLst/>
            </a:prstGeom>
            <a:solidFill>
              <a:schemeClr val="bg1">
                <a:alpha val="0"/>
              </a:schemeClr>
            </a:solidFill>
            <a:ln w="9525">
              <a:noFill/>
              <a:miter lim="800000"/>
              <a:headEnd/>
              <a:tailEnd/>
            </a:ln>
          </p:spPr>
          <p:txBody>
            <a:bodyPr wrap="none">
              <a:spAutoFit/>
            </a:bodyPr>
            <a:lstStyle/>
            <a:p>
              <a:r>
                <a:rPr kumimoji="1" lang="zh-CN" altLang="en-US" sz="2400" b="1">
                  <a:solidFill>
                    <a:srgbClr val="000066"/>
                  </a:solidFill>
                  <a:latin typeface="Tahoma" pitchFamily="34" charset="0"/>
                  <a:ea typeface="楷体_GB2312" pitchFamily="49" charset="-122"/>
                </a:rPr>
                <a:t>连接</a:t>
              </a:r>
            </a:p>
          </p:txBody>
        </p:sp>
        <p:sp>
          <p:nvSpPr>
            <p:cNvPr id="15370" name="Rectangle 15"/>
            <p:cNvSpPr>
              <a:spLocks noChangeArrowheads="1"/>
            </p:cNvSpPr>
            <p:nvPr/>
          </p:nvSpPr>
          <p:spPr bwMode="auto">
            <a:xfrm>
              <a:off x="975" y="2659"/>
              <a:ext cx="502" cy="288"/>
            </a:xfrm>
            <a:prstGeom prst="rect">
              <a:avLst/>
            </a:prstGeom>
            <a:solidFill>
              <a:schemeClr val="bg1">
                <a:alpha val="0"/>
              </a:schemeClr>
            </a:solidFill>
            <a:ln w="9525">
              <a:noFill/>
              <a:miter lim="800000"/>
              <a:headEnd/>
              <a:tailEnd/>
            </a:ln>
          </p:spPr>
          <p:txBody>
            <a:bodyPr>
              <a:spAutoFit/>
            </a:bodyPr>
            <a:lstStyle/>
            <a:p>
              <a:r>
                <a:rPr kumimoji="1" lang="zh-CN" altLang="en-US" sz="2400" b="1">
                  <a:solidFill>
                    <a:srgbClr val="000066"/>
                  </a:solidFill>
                  <a:latin typeface="Tahoma" pitchFamily="34" charset="0"/>
                  <a:ea typeface="楷体_GB2312" pitchFamily="49" charset="-122"/>
                </a:rPr>
                <a:t>断开</a:t>
              </a:r>
            </a:p>
          </p:txBody>
        </p:sp>
        <p:sp>
          <p:nvSpPr>
            <p:cNvPr id="15371" name="Rectangle 16"/>
            <p:cNvSpPr>
              <a:spLocks noChangeArrowheads="1"/>
            </p:cNvSpPr>
            <p:nvPr/>
          </p:nvSpPr>
          <p:spPr bwMode="auto">
            <a:xfrm>
              <a:off x="3013" y="2659"/>
              <a:ext cx="502" cy="288"/>
            </a:xfrm>
            <a:prstGeom prst="rect">
              <a:avLst/>
            </a:prstGeom>
            <a:solidFill>
              <a:schemeClr val="bg1">
                <a:alpha val="0"/>
              </a:schemeClr>
            </a:solidFill>
            <a:ln w="9525">
              <a:noFill/>
              <a:miter lim="800000"/>
              <a:headEnd/>
              <a:tailEnd/>
            </a:ln>
          </p:spPr>
          <p:txBody>
            <a:bodyPr wrap="none">
              <a:spAutoFit/>
            </a:bodyPr>
            <a:lstStyle/>
            <a:p>
              <a:r>
                <a:rPr kumimoji="1" lang="zh-CN" altLang="en-US" sz="2400" b="1">
                  <a:solidFill>
                    <a:srgbClr val="000066"/>
                  </a:solidFill>
                  <a:latin typeface="Tahoma" pitchFamily="34" charset="0"/>
                  <a:ea typeface="楷体_GB2312" pitchFamily="49" charset="-122"/>
                </a:rPr>
                <a:t>断开</a:t>
              </a:r>
            </a:p>
          </p:txBody>
        </p:sp>
      </p:grpSp>
      <p:sp>
        <p:nvSpPr>
          <p:cNvPr id="369681" name="Rectangle 17"/>
          <p:cNvSpPr>
            <a:spLocks noChangeArrowheads="1"/>
          </p:cNvSpPr>
          <p:nvPr/>
        </p:nvSpPr>
        <p:spPr bwMode="auto">
          <a:xfrm>
            <a:off x="1547813" y="4508500"/>
            <a:ext cx="3625850" cy="457200"/>
          </a:xfrm>
          <a:prstGeom prst="rect">
            <a:avLst/>
          </a:prstGeom>
          <a:noFill/>
          <a:ln w="9525">
            <a:noFill/>
            <a:miter lim="800000"/>
            <a:headEnd/>
            <a:tailEnd/>
          </a:ln>
        </p:spPr>
        <p:txBody>
          <a:bodyPr wrap="none">
            <a:spAutoFit/>
          </a:bodyPr>
          <a:lstStyle/>
          <a:p>
            <a:r>
              <a:rPr kumimoji="1" lang="en-US" altLang="zh-CN" sz="2400" b="1">
                <a:solidFill>
                  <a:srgbClr val="000066"/>
                </a:solidFill>
                <a:latin typeface="Tahoma" pitchFamily="34" charset="0"/>
                <a:ea typeface="楷体_GB2312" pitchFamily="49" charset="-122"/>
              </a:rPr>
              <a:t>1          1          1          1</a:t>
            </a:r>
          </a:p>
        </p:txBody>
      </p:sp>
    </p:spTree>
    <p:extLst>
      <p:ext uri="{BB962C8B-B14F-4D97-AF65-F5344CB8AC3E}">
        <p14:creationId xmlns:p14="http://schemas.microsoft.com/office/powerpoint/2010/main" val="16892780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9666"/>
                                        </p:tgtEl>
                                        <p:attrNameLst>
                                          <p:attrName>style.visibility</p:attrName>
                                        </p:attrNameLst>
                                      </p:cBhvr>
                                      <p:to>
                                        <p:strVal val="visible"/>
                                      </p:to>
                                    </p:set>
                                    <p:animEffect transition="in" filter="wipe(left)">
                                      <p:cBhvr>
                                        <p:cTn id="7" dur="500"/>
                                        <p:tgtEl>
                                          <p:spTgt spid="36966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Righ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strips(downRigh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69681"/>
                                        </p:tgtEl>
                                        <p:attrNameLst>
                                          <p:attrName>style.visibility</p:attrName>
                                        </p:attrNameLst>
                                      </p:cBhvr>
                                      <p:to>
                                        <p:strVal val="visible"/>
                                      </p:to>
                                    </p:set>
                                    <p:animEffect transition="in" filter="wipe(left)">
                                      <p:cBhvr>
                                        <p:cTn id="26" dur="500"/>
                                        <p:tgtEl>
                                          <p:spTgt spid="369681"/>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369667"/>
                                        </p:tgtEl>
                                        <p:attrNameLst>
                                          <p:attrName>style.visibility</p:attrName>
                                        </p:attrNameLst>
                                      </p:cBhvr>
                                      <p:to>
                                        <p:strVal val="visible"/>
                                      </p:to>
                                    </p:set>
                                    <p:animEffect transition="in" filter="strips(downRight)">
                                      <p:cBhvr>
                                        <p:cTn id="31" dur="500"/>
                                        <p:tgtEl>
                                          <p:spTgt spid="369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7" grpId="0"/>
      <p:bldP spid="36968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359274" y="1474958"/>
            <a:ext cx="4248150" cy="2016125"/>
            <a:chOff x="1975" y="647"/>
            <a:chExt cx="3785" cy="2274"/>
          </a:xfrm>
        </p:grpSpPr>
        <p:pic>
          <p:nvPicPr>
            <p:cNvPr id="68630" name="Picture 3" descr="P0001019"/>
            <p:cNvPicPr>
              <a:picLocks noChangeAspect="1" noChangeArrowheads="1"/>
            </p:cNvPicPr>
            <p:nvPr/>
          </p:nvPicPr>
          <p:blipFill>
            <a:blip r:embed="rId2"/>
            <a:srcRect/>
            <a:stretch>
              <a:fillRect/>
            </a:stretch>
          </p:blipFill>
          <p:spPr bwMode="auto">
            <a:xfrm>
              <a:off x="2304" y="647"/>
              <a:ext cx="3456" cy="2274"/>
            </a:xfrm>
            <a:prstGeom prst="rect">
              <a:avLst/>
            </a:prstGeom>
            <a:noFill/>
            <a:ln w="9525">
              <a:noFill/>
              <a:miter lim="800000"/>
              <a:headEnd/>
              <a:tailEnd/>
            </a:ln>
          </p:spPr>
        </p:pic>
        <p:sp>
          <p:nvSpPr>
            <p:cNvPr id="68631" name="Rectangle 4"/>
            <p:cNvSpPr>
              <a:spLocks noChangeArrowheads="1"/>
            </p:cNvSpPr>
            <p:nvPr/>
          </p:nvSpPr>
          <p:spPr bwMode="auto">
            <a:xfrm>
              <a:off x="1975" y="864"/>
              <a:ext cx="1253" cy="335"/>
            </a:xfrm>
            <a:prstGeom prst="rect">
              <a:avLst/>
            </a:prstGeom>
            <a:noFill/>
            <a:ln w="9525">
              <a:noFill/>
              <a:miter lim="800000"/>
              <a:headEnd/>
              <a:tailEnd/>
            </a:ln>
          </p:spPr>
          <p:txBody>
            <a:bodyPr anchor="b"/>
            <a:lstStyle/>
            <a:p>
              <a:endParaRPr kumimoji="1" lang="en-GB" altLang="zh-CN" sz="2400" b="1">
                <a:solidFill>
                  <a:srgbClr val="000066"/>
                </a:solidFill>
                <a:latin typeface="楷体_GB2312" pitchFamily="49" charset="-122"/>
                <a:ea typeface="楷体_GB2312" pitchFamily="49" charset="-122"/>
              </a:endParaRPr>
            </a:p>
          </p:txBody>
        </p:sp>
        <p:sp>
          <p:nvSpPr>
            <p:cNvPr id="68632" name="Rectangle 5"/>
            <p:cNvSpPr>
              <a:spLocks noChangeArrowheads="1"/>
            </p:cNvSpPr>
            <p:nvPr/>
          </p:nvSpPr>
          <p:spPr bwMode="auto">
            <a:xfrm>
              <a:off x="3456" y="2183"/>
              <a:ext cx="960" cy="192"/>
            </a:xfrm>
            <a:prstGeom prst="rect">
              <a:avLst/>
            </a:prstGeom>
            <a:solidFill>
              <a:srgbClr val="333300"/>
            </a:solidFill>
            <a:ln w="9525">
              <a:solidFill>
                <a:srgbClr val="333300"/>
              </a:solidFill>
              <a:miter lim="800000"/>
              <a:headEnd/>
              <a:tailEnd/>
            </a:ln>
          </p:spPr>
          <p:txBody>
            <a:bodyPr wrap="none" anchor="ctr"/>
            <a:lstStyle/>
            <a:p>
              <a:endParaRPr lang="zh-CN" altLang="en-US">
                <a:ea typeface="宋体" pitchFamily="2" charset="-122"/>
              </a:endParaRPr>
            </a:p>
          </p:txBody>
        </p:sp>
        <p:sp>
          <p:nvSpPr>
            <p:cNvPr id="68633" name="Rectangle 6"/>
            <p:cNvSpPr>
              <a:spLocks noChangeArrowheads="1"/>
            </p:cNvSpPr>
            <p:nvPr/>
          </p:nvSpPr>
          <p:spPr bwMode="auto">
            <a:xfrm>
              <a:off x="3408" y="1440"/>
              <a:ext cx="576" cy="384"/>
            </a:xfrm>
            <a:prstGeom prst="rect">
              <a:avLst/>
            </a:prstGeom>
            <a:solidFill>
              <a:srgbClr val="808080"/>
            </a:solidFill>
            <a:ln w="9525">
              <a:solidFill>
                <a:srgbClr val="808080"/>
              </a:solidFill>
              <a:miter lim="800000"/>
              <a:headEnd/>
              <a:tailEnd/>
            </a:ln>
          </p:spPr>
          <p:txBody>
            <a:bodyPr wrap="none" anchor="ctr"/>
            <a:lstStyle/>
            <a:p>
              <a:pPr algn="ctr"/>
              <a:endParaRPr kumimoji="1" lang="en-GB" altLang="zh-CN" sz="2400">
                <a:solidFill>
                  <a:srgbClr val="008000"/>
                </a:solidFill>
                <a:latin typeface="Tahoma" pitchFamily="34" charset="0"/>
                <a:ea typeface="宋体" pitchFamily="2" charset="-122"/>
              </a:endParaRPr>
            </a:p>
          </p:txBody>
        </p:sp>
        <p:sp>
          <p:nvSpPr>
            <p:cNvPr id="68634" name="Rectangle 7"/>
            <p:cNvSpPr>
              <a:spLocks noChangeArrowheads="1"/>
            </p:cNvSpPr>
            <p:nvPr/>
          </p:nvSpPr>
          <p:spPr bwMode="auto">
            <a:xfrm>
              <a:off x="2592" y="2183"/>
              <a:ext cx="624" cy="144"/>
            </a:xfrm>
            <a:prstGeom prst="rect">
              <a:avLst/>
            </a:prstGeom>
            <a:solidFill>
              <a:srgbClr val="333300"/>
            </a:solidFill>
            <a:ln w="9525">
              <a:solidFill>
                <a:srgbClr val="333300"/>
              </a:solidFill>
              <a:miter lim="800000"/>
              <a:headEnd/>
              <a:tailEnd/>
            </a:ln>
          </p:spPr>
          <p:txBody>
            <a:bodyPr wrap="none" anchor="ctr"/>
            <a:lstStyle/>
            <a:p>
              <a:endParaRPr lang="zh-CN" altLang="en-US">
                <a:ea typeface="宋体" pitchFamily="2" charset="-122"/>
              </a:endParaRPr>
            </a:p>
          </p:txBody>
        </p:sp>
        <p:sp>
          <p:nvSpPr>
            <p:cNvPr id="68635" name="Rectangle 8"/>
            <p:cNvSpPr>
              <a:spLocks noChangeArrowheads="1"/>
            </p:cNvSpPr>
            <p:nvPr/>
          </p:nvSpPr>
          <p:spPr bwMode="auto">
            <a:xfrm>
              <a:off x="4128" y="1367"/>
              <a:ext cx="624" cy="169"/>
            </a:xfrm>
            <a:prstGeom prst="rect">
              <a:avLst/>
            </a:prstGeom>
            <a:solidFill>
              <a:srgbClr val="333300"/>
            </a:solidFill>
            <a:ln w="9525">
              <a:solidFill>
                <a:srgbClr val="333300"/>
              </a:solidFill>
              <a:miter lim="800000"/>
              <a:headEnd/>
              <a:tailEnd/>
            </a:ln>
          </p:spPr>
          <p:txBody>
            <a:bodyPr wrap="none" anchor="ctr"/>
            <a:lstStyle/>
            <a:p>
              <a:endParaRPr lang="zh-CN" altLang="en-US">
                <a:ea typeface="宋体" pitchFamily="2" charset="-122"/>
              </a:endParaRPr>
            </a:p>
          </p:txBody>
        </p:sp>
      </p:grpSp>
      <p:sp>
        <p:nvSpPr>
          <p:cNvPr id="355338" name="Rectangle 10"/>
          <p:cNvSpPr>
            <a:spLocks noChangeArrowheads="1"/>
          </p:cNvSpPr>
          <p:nvPr/>
        </p:nvSpPr>
        <p:spPr bwMode="auto">
          <a:xfrm>
            <a:off x="749551" y="3783075"/>
            <a:ext cx="7691438" cy="881063"/>
          </a:xfrm>
          <a:prstGeom prst="rect">
            <a:avLst/>
          </a:prstGeom>
          <a:noFill/>
          <a:ln w="9525">
            <a:solidFill>
              <a:schemeClr val="bg1"/>
            </a:solidFill>
            <a:miter lim="800000"/>
            <a:headEnd/>
            <a:tailEnd/>
          </a:ln>
        </p:spPr>
        <p:txBody>
          <a:bodyPr anchor="b"/>
          <a:lstStyle/>
          <a:p>
            <a:endParaRPr kumimoji="1" lang="zh-CN" altLang="en-US" sz="2800" b="1" dirty="0">
              <a:solidFill>
                <a:srgbClr val="000066"/>
              </a:solidFill>
              <a:latin typeface="楷体_GB2312" pitchFamily="49" charset="-122"/>
              <a:ea typeface="楷体_GB2312" pitchFamily="49" charset="-122"/>
            </a:endParaRPr>
          </a:p>
          <a:p>
            <a:endParaRPr kumimoji="1" lang="zh-CN" altLang="en-US" sz="2800" b="1" dirty="0">
              <a:solidFill>
                <a:srgbClr val="000066"/>
              </a:solidFill>
              <a:latin typeface="楷体_GB2312" pitchFamily="49" charset="-122"/>
              <a:ea typeface="楷体_GB2312" pitchFamily="49" charset="-122"/>
            </a:endParaRPr>
          </a:p>
          <a:p>
            <a:r>
              <a:rPr kumimoji="1" lang="zh-CN" altLang="en-US" sz="2400" b="1" dirty="0">
                <a:solidFill>
                  <a:srgbClr val="000099"/>
                </a:solidFill>
                <a:latin typeface="楷体_GB2312" pitchFamily="49" charset="-122"/>
                <a:ea typeface="楷体_GB2312" pitchFamily="49" charset="-122"/>
              </a:rPr>
              <a:t>专用型：</a:t>
            </a:r>
            <a:r>
              <a:rPr kumimoji="1" lang="en-US" altLang="zh-CN" sz="2400" b="1" dirty="0">
                <a:solidFill>
                  <a:srgbClr val="000066"/>
                </a:solidFill>
                <a:latin typeface="Times New Roman" pitchFamily="18" charset="0"/>
                <a:ea typeface="楷体_GB2312" pitchFamily="49" charset="-122"/>
              </a:rPr>
              <a:t>ASIC</a:t>
            </a:r>
          </a:p>
          <a:p>
            <a:r>
              <a:rPr kumimoji="1" lang="zh-CN" altLang="en-US" sz="2400" b="1" dirty="0">
                <a:solidFill>
                  <a:srgbClr val="000066"/>
                </a:solidFill>
                <a:latin typeface="楷体_GB2312" pitchFamily="49" charset="-122"/>
                <a:ea typeface="楷体_GB2312" pitchFamily="49" charset="-122"/>
              </a:rPr>
              <a:t>（</a:t>
            </a:r>
            <a:r>
              <a:rPr kumimoji="1" lang="en-US" altLang="zh-CN" sz="2400" b="1" dirty="0">
                <a:solidFill>
                  <a:srgbClr val="000099"/>
                </a:solidFill>
                <a:latin typeface="Times New Roman" pitchFamily="18" charset="0"/>
                <a:ea typeface="楷体_GB2312" pitchFamily="49" charset="-122"/>
              </a:rPr>
              <a:t>Application Specific </a:t>
            </a:r>
            <a:r>
              <a:rPr kumimoji="1" lang="en-US" altLang="zh-CN" sz="2400" b="1" dirty="0" err="1">
                <a:solidFill>
                  <a:srgbClr val="000099"/>
                </a:solidFill>
                <a:latin typeface="Times New Roman" pitchFamily="18" charset="0"/>
                <a:ea typeface="楷体_GB2312" pitchFamily="49" charset="-122"/>
              </a:rPr>
              <a:t>Integratel</a:t>
            </a:r>
            <a:r>
              <a:rPr kumimoji="1" lang="en-US" altLang="zh-CN" sz="2400" b="1" dirty="0">
                <a:solidFill>
                  <a:srgbClr val="000099"/>
                </a:solidFill>
                <a:latin typeface="Times New Roman" pitchFamily="18" charset="0"/>
                <a:ea typeface="楷体_GB2312" pitchFamily="49" charset="-122"/>
              </a:rPr>
              <a:t> Circuit)</a:t>
            </a:r>
          </a:p>
        </p:txBody>
      </p:sp>
      <p:sp>
        <p:nvSpPr>
          <p:cNvPr id="68613" name="Rectangle 11"/>
          <p:cNvSpPr>
            <a:spLocks noChangeArrowheads="1"/>
          </p:cNvSpPr>
          <p:nvPr/>
        </p:nvSpPr>
        <p:spPr bwMode="auto">
          <a:xfrm>
            <a:off x="611188" y="620688"/>
            <a:ext cx="3217862" cy="531812"/>
          </a:xfrm>
          <a:prstGeom prst="rect">
            <a:avLst/>
          </a:prstGeom>
          <a:noFill/>
          <a:ln w="9525">
            <a:noFill/>
            <a:miter lim="800000"/>
            <a:headEnd/>
            <a:tailEnd/>
          </a:ln>
        </p:spPr>
        <p:txBody>
          <a:bodyPr anchor="b"/>
          <a:lstStyle/>
          <a:p>
            <a:r>
              <a:rPr kumimoji="1" lang="zh-CN" altLang="en-US" sz="2800" b="1" dirty="0">
                <a:solidFill>
                  <a:srgbClr val="000066"/>
                </a:solidFill>
                <a:latin typeface="楷体_GB2312" pitchFamily="49" charset="-122"/>
                <a:ea typeface="楷体_GB2312" pitchFamily="49" charset="-122"/>
              </a:rPr>
              <a:t>逻辑功能</a:t>
            </a:r>
            <a:r>
              <a:rPr kumimoji="1" lang="zh-CN" altLang="en-US" sz="2800" b="1" dirty="0">
                <a:solidFill>
                  <a:srgbClr val="4F899D"/>
                </a:solidFill>
                <a:latin typeface="楷体_GB2312" pitchFamily="49" charset="-122"/>
                <a:ea typeface="楷体_GB2312" pitchFamily="49" charset="-122"/>
              </a:rPr>
              <a:t>：</a:t>
            </a:r>
          </a:p>
        </p:txBody>
      </p:sp>
      <p:sp>
        <p:nvSpPr>
          <p:cNvPr id="355340" name="Rectangle 12"/>
          <p:cNvSpPr>
            <a:spLocks noChangeArrowheads="1"/>
          </p:cNvSpPr>
          <p:nvPr/>
        </p:nvSpPr>
        <p:spPr bwMode="auto">
          <a:xfrm>
            <a:off x="2339975" y="693713"/>
            <a:ext cx="6597650" cy="466725"/>
          </a:xfrm>
          <a:prstGeom prst="rect">
            <a:avLst/>
          </a:prstGeom>
          <a:solidFill>
            <a:srgbClr val="FFFFFF">
              <a:alpha val="0"/>
            </a:srgbClr>
          </a:solidFill>
          <a:ln w="9525">
            <a:solidFill>
              <a:schemeClr val="bg1"/>
            </a:solidFill>
            <a:miter lim="800000"/>
            <a:headEnd/>
            <a:tailEnd/>
          </a:ln>
        </p:spPr>
        <p:txBody>
          <a:bodyPr wrap="none">
            <a:spAutoFit/>
          </a:bodyPr>
          <a:lstStyle/>
          <a:p>
            <a:r>
              <a:rPr kumimoji="1" lang="zh-CN" altLang="en-US" sz="2400" b="1" dirty="0">
                <a:solidFill>
                  <a:srgbClr val="000099"/>
                </a:solidFill>
                <a:latin typeface="楷体_GB2312" pitchFamily="49" charset="-122"/>
                <a:ea typeface="楷体_GB2312" pitchFamily="49" charset="-122"/>
              </a:rPr>
              <a:t>通用型：</a:t>
            </a:r>
            <a:r>
              <a:rPr kumimoji="1" lang="en-US" altLang="zh-CN" sz="2400" b="1" dirty="0">
                <a:solidFill>
                  <a:srgbClr val="000099"/>
                </a:solidFill>
                <a:latin typeface="Times New Roman" pitchFamily="18" charset="0"/>
                <a:ea typeface="楷体_GB2312" pitchFamily="49" charset="-122"/>
              </a:rPr>
              <a:t>54/74</a:t>
            </a:r>
            <a:r>
              <a:rPr kumimoji="1" lang="zh-CN" altLang="en-US" sz="2400" b="1" dirty="0">
                <a:solidFill>
                  <a:srgbClr val="000099"/>
                </a:solidFill>
                <a:latin typeface="Times New Roman" pitchFamily="18" charset="0"/>
                <a:ea typeface="楷体_GB2312" pitchFamily="49" charset="-122"/>
              </a:rPr>
              <a:t>系列、</a:t>
            </a:r>
            <a:r>
              <a:rPr kumimoji="1" lang="en-US" altLang="zh-CN" sz="2400" b="1" dirty="0">
                <a:solidFill>
                  <a:srgbClr val="000099"/>
                </a:solidFill>
                <a:latin typeface="Times New Roman" pitchFamily="18" charset="0"/>
                <a:ea typeface="楷体_GB2312" pitchFamily="49" charset="-122"/>
              </a:rPr>
              <a:t>74HC</a:t>
            </a:r>
            <a:r>
              <a:rPr kumimoji="1" lang="zh-CN" altLang="en-US" sz="2400" b="1" dirty="0">
                <a:solidFill>
                  <a:srgbClr val="000099"/>
                </a:solidFill>
                <a:latin typeface="Times New Roman" pitchFamily="18" charset="0"/>
                <a:ea typeface="楷体_GB2312" pitchFamily="49" charset="-122"/>
              </a:rPr>
              <a:t>系列、</a:t>
            </a:r>
            <a:r>
              <a:rPr kumimoji="1" lang="en-US" altLang="zh-CN" sz="2400" b="1" dirty="0">
                <a:solidFill>
                  <a:srgbClr val="000099"/>
                </a:solidFill>
                <a:latin typeface="Times New Roman" pitchFamily="18" charset="0"/>
                <a:ea typeface="楷体_GB2312" pitchFamily="49" charset="-122"/>
              </a:rPr>
              <a:t>74HCT</a:t>
            </a:r>
            <a:r>
              <a:rPr kumimoji="1" lang="zh-CN" altLang="en-US" sz="2400" b="1" dirty="0">
                <a:solidFill>
                  <a:srgbClr val="000099"/>
                </a:solidFill>
                <a:latin typeface="Times New Roman" pitchFamily="18" charset="0"/>
                <a:ea typeface="楷体_GB2312" pitchFamily="49" charset="-122"/>
              </a:rPr>
              <a:t>系列等</a:t>
            </a:r>
          </a:p>
        </p:txBody>
      </p:sp>
      <p:grpSp>
        <p:nvGrpSpPr>
          <p:cNvPr id="3" name="Group 13"/>
          <p:cNvGrpSpPr>
            <a:grpSpLocks/>
          </p:cNvGrpSpPr>
          <p:nvPr/>
        </p:nvGrpSpPr>
        <p:grpSpPr bwMode="auto">
          <a:xfrm>
            <a:off x="813459" y="1649993"/>
            <a:ext cx="2595563" cy="1314450"/>
            <a:chOff x="419" y="1322"/>
            <a:chExt cx="1635" cy="828"/>
          </a:xfrm>
        </p:grpSpPr>
        <p:sp>
          <p:nvSpPr>
            <p:cNvPr id="68628" name="Rectangle 14"/>
            <p:cNvSpPr>
              <a:spLocks noChangeArrowheads="1"/>
            </p:cNvSpPr>
            <p:nvPr/>
          </p:nvSpPr>
          <p:spPr bwMode="auto">
            <a:xfrm>
              <a:off x="419" y="1322"/>
              <a:ext cx="1594" cy="790"/>
            </a:xfrm>
            <a:prstGeom prst="rect">
              <a:avLst/>
            </a:prstGeom>
            <a:solidFill>
              <a:srgbClr val="FF9933"/>
            </a:solidFill>
            <a:ln w="9525">
              <a:solidFill>
                <a:srgbClr val="FF9933"/>
              </a:solidFill>
              <a:miter lim="800000"/>
              <a:headEnd/>
              <a:tailEnd/>
            </a:ln>
          </p:spPr>
          <p:txBody>
            <a:bodyPr wrap="none" anchor="ctr"/>
            <a:lstStyle/>
            <a:p>
              <a:endParaRPr lang="zh-CN" altLang="en-US">
                <a:ea typeface="宋体" pitchFamily="2" charset="-122"/>
              </a:endParaRPr>
            </a:p>
          </p:txBody>
        </p:sp>
        <p:sp>
          <p:nvSpPr>
            <p:cNvPr id="68629" name="Rectangle 15"/>
            <p:cNvSpPr>
              <a:spLocks noChangeArrowheads="1"/>
            </p:cNvSpPr>
            <p:nvPr/>
          </p:nvSpPr>
          <p:spPr bwMode="auto">
            <a:xfrm>
              <a:off x="480" y="1324"/>
              <a:ext cx="1574" cy="826"/>
            </a:xfrm>
            <a:prstGeom prst="rect">
              <a:avLst/>
            </a:prstGeom>
            <a:noFill/>
            <a:ln w="9525">
              <a:noFill/>
              <a:miter lim="800000"/>
              <a:headEnd/>
              <a:tailEnd/>
            </a:ln>
          </p:spPr>
          <p:txBody>
            <a:bodyPr>
              <a:spAutoFit/>
            </a:bodyPr>
            <a:lstStyle/>
            <a:p>
              <a:r>
                <a:rPr kumimoji="1" lang="zh-CN" altLang="en-US" sz="2000" b="1" dirty="0">
                  <a:solidFill>
                    <a:schemeClr val="bg1"/>
                  </a:solidFill>
                  <a:latin typeface="Times New Roman" pitchFamily="18" charset="0"/>
                  <a:ea typeface="楷体_GB2312" pitchFamily="49" charset="-122"/>
                </a:rPr>
                <a:t>随系统规模扩大：</a:t>
              </a:r>
            </a:p>
            <a:p>
              <a:r>
                <a:rPr kumimoji="1" lang="zh-CN" altLang="en-US" sz="2000" b="1" dirty="0">
                  <a:solidFill>
                    <a:schemeClr val="bg1"/>
                  </a:solidFill>
                  <a:latin typeface="Times New Roman" pitchFamily="18" charset="0"/>
                  <a:ea typeface="楷体_GB2312" pitchFamily="49" charset="-122"/>
                </a:rPr>
                <a:t>焊点多，可靠性下降</a:t>
              </a:r>
            </a:p>
            <a:p>
              <a:r>
                <a:rPr kumimoji="1" lang="zh-CN" altLang="en-US" sz="2000" b="1" dirty="0">
                  <a:solidFill>
                    <a:schemeClr val="bg1"/>
                  </a:solidFill>
                  <a:latin typeface="Times New Roman" pitchFamily="18" charset="0"/>
                  <a:ea typeface="楷体_GB2312" pitchFamily="49" charset="-122"/>
                </a:rPr>
                <a:t>功耗增加、成本升高</a:t>
              </a:r>
            </a:p>
            <a:p>
              <a:r>
                <a:rPr kumimoji="1" lang="zh-CN" altLang="en-US" sz="2000" b="1" dirty="0">
                  <a:solidFill>
                    <a:schemeClr val="bg1"/>
                  </a:solidFill>
                  <a:latin typeface="Times New Roman" pitchFamily="18" charset="0"/>
                  <a:ea typeface="楷体_GB2312" pitchFamily="49" charset="-122"/>
                </a:rPr>
                <a:t>占用空间扩大</a:t>
              </a:r>
              <a:endParaRPr kumimoji="1" lang="zh-CN" altLang="en-US" sz="2000" b="1" dirty="0">
                <a:latin typeface="Times New Roman" pitchFamily="18" charset="0"/>
                <a:ea typeface="楷体_GB2312" pitchFamily="49" charset="-122"/>
              </a:endParaRPr>
            </a:p>
          </p:txBody>
        </p:sp>
      </p:grpSp>
      <p:grpSp>
        <p:nvGrpSpPr>
          <p:cNvPr id="4" name="Group 18"/>
          <p:cNvGrpSpPr>
            <a:grpSpLocks/>
          </p:cNvGrpSpPr>
          <p:nvPr/>
        </p:nvGrpSpPr>
        <p:grpSpPr bwMode="auto">
          <a:xfrm>
            <a:off x="6290863" y="3855105"/>
            <a:ext cx="2530475" cy="1006475"/>
            <a:chOff x="384" y="3215"/>
            <a:chExt cx="1594" cy="598"/>
          </a:xfrm>
        </p:grpSpPr>
        <p:sp>
          <p:nvSpPr>
            <p:cNvPr id="68626" name="Rectangle 19"/>
            <p:cNvSpPr>
              <a:spLocks noChangeArrowheads="1"/>
            </p:cNvSpPr>
            <p:nvPr/>
          </p:nvSpPr>
          <p:spPr bwMode="auto">
            <a:xfrm>
              <a:off x="384" y="3238"/>
              <a:ext cx="1594" cy="435"/>
            </a:xfrm>
            <a:prstGeom prst="rect">
              <a:avLst/>
            </a:prstGeom>
            <a:solidFill>
              <a:srgbClr val="FF9933"/>
            </a:solidFill>
            <a:ln w="9525">
              <a:solidFill>
                <a:srgbClr val="FF9933"/>
              </a:solidFill>
              <a:miter lim="800000"/>
              <a:headEnd/>
              <a:tailEnd/>
            </a:ln>
          </p:spPr>
          <p:txBody>
            <a:bodyPr wrap="none" anchor="ctr"/>
            <a:lstStyle/>
            <a:p>
              <a:endParaRPr lang="zh-CN" altLang="en-US">
                <a:ea typeface="宋体" pitchFamily="2" charset="-122"/>
              </a:endParaRPr>
            </a:p>
          </p:txBody>
        </p:sp>
        <p:sp>
          <p:nvSpPr>
            <p:cNvPr id="68627" name="Rectangle 20"/>
            <p:cNvSpPr>
              <a:spLocks noChangeArrowheads="1"/>
            </p:cNvSpPr>
            <p:nvPr/>
          </p:nvSpPr>
          <p:spPr bwMode="auto">
            <a:xfrm>
              <a:off x="439" y="3215"/>
              <a:ext cx="1404" cy="598"/>
            </a:xfrm>
            <a:prstGeom prst="rect">
              <a:avLst/>
            </a:prstGeom>
            <a:noFill/>
            <a:ln w="9525">
              <a:noFill/>
              <a:miter lim="800000"/>
              <a:headEnd/>
              <a:tailEnd/>
            </a:ln>
          </p:spPr>
          <p:txBody>
            <a:bodyPr wrap="none">
              <a:spAutoFit/>
            </a:bodyPr>
            <a:lstStyle/>
            <a:p>
              <a:r>
                <a:rPr kumimoji="1" lang="zh-CN" altLang="en-US" sz="2000" b="1" dirty="0">
                  <a:solidFill>
                    <a:schemeClr val="bg1"/>
                  </a:solidFill>
                  <a:latin typeface="楷体_GB2312" pitchFamily="49" charset="-122"/>
                  <a:ea typeface="楷体_GB2312" pitchFamily="49" charset="-122"/>
                </a:rPr>
                <a:t>要承担设计风险、</a:t>
              </a:r>
            </a:p>
            <a:p>
              <a:r>
                <a:rPr kumimoji="1" lang="zh-CN" altLang="en-US" sz="2000" b="1" dirty="0">
                  <a:solidFill>
                    <a:schemeClr val="bg1"/>
                  </a:solidFill>
                  <a:latin typeface="楷体_GB2312" pitchFamily="49" charset="-122"/>
                  <a:ea typeface="楷体_GB2312" pitchFamily="49" charset="-122"/>
                </a:rPr>
                <a:t>周期长、成本高</a:t>
              </a:r>
              <a:endParaRPr kumimoji="1" lang="zh-CN" altLang="en-US" sz="2000" b="1" dirty="0">
                <a:solidFill>
                  <a:srgbClr val="000066"/>
                </a:solidFill>
                <a:latin typeface="楷体_GB2312" pitchFamily="49" charset="-122"/>
                <a:ea typeface="楷体_GB2312" pitchFamily="49" charset="-122"/>
              </a:endParaRPr>
            </a:p>
            <a:p>
              <a:endParaRPr kumimoji="1" lang="zh-CN" altLang="en-US" sz="2000" b="1" dirty="0">
                <a:solidFill>
                  <a:srgbClr val="000066"/>
                </a:solidFill>
                <a:latin typeface="楷体_GB2312" pitchFamily="49" charset="-122"/>
                <a:ea typeface="楷体_GB2312" pitchFamily="49" charset="-122"/>
              </a:endParaRPr>
            </a:p>
          </p:txBody>
        </p:sp>
      </p:grpSp>
      <p:sp>
        <p:nvSpPr>
          <p:cNvPr id="355349" name="Rectangle 21"/>
          <p:cNvSpPr>
            <a:spLocks noChangeArrowheads="1"/>
          </p:cNvSpPr>
          <p:nvPr/>
        </p:nvSpPr>
        <p:spPr bwMode="auto">
          <a:xfrm>
            <a:off x="668695" y="5568780"/>
            <a:ext cx="6921500" cy="457200"/>
          </a:xfrm>
          <a:prstGeom prst="rect">
            <a:avLst/>
          </a:prstGeom>
          <a:noFill/>
          <a:ln w="9525">
            <a:noFill/>
            <a:miter lim="800000"/>
            <a:headEnd/>
            <a:tailEnd/>
          </a:ln>
        </p:spPr>
        <p:txBody>
          <a:bodyPr wrap="none">
            <a:spAutoFit/>
          </a:bodyPr>
          <a:lstStyle/>
          <a:p>
            <a:r>
              <a:rPr kumimoji="1" lang="zh-CN" altLang="en-US" sz="2400" b="1" dirty="0">
                <a:solidFill>
                  <a:srgbClr val="000099"/>
                </a:solidFill>
                <a:latin typeface="楷体_GB2312" pitchFamily="49" charset="-122"/>
                <a:ea typeface="楷体_GB2312" pitchFamily="49" charset="-122"/>
              </a:rPr>
              <a:t>可编程器件</a:t>
            </a:r>
            <a:r>
              <a:rPr kumimoji="1" lang="zh-CN" altLang="en-US" sz="2400" b="1" dirty="0">
                <a:solidFill>
                  <a:srgbClr val="000066"/>
                </a:solidFill>
                <a:latin typeface="宋体" pitchFamily="2" charset="-122"/>
                <a:ea typeface="宋体" pitchFamily="2" charset="-122"/>
              </a:rPr>
              <a:t> </a:t>
            </a:r>
            <a:r>
              <a:rPr kumimoji="1" lang="en-US" altLang="zh-CN" sz="2400" b="1" dirty="0">
                <a:solidFill>
                  <a:srgbClr val="000099"/>
                </a:solidFill>
                <a:latin typeface="Times New Roman" pitchFamily="18" charset="0"/>
                <a:ea typeface="宋体" pitchFamily="2" charset="-122"/>
              </a:rPr>
              <a:t>(PLD : </a:t>
            </a:r>
            <a:r>
              <a:rPr kumimoji="1" lang="en-US" altLang="zh-CN" sz="2400" b="1" dirty="0">
                <a:solidFill>
                  <a:srgbClr val="FF0000"/>
                </a:solidFill>
                <a:latin typeface="Times New Roman" pitchFamily="18" charset="0"/>
                <a:ea typeface="宋体" pitchFamily="2" charset="-122"/>
              </a:rPr>
              <a:t>P</a:t>
            </a:r>
            <a:r>
              <a:rPr kumimoji="1" lang="en-US" altLang="zh-CN" sz="2400" b="1" dirty="0">
                <a:solidFill>
                  <a:srgbClr val="000099"/>
                </a:solidFill>
                <a:latin typeface="Times New Roman" pitchFamily="18" charset="0"/>
                <a:ea typeface="宋体" pitchFamily="2" charset="-122"/>
              </a:rPr>
              <a:t>rogrammable </a:t>
            </a:r>
            <a:r>
              <a:rPr kumimoji="1" lang="en-US" altLang="zh-CN" sz="2400" b="1" dirty="0">
                <a:solidFill>
                  <a:srgbClr val="FF0000"/>
                </a:solidFill>
                <a:latin typeface="Times New Roman" pitchFamily="18" charset="0"/>
                <a:ea typeface="宋体" pitchFamily="2" charset="-122"/>
              </a:rPr>
              <a:t>L</a:t>
            </a:r>
            <a:r>
              <a:rPr kumimoji="1" lang="en-US" altLang="zh-CN" sz="2400" b="1" dirty="0">
                <a:solidFill>
                  <a:srgbClr val="000099"/>
                </a:solidFill>
                <a:latin typeface="Times New Roman" pitchFamily="18" charset="0"/>
                <a:ea typeface="宋体" pitchFamily="2" charset="-122"/>
              </a:rPr>
              <a:t>ogic </a:t>
            </a:r>
            <a:r>
              <a:rPr kumimoji="1" lang="en-US" altLang="zh-CN" sz="2400" b="1" dirty="0">
                <a:solidFill>
                  <a:srgbClr val="FF0000"/>
                </a:solidFill>
                <a:latin typeface="Times New Roman" pitchFamily="18" charset="0"/>
                <a:ea typeface="宋体" pitchFamily="2" charset="-122"/>
              </a:rPr>
              <a:t>D</a:t>
            </a:r>
            <a:r>
              <a:rPr kumimoji="1" lang="en-US" altLang="zh-CN" sz="2400" b="1" dirty="0">
                <a:solidFill>
                  <a:srgbClr val="000099"/>
                </a:solidFill>
                <a:latin typeface="Times New Roman" pitchFamily="18" charset="0"/>
                <a:ea typeface="宋体" pitchFamily="2" charset="-122"/>
              </a:rPr>
              <a:t>evice </a:t>
            </a:r>
            <a:r>
              <a:rPr kumimoji="1" lang="zh-CN" altLang="en-US" sz="2400" b="1" dirty="0">
                <a:solidFill>
                  <a:srgbClr val="000099"/>
                </a:solidFill>
                <a:latin typeface="Times New Roman" pitchFamily="18" charset="0"/>
                <a:ea typeface="宋体" pitchFamily="2" charset="-122"/>
              </a:rPr>
              <a:t>）</a:t>
            </a:r>
          </a:p>
        </p:txBody>
      </p:sp>
      <p:grpSp>
        <p:nvGrpSpPr>
          <p:cNvPr id="5" name="Group 22"/>
          <p:cNvGrpSpPr>
            <a:grpSpLocks/>
          </p:cNvGrpSpPr>
          <p:nvPr/>
        </p:nvGrpSpPr>
        <p:grpSpPr bwMode="auto">
          <a:xfrm>
            <a:off x="749551" y="4766503"/>
            <a:ext cx="6248400" cy="717550"/>
            <a:chOff x="2016" y="3312"/>
            <a:chExt cx="3744" cy="452"/>
          </a:xfrm>
        </p:grpSpPr>
        <p:sp>
          <p:nvSpPr>
            <p:cNvPr id="68624" name="Rectangle 23"/>
            <p:cNvSpPr>
              <a:spLocks noChangeArrowheads="1"/>
            </p:cNvSpPr>
            <p:nvPr/>
          </p:nvSpPr>
          <p:spPr bwMode="auto">
            <a:xfrm>
              <a:off x="2016" y="3312"/>
              <a:ext cx="3744" cy="432"/>
            </a:xfrm>
            <a:prstGeom prst="rect">
              <a:avLst/>
            </a:prstGeom>
            <a:solidFill>
              <a:srgbClr val="E7AC05"/>
            </a:solidFill>
            <a:ln w="9525">
              <a:solidFill>
                <a:srgbClr val="E7AC05"/>
              </a:solidFill>
              <a:miter lim="800000"/>
              <a:headEnd/>
              <a:tailEnd/>
            </a:ln>
          </p:spPr>
          <p:txBody>
            <a:bodyPr wrap="none" anchor="ctr"/>
            <a:lstStyle/>
            <a:p>
              <a:endParaRPr lang="zh-CN" altLang="en-US">
                <a:ea typeface="宋体" pitchFamily="2" charset="-122"/>
              </a:endParaRPr>
            </a:p>
          </p:txBody>
        </p:sp>
        <p:sp>
          <p:nvSpPr>
            <p:cNvPr id="68625" name="Rectangle 24"/>
            <p:cNvSpPr>
              <a:spLocks noChangeArrowheads="1"/>
            </p:cNvSpPr>
            <p:nvPr/>
          </p:nvSpPr>
          <p:spPr bwMode="auto">
            <a:xfrm>
              <a:off x="2016" y="3322"/>
              <a:ext cx="3744" cy="442"/>
            </a:xfrm>
            <a:prstGeom prst="rect">
              <a:avLst/>
            </a:prstGeom>
            <a:solidFill>
              <a:srgbClr val="000099"/>
            </a:solidFill>
            <a:ln w="9525">
              <a:noFill/>
              <a:miter lim="800000"/>
              <a:headEnd/>
              <a:tailEnd/>
            </a:ln>
          </p:spPr>
          <p:txBody>
            <a:bodyPr>
              <a:spAutoFit/>
            </a:bodyPr>
            <a:lstStyle/>
            <a:p>
              <a:r>
                <a:rPr kumimoji="1" lang="zh-CN" altLang="en-US" sz="2000" b="1" dirty="0">
                  <a:solidFill>
                    <a:schemeClr val="bg1"/>
                  </a:solidFill>
                  <a:latin typeface="楷体_GB2312" pitchFamily="49" charset="-122"/>
                  <a:ea typeface="楷体_GB2312" pitchFamily="49" charset="-122"/>
                </a:rPr>
                <a:t>系统设计师们希望自己设计 </a:t>
              </a:r>
              <a:r>
                <a:rPr kumimoji="1" lang="en-US" altLang="zh-CN" sz="2000" b="1" dirty="0">
                  <a:solidFill>
                    <a:schemeClr val="bg1"/>
                  </a:solidFill>
                  <a:latin typeface="楷体_GB2312" pitchFamily="49" charset="-122"/>
                  <a:ea typeface="楷体_GB2312" pitchFamily="49" charset="-122"/>
                </a:rPr>
                <a:t>ASIC</a:t>
              </a:r>
              <a:r>
                <a:rPr kumimoji="1" lang="zh-CN" altLang="en-US" sz="2000" b="1" dirty="0">
                  <a:solidFill>
                    <a:schemeClr val="bg1"/>
                  </a:solidFill>
                  <a:latin typeface="楷体_GB2312" pitchFamily="49" charset="-122"/>
                  <a:ea typeface="楷体_GB2312" pitchFamily="49" charset="-122"/>
                </a:rPr>
                <a:t>芯片，缩短设计周期，能在实验室设计好后，立即投入实际应用。</a:t>
              </a:r>
            </a:p>
          </p:txBody>
        </p:sp>
      </p:grpSp>
      <p:grpSp>
        <p:nvGrpSpPr>
          <p:cNvPr id="28" name="Group 25"/>
          <p:cNvGrpSpPr/>
          <p:nvPr/>
        </p:nvGrpSpPr>
        <p:grpSpPr>
          <a:xfrm>
            <a:off x="3737934" y="1233463"/>
            <a:ext cx="4741484" cy="2899148"/>
            <a:chOff x="152400" y="2644963"/>
            <a:chExt cx="5638800" cy="3758950"/>
          </a:xfrm>
        </p:grpSpPr>
        <p:grpSp>
          <p:nvGrpSpPr>
            <p:cNvPr id="29" name="Group 23"/>
            <p:cNvGrpSpPr/>
            <p:nvPr/>
          </p:nvGrpSpPr>
          <p:grpSpPr>
            <a:xfrm>
              <a:off x="152400" y="2644963"/>
              <a:ext cx="5550932" cy="3758950"/>
              <a:chOff x="621268" y="2743200"/>
              <a:chExt cx="3798332" cy="2731532"/>
            </a:xfrm>
          </p:grpSpPr>
          <p:cxnSp>
            <p:nvCxnSpPr>
              <p:cNvPr id="31" name="Straight Arrow Connector 7"/>
              <p:cNvCxnSpPr/>
              <p:nvPr/>
            </p:nvCxnSpPr>
            <p:spPr>
              <a:xfrm>
                <a:off x="990600" y="5105400"/>
                <a:ext cx="266700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Straight Arrow Connector 9"/>
              <p:cNvCxnSpPr/>
              <p:nvPr/>
            </p:nvCxnSpPr>
            <p:spPr>
              <a:xfrm flipV="1">
                <a:off x="990600" y="2743200"/>
                <a:ext cx="0" cy="2362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3" name="Straight Arrow Connector 11"/>
              <p:cNvCxnSpPr/>
              <p:nvPr/>
            </p:nvCxnSpPr>
            <p:spPr>
              <a:xfrm flipV="1">
                <a:off x="990600" y="3200400"/>
                <a:ext cx="2514600" cy="13288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4" name="Straight Arrow Connector 15"/>
              <p:cNvCxnSpPr/>
              <p:nvPr/>
            </p:nvCxnSpPr>
            <p:spPr>
              <a:xfrm flipV="1">
                <a:off x="990600" y="3581400"/>
                <a:ext cx="2590800" cy="490692"/>
              </a:xfrm>
              <a:prstGeom prst="straightConnector1">
                <a:avLst/>
              </a:prstGeom>
              <a:ln>
                <a:prstDash val="sysDash"/>
                <a:tailEnd type="arrow"/>
              </a:ln>
            </p:spPr>
            <p:style>
              <a:lnRef idx="2">
                <a:schemeClr val="accent3"/>
              </a:lnRef>
              <a:fillRef idx="0">
                <a:schemeClr val="accent3"/>
              </a:fillRef>
              <a:effectRef idx="1">
                <a:schemeClr val="accent3"/>
              </a:effectRef>
              <a:fontRef idx="minor">
                <a:schemeClr val="tx1"/>
              </a:fontRef>
            </p:style>
          </p:cxnSp>
          <p:sp>
            <p:nvSpPr>
              <p:cNvPr id="35" name="TextBox 16"/>
              <p:cNvSpPr txBox="1"/>
              <p:nvPr/>
            </p:nvSpPr>
            <p:spPr>
              <a:xfrm>
                <a:off x="3429000" y="3024699"/>
                <a:ext cx="685800" cy="400110"/>
              </a:xfrm>
              <a:prstGeom prst="rect">
                <a:avLst/>
              </a:prstGeom>
              <a:noFill/>
            </p:spPr>
            <p:txBody>
              <a:bodyPr wrap="square" rtlCol="0">
                <a:spAutoFit/>
              </a:bodyPr>
              <a:lstStyle/>
              <a:p>
                <a:r>
                  <a:rPr lang="en-US" sz="2000" dirty="0" smtClean="0">
                    <a:solidFill>
                      <a:srgbClr val="FF0000"/>
                    </a:solidFill>
                  </a:rPr>
                  <a:t>PLD</a:t>
                </a:r>
                <a:endParaRPr lang="en-US" dirty="0">
                  <a:solidFill>
                    <a:srgbClr val="FF0000"/>
                  </a:solidFill>
                </a:endParaRPr>
              </a:p>
            </p:txBody>
          </p:sp>
          <p:sp>
            <p:nvSpPr>
              <p:cNvPr id="36" name="TextBox 19"/>
              <p:cNvSpPr txBox="1"/>
              <p:nvPr/>
            </p:nvSpPr>
            <p:spPr>
              <a:xfrm>
                <a:off x="1790700" y="5105400"/>
                <a:ext cx="990600" cy="369332"/>
              </a:xfrm>
              <a:prstGeom prst="rect">
                <a:avLst/>
              </a:prstGeom>
              <a:noFill/>
            </p:spPr>
            <p:txBody>
              <a:bodyPr wrap="square" rtlCol="0">
                <a:spAutoFit/>
              </a:bodyPr>
              <a:lstStyle/>
              <a:p>
                <a:r>
                  <a:rPr lang="en-US" dirty="0" smtClean="0"/>
                  <a:t>Volume</a:t>
                </a:r>
                <a:endParaRPr lang="en-US" dirty="0"/>
              </a:p>
            </p:txBody>
          </p:sp>
          <p:sp>
            <p:nvSpPr>
              <p:cNvPr id="37" name="TextBox 20"/>
              <p:cNvSpPr txBox="1"/>
              <p:nvPr/>
            </p:nvSpPr>
            <p:spPr>
              <a:xfrm>
                <a:off x="3505200" y="3506261"/>
                <a:ext cx="914400" cy="400110"/>
              </a:xfrm>
              <a:prstGeom prst="rect">
                <a:avLst/>
              </a:prstGeom>
              <a:noFill/>
            </p:spPr>
            <p:txBody>
              <a:bodyPr wrap="square" rtlCol="0">
                <a:spAutoFit/>
              </a:bodyPr>
              <a:lstStyle/>
              <a:p>
                <a:r>
                  <a:rPr lang="en-US" sz="2000" dirty="0" smtClean="0">
                    <a:solidFill>
                      <a:schemeClr val="accent3">
                        <a:lumMod val="75000"/>
                      </a:schemeClr>
                    </a:solidFill>
                  </a:rPr>
                  <a:t>ASIC</a:t>
                </a:r>
                <a:endParaRPr lang="en-US" dirty="0">
                  <a:solidFill>
                    <a:schemeClr val="accent3">
                      <a:lumMod val="75000"/>
                    </a:schemeClr>
                  </a:solidFill>
                </a:endParaRPr>
              </a:p>
            </p:txBody>
          </p:sp>
          <p:sp>
            <p:nvSpPr>
              <p:cNvPr id="38" name="TextBox 21"/>
              <p:cNvSpPr txBox="1"/>
              <p:nvPr/>
            </p:nvSpPr>
            <p:spPr>
              <a:xfrm rot="16200000">
                <a:off x="463034" y="3864550"/>
                <a:ext cx="685800" cy="369332"/>
              </a:xfrm>
              <a:prstGeom prst="rect">
                <a:avLst/>
              </a:prstGeom>
              <a:noFill/>
            </p:spPr>
            <p:txBody>
              <a:bodyPr wrap="square" rtlCol="0">
                <a:spAutoFit/>
              </a:bodyPr>
              <a:lstStyle/>
              <a:p>
                <a:r>
                  <a:rPr lang="en-US" dirty="0" smtClean="0"/>
                  <a:t>Cost</a:t>
                </a:r>
                <a:endParaRPr lang="en-US" dirty="0"/>
              </a:p>
            </p:txBody>
          </p:sp>
        </p:grpSp>
        <p:sp>
          <p:nvSpPr>
            <p:cNvPr id="30" name="TextBox 24"/>
            <p:cNvSpPr txBox="1"/>
            <p:nvPr/>
          </p:nvSpPr>
          <p:spPr>
            <a:xfrm>
              <a:off x="3941730" y="3970338"/>
              <a:ext cx="1849470" cy="543009"/>
            </a:xfrm>
            <a:prstGeom prst="rect">
              <a:avLst/>
            </a:prstGeom>
            <a:noFill/>
          </p:spPr>
          <p:txBody>
            <a:bodyPr wrap="square" rtlCol="0">
              <a:spAutoFit/>
            </a:bodyPr>
            <a:lstStyle/>
            <a:p>
              <a:r>
                <a:rPr lang="en-US" sz="1400" dirty="0" smtClean="0"/>
                <a:t>(Application Specific Integrated Circuit)</a:t>
              </a:r>
              <a:endParaRPr lang="en-US" sz="1400" dirty="0"/>
            </a:p>
          </p:txBody>
        </p:sp>
      </p:grpSp>
      <p:sp>
        <p:nvSpPr>
          <p:cNvPr id="6" name="矩形 5"/>
          <p:cNvSpPr/>
          <p:nvPr/>
        </p:nvSpPr>
        <p:spPr>
          <a:xfrm>
            <a:off x="668695" y="5987697"/>
            <a:ext cx="7966025" cy="369332"/>
          </a:xfrm>
          <a:prstGeom prst="rect">
            <a:avLst/>
          </a:prstGeom>
        </p:spPr>
        <p:txBody>
          <a:bodyPr wrap="square">
            <a:spAutoFit/>
          </a:bodyPr>
          <a:lstStyle/>
          <a:p>
            <a:r>
              <a:rPr lang="en-US" altLang="zh-CN" dirty="0">
                <a:solidFill>
                  <a:srgbClr val="3D3D34"/>
                </a:solidFill>
                <a:latin typeface="Arial Unicode MS" panose="020B0604020202020204" pitchFamily="34" charset="-122"/>
                <a:ea typeface="Arial Unicode MS" panose="020B0604020202020204" pitchFamily="34" charset="-122"/>
                <a:cs typeface="Arial Unicode MS" panose="020B0604020202020204" pitchFamily="34" charset="-122"/>
              </a:rPr>
              <a:t>Xilinx was founded in 1984 by Ross Freeman and Bernard </a:t>
            </a:r>
            <a:r>
              <a:rPr lang="en-US" altLang="zh-CN" dirty="0" err="1">
                <a:solidFill>
                  <a:srgbClr val="3D3D34"/>
                </a:solidFill>
                <a:latin typeface="Arial Unicode MS" panose="020B0604020202020204" pitchFamily="34" charset="-122"/>
                <a:ea typeface="Arial Unicode MS" panose="020B0604020202020204" pitchFamily="34" charset="-122"/>
                <a:cs typeface="Arial Unicode MS" panose="020B0604020202020204" pitchFamily="34" charset="-122"/>
              </a:rPr>
              <a:t>Vonderschmitt</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 name="矩形 6"/>
          <p:cNvSpPr/>
          <p:nvPr/>
        </p:nvSpPr>
        <p:spPr>
          <a:xfrm>
            <a:off x="668695" y="6310092"/>
            <a:ext cx="6613173" cy="369332"/>
          </a:xfrm>
          <a:prstGeom prst="rect">
            <a:avLst/>
          </a:prstGeom>
        </p:spPr>
        <p:txBody>
          <a:bodyPr wrap="square">
            <a:spAutoFit/>
          </a:bodyPr>
          <a:lstStyle/>
          <a:p>
            <a:r>
              <a:rPr lang="en-US" altLang="zh-CN" dirty="0">
                <a:solidFill>
                  <a:srgbClr val="3D3D34"/>
                </a:solidFill>
                <a:latin typeface="Arial Unicode MS" panose="020B0604020202020204" pitchFamily="34" charset="-122"/>
                <a:ea typeface="Arial Unicode MS" panose="020B0604020202020204" pitchFamily="34" charset="-122"/>
                <a:cs typeface="Arial Unicode MS" panose="020B0604020202020204" pitchFamily="34" charset="-122"/>
              </a:rPr>
              <a:t>Altera </a:t>
            </a:r>
            <a:r>
              <a:rPr lang="en-US" altLang="zh-CN" dirty="0" smtClean="0">
                <a:solidFill>
                  <a:srgbClr val="3D3D34"/>
                </a:solidFill>
                <a:latin typeface="Arial Unicode MS" panose="020B0604020202020204" pitchFamily="34" charset="-122"/>
                <a:ea typeface="Arial Unicode MS" panose="020B0604020202020204" pitchFamily="34" charset="-122"/>
                <a:cs typeface="Arial Unicode MS" panose="020B0604020202020204" pitchFamily="34" charset="-122"/>
              </a:rPr>
              <a:t>was founded </a:t>
            </a:r>
            <a:r>
              <a:rPr lang="en-US" altLang="zh-CN" dirty="0">
                <a:solidFill>
                  <a:srgbClr val="3D3D34"/>
                </a:solidFill>
                <a:latin typeface="Arial Unicode MS" panose="020B0604020202020204" pitchFamily="34" charset="-122"/>
                <a:ea typeface="Arial Unicode MS" panose="020B0604020202020204" pitchFamily="34" charset="-122"/>
                <a:cs typeface="Arial Unicode MS" panose="020B0604020202020204" pitchFamily="34" charset="-122"/>
              </a:rPr>
              <a:t>in </a:t>
            </a:r>
            <a:r>
              <a:rPr lang="en-US" altLang="zh-CN" dirty="0" smtClean="0">
                <a:solidFill>
                  <a:srgbClr val="3D3D34"/>
                </a:solidFill>
                <a:latin typeface="Arial Unicode MS" panose="020B0604020202020204" pitchFamily="34" charset="-122"/>
                <a:ea typeface="Arial Unicode MS" panose="020B0604020202020204" pitchFamily="34" charset="-122"/>
                <a:cs typeface="Arial Unicode MS" panose="020B0604020202020204" pitchFamily="34" charset="-122"/>
              </a:rPr>
              <a:t>1983 by Rodney Smith</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5338"/>
                                        </p:tgtEl>
                                        <p:attrNameLst>
                                          <p:attrName>style.visibility</p:attrName>
                                        </p:attrNameLst>
                                      </p:cBhvr>
                                      <p:to>
                                        <p:strVal val="visible"/>
                                      </p:to>
                                    </p:set>
                                    <p:animEffect transition="in" filter="fade">
                                      <p:cBhvr>
                                        <p:cTn id="7" dur="500"/>
                                        <p:tgtEl>
                                          <p:spTgt spid="35533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55349"/>
                                        </p:tgtEl>
                                        <p:attrNameLst>
                                          <p:attrName>style.visibility</p:attrName>
                                        </p:attrNameLst>
                                      </p:cBhvr>
                                      <p:to>
                                        <p:strVal val="visible"/>
                                      </p:to>
                                    </p:set>
                                    <p:animEffect transition="in" filter="fade">
                                      <p:cBhvr>
                                        <p:cTn id="20" dur="1000"/>
                                        <p:tgtEl>
                                          <p:spTgt spid="355349"/>
                                        </p:tgtEl>
                                      </p:cBhvr>
                                    </p:animEffect>
                                    <p:anim calcmode="lin" valueType="num">
                                      <p:cBhvr>
                                        <p:cTn id="21" dur="1000" fill="hold"/>
                                        <p:tgtEl>
                                          <p:spTgt spid="355349"/>
                                        </p:tgtEl>
                                        <p:attrNameLst>
                                          <p:attrName>ppt_x</p:attrName>
                                        </p:attrNameLst>
                                      </p:cBhvr>
                                      <p:tavLst>
                                        <p:tav tm="0">
                                          <p:val>
                                            <p:strVal val="#ppt_x"/>
                                          </p:val>
                                        </p:tav>
                                        <p:tav tm="100000">
                                          <p:val>
                                            <p:strVal val="#ppt_x"/>
                                          </p:val>
                                        </p:tav>
                                      </p:tavLst>
                                    </p:anim>
                                    <p:anim calcmode="lin" valueType="num">
                                      <p:cBhvr>
                                        <p:cTn id="22" dur="1000" fill="hold"/>
                                        <p:tgtEl>
                                          <p:spTgt spid="35534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inVertical)">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8" grpId="0" animBg="1"/>
      <p:bldP spid="35534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a:hlinkClick r:id="rId3" action="ppaction://hlinkpres?slideindex=1&amp;slidetitle="/>
          </p:cNvPr>
          <p:cNvSpPr>
            <a:spLocks noChangeArrowheads="1"/>
          </p:cNvSpPr>
          <p:nvPr/>
        </p:nvSpPr>
        <p:spPr bwMode="auto">
          <a:xfrm>
            <a:off x="8299450" y="241300"/>
            <a:ext cx="838200" cy="685800"/>
          </a:xfrm>
          <a:prstGeom prst="rect">
            <a:avLst/>
          </a:prstGeom>
          <a:noFill/>
          <a:ln w="12700" cap="sq">
            <a:noFill/>
            <a:miter lim="800000"/>
            <a:headEnd type="none" w="sm" len="sm"/>
            <a:tailEnd type="none" w="sm" len="sm"/>
          </a:ln>
        </p:spPr>
        <p:txBody>
          <a:bodyPr wrap="none" anchor="ctr"/>
          <a:lstStyle/>
          <a:p>
            <a:endParaRPr lang="zh-CN" altLang="en-US">
              <a:ea typeface="宋体" pitchFamily="2" charset="-122"/>
            </a:endParaRPr>
          </a:p>
        </p:txBody>
      </p:sp>
      <p:sp>
        <p:nvSpPr>
          <p:cNvPr id="370691" name="Rectangle 3"/>
          <p:cNvSpPr>
            <a:spLocks noChangeArrowheads="1"/>
          </p:cNvSpPr>
          <p:nvPr/>
        </p:nvSpPr>
        <p:spPr bwMode="auto">
          <a:xfrm>
            <a:off x="5018088" y="1628775"/>
            <a:ext cx="4125912" cy="1573213"/>
          </a:xfrm>
          <a:prstGeom prst="rect">
            <a:avLst/>
          </a:prstGeom>
          <a:noFill/>
          <a:ln w="9525">
            <a:noFill/>
            <a:miter lim="800000"/>
            <a:headEnd/>
            <a:tailEnd/>
          </a:ln>
        </p:spPr>
        <p:txBody>
          <a:bodyPr>
            <a:spAutoFit/>
          </a:bodyPr>
          <a:lstStyle/>
          <a:p>
            <a:pPr>
              <a:lnSpc>
                <a:spcPct val="135000"/>
              </a:lnSpc>
              <a:spcBef>
                <a:spcPct val="50000"/>
              </a:spcBef>
            </a:pPr>
            <a:r>
              <a:rPr kumimoji="1" lang="zh-CN" altLang="en-US" sz="2400" b="1">
                <a:solidFill>
                  <a:srgbClr val="000066"/>
                </a:solidFill>
                <a:latin typeface="Times New Roman" pitchFamily="18" charset="0"/>
                <a:ea typeface="楷体_GB2312" pitchFamily="49" charset="-122"/>
              </a:rPr>
              <a:t>浮栅延长区与漏区</a:t>
            </a:r>
            <a:r>
              <a:rPr kumimoji="1" lang="en-US" altLang="zh-CN" sz="2400" b="1">
                <a:solidFill>
                  <a:srgbClr val="000066"/>
                </a:solidFill>
                <a:latin typeface="Times New Roman" pitchFamily="18" charset="0"/>
                <a:ea typeface="楷体_GB2312" pitchFamily="49" charset="-122"/>
              </a:rPr>
              <a:t>N+</a:t>
            </a:r>
            <a:r>
              <a:rPr kumimoji="1" lang="zh-CN" altLang="en-US" sz="2400" b="1">
                <a:solidFill>
                  <a:srgbClr val="000066"/>
                </a:solidFill>
                <a:latin typeface="Times New Roman" pitchFamily="18" charset="0"/>
                <a:ea typeface="楷体_GB2312" pitchFamily="49" charset="-122"/>
              </a:rPr>
              <a:t>之间的交叠处有一个厚度约为</a:t>
            </a:r>
            <a:r>
              <a:rPr kumimoji="1" lang="en-US" altLang="zh-CN" sz="2400" b="1">
                <a:solidFill>
                  <a:srgbClr val="000066"/>
                </a:solidFill>
                <a:latin typeface="Times New Roman" pitchFamily="18" charset="0"/>
                <a:ea typeface="楷体_GB2312" pitchFamily="49" charset="-122"/>
              </a:rPr>
              <a:t>80A (</a:t>
            </a:r>
            <a:r>
              <a:rPr kumimoji="1" lang="zh-CN" altLang="en-US" sz="2400" b="1">
                <a:solidFill>
                  <a:srgbClr val="000066"/>
                </a:solidFill>
                <a:latin typeface="Times New Roman" pitchFamily="18" charset="0"/>
                <a:ea typeface="楷体_GB2312" pitchFamily="49" charset="-122"/>
              </a:rPr>
              <a:t>埃</a:t>
            </a:r>
            <a:r>
              <a:rPr kumimoji="1" lang="en-US" altLang="zh-CN" sz="2400" b="1">
                <a:solidFill>
                  <a:srgbClr val="000066"/>
                </a:solidFill>
                <a:latin typeface="Times New Roman" pitchFamily="18" charset="0"/>
                <a:ea typeface="楷体_GB2312" pitchFamily="49" charset="-122"/>
              </a:rPr>
              <a:t>)</a:t>
            </a:r>
            <a:r>
              <a:rPr kumimoji="1" lang="zh-CN" altLang="en-US" sz="2400" b="1">
                <a:solidFill>
                  <a:srgbClr val="000066"/>
                </a:solidFill>
                <a:latin typeface="Times New Roman" pitchFamily="18" charset="0"/>
                <a:ea typeface="楷体_GB2312" pitchFamily="49" charset="-122"/>
              </a:rPr>
              <a:t>的薄绝缘层</a:t>
            </a:r>
            <a:r>
              <a:rPr kumimoji="1" lang="en-US" altLang="zh-CN" sz="2400" b="1">
                <a:solidFill>
                  <a:srgbClr val="000066"/>
                </a:solidFill>
                <a:latin typeface="Times New Roman" pitchFamily="18" charset="0"/>
                <a:ea typeface="楷体_GB2312" pitchFamily="49" charset="-122"/>
              </a:rPr>
              <a:t>——</a:t>
            </a:r>
            <a:r>
              <a:rPr kumimoji="1" lang="zh-CN" altLang="en-US" sz="2400" b="1">
                <a:solidFill>
                  <a:srgbClr val="000066"/>
                </a:solidFill>
                <a:latin typeface="Times New Roman" pitchFamily="18" charset="0"/>
                <a:ea typeface="楷体_GB2312" pitchFamily="49" charset="-122"/>
              </a:rPr>
              <a:t>遂道区。</a:t>
            </a:r>
          </a:p>
        </p:txBody>
      </p:sp>
      <p:sp>
        <p:nvSpPr>
          <p:cNvPr id="370692" name="Rectangle 4"/>
          <p:cNvSpPr>
            <a:spLocks noChangeArrowheads="1"/>
          </p:cNvSpPr>
          <p:nvPr/>
        </p:nvSpPr>
        <p:spPr bwMode="auto">
          <a:xfrm>
            <a:off x="5018088" y="3105150"/>
            <a:ext cx="4125912" cy="2066925"/>
          </a:xfrm>
          <a:prstGeom prst="rect">
            <a:avLst/>
          </a:prstGeom>
          <a:noFill/>
          <a:ln w="9525">
            <a:noFill/>
            <a:miter lim="800000"/>
            <a:headEnd/>
            <a:tailEnd/>
          </a:ln>
        </p:spPr>
        <p:txBody>
          <a:bodyPr>
            <a:spAutoFit/>
          </a:bodyPr>
          <a:lstStyle/>
          <a:p>
            <a:pPr>
              <a:lnSpc>
                <a:spcPct val="135000"/>
              </a:lnSpc>
              <a:spcBef>
                <a:spcPct val="50000"/>
              </a:spcBef>
            </a:pPr>
            <a:r>
              <a:rPr kumimoji="1" lang="zh-CN" altLang="en-US" sz="2400" b="1">
                <a:solidFill>
                  <a:srgbClr val="000066"/>
                </a:solidFill>
                <a:latin typeface="楷体_GB2312" pitchFamily="49" charset="-122"/>
                <a:ea typeface="楷体_GB2312" pitchFamily="49" charset="-122"/>
              </a:rPr>
              <a:t>当遂道区的电场强度大到一定程度，使漏区与浮栅间出现导电遂道，形成电流将浮栅电荷泄放掉。</a:t>
            </a:r>
          </a:p>
        </p:txBody>
      </p:sp>
      <p:sp>
        <p:nvSpPr>
          <p:cNvPr id="370693" name="Rectangle 5"/>
          <p:cNvSpPr>
            <a:spLocks noChangeArrowheads="1"/>
          </p:cNvSpPr>
          <p:nvPr/>
        </p:nvSpPr>
        <p:spPr bwMode="auto">
          <a:xfrm>
            <a:off x="5022850" y="5270500"/>
            <a:ext cx="3941763" cy="822325"/>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66"/>
                </a:solidFill>
                <a:latin typeface="Times New Roman" pitchFamily="18" charset="0"/>
                <a:ea typeface="楷体_GB2312" pitchFamily="49" charset="-122"/>
              </a:rPr>
              <a:t>遂道</a:t>
            </a:r>
            <a:r>
              <a:rPr kumimoji="1" lang="en-US" altLang="zh-CN" sz="2400" b="1">
                <a:solidFill>
                  <a:srgbClr val="000066"/>
                </a:solidFill>
                <a:latin typeface="Times New Roman" pitchFamily="18" charset="0"/>
                <a:ea typeface="楷体_GB2312" pitchFamily="49" charset="-122"/>
              </a:rPr>
              <a:t>MOS</a:t>
            </a:r>
            <a:r>
              <a:rPr kumimoji="1" lang="zh-CN" altLang="en-US" sz="2400" b="1">
                <a:solidFill>
                  <a:srgbClr val="000066"/>
                </a:solidFill>
                <a:latin typeface="Times New Roman" pitchFamily="18" charset="0"/>
                <a:ea typeface="楷体_GB2312" pitchFamily="49" charset="-122"/>
              </a:rPr>
              <a:t>管</a:t>
            </a:r>
            <a:r>
              <a:rPr kumimoji="1" lang="zh-CN" altLang="en-US" sz="2400" b="1">
                <a:solidFill>
                  <a:srgbClr val="000066"/>
                </a:solidFill>
                <a:latin typeface="楷体_GB2312" pitchFamily="49" charset="-122"/>
                <a:ea typeface="楷体_GB2312" pitchFamily="49" charset="-122"/>
              </a:rPr>
              <a:t>是用电擦除的，擦除速度快。</a:t>
            </a:r>
          </a:p>
        </p:txBody>
      </p:sp>
      <p:sp>
        <p:nvSpPr>
          <p:cNvPr id="16392" name="Rectangle 6"/>
          <p:cNvSpPr>
            <a:spLocks noChangeArrowheads="1"/>
          </p:cNvSpPr>
          <p:nvPr/>
        </p:nvSpPr>
        <p:spPr bwMode="auto">
          <a:xfrm>
            <a:off x="0" y="280035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70695" name="Object 7"/>
          <p:cNvGraphicFramePr>
            <a:graphicFrameLocks noChangeAspect="1"/>
          </p:cNvGraphicFramePr>
          <p:nvPr/>
        </p:nvGraphicFramePr>
        <p:xfrm>
          <a:off x="565150" y="2420938"/>
          <a:ext cx="4411663" cy="2955925"/>
        </p:xfrm>
        <a:graphic>
          <a:graphicData uri="http://schemas.openxmlformats.org/presentationml/2006/ole">
            <mc:AlternateContent xmlns:mc="http://schemas.openxmlformats.org/markup-compatibility/2006">
              <mc:Choice xmlns:v="urn:schemas-microsoft-com:vml" Requires="v">
                <p:oleObj spid="_x0000_s96260" name="图片" r:id="rId4" imgW="2209680" imgH="1324080" progId="Word.Picture.8">
                  <p:embed/>
                </p:oleObj>
              </mc:Choice>
              <mc:Fallback>
                <p:oleObj name="图片" r:id="rId4" imgW="2209680" imgH="1324080"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50" y="2420938"/>
                        <a:ext cx="4411663" cy="295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3" name="Rectangle 8"/>
          <p:cNvSpPr>
            <a:spLocks noChangeArrowheads="1"/>
          </p:cNvSpPr>
          <p:nvPr/>
        </p:nvSpPr>
        <p:spPr bwMode="auto">
          <a:xfrm>
            <a:off x="0" y="2563813"/>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6394" name="Rectangle 9"/>
          <p:cNvSpPr>
            <a:spLocks noChangeArrowheads="1"/>
          </p:cNvSpPr>
          <p:nvPr/>
        </p:nvSpPr>
        <p:spPr bwMode="auto">
          <a:xfrm>
            <a:off x="0" y="2640013"/>
            <a:ext cx="0" cy="0"/>
          </a:xfrm>
          <a:prstGeom prst="rect">
            <a:avLst/>
          </a:prstGeom>
          <a:solidFill>
            <a:schemeClr val="accent1"/>
          </a:solidFill>
          <a:ln w="9525">
            <a:solidFill>
              <a:schemeClr val="tx1"/>
            </a:solidFill>
            <a:miter lim="800000"/>
            <a:headEnd/>
            <a:tailEnd/>
          </a:ln>
        </p:spPr>
        <p:txBody>
          <a:bodyPr wrap="none"/>
          <a:lstStyle/>
          <a:p>
            <a:endParaRPr lang="zh-CN" altLang="en-US">
              <a:ea typeface="宋体" pitchFamily="2" charset="-122"/>
            </a:endParaRPr>
          </a:p>
        </p:txBody>
      </p:sp>
      <p:sp>
        <p:nvSpPr>
          <p:cNvPr id="16395" name="Text Box 10"/>
          <p:cNvSpPr txBox="1">
            <a:spLocks noChangeArrowheads="1"/>
          </p:cNvSpPr>
          <p:nvPr/>
        </p:nvSpPr>
        <p:spPr bwMode="auto">
          <a:xfrm>
            <a:off x="684213" y="1052513"/>
            <a:ext cx="6048375" cy="360362"/>
          </a:xfrm>
          <a:prstGeom prst="rect">
            <a:avLst/>
          </a:prstGeom>
          <a:noFill/>
          <a:ln w="9525">
            <a:noFill/>
            <a:miter lim="800000"/>
            <a:headEnd/>
            <a:tailEnd/>
          </a:ln>
        </p:spPr>
        <p:txBody>
          <a:bodyPr/>
          <a:lstStyle/>
          <a:p>
            <a:pPr algn="ctr"/>
            <a:r>
              <a:rPr kumimoji="1" lang="en-US" altLang="zh-CN" sz="2400" b="1">
                <a:solidFill>
                  <a:srgbClr val="000066"/>
                </a:solidFill>
                <a:latin typeface="Times New Roman" pitchFamily="18" charset="0"/>
                <a:ea typeface="楷体_GB2312" pitchFamily="49" charset="-122"/>
              </a:rPr>
              <a:t>b.</a:t>
            </a:r>
            <a:r>
              <a:rPr kumimoji="1" lang="zh-CN" altLang="en-US" sz="2400" b="1">
                <a:solidFill>
                  <a:srgbClr val="000066"/>
                </a:solidFill>
                <a:latin typeface="Times New Roman" pitchFamily="18" charset="0"/>
                <a:ea typeface="楷体_GB2312" pitchFamily="49" charset="-122"/>
              </a:rPr>
              <a:t>浮栅隧道氧化层</a:t>
            </a:r>
            <a:r>
              <a:rPr kumimoji="1" lang="en-US" altLang="zh-CN" sz="2400" b="1">
                <a:solidFill>
                  <a:srgbClr val="000066"/>
                </a:solidFill>
                <a:latin typeface="Times New Roman" pitchFamily="18" charset="0"/>
                <a:ea typeface="楷体_GB2312" pitchFamily="49" charset="-122"/>
              </a:rPr>
              <a:t>MOS(Flotox MOS)</a:t>
            </a:r>
            <a:r>
              <a:rPr kumimoji="1" lang="zh-CN" altLang="en-US" sz="2400" b="1">
                <a:solidFill>
                  <a:srgbClr val="000066"/>
                </a:solidFill>
                <a:latin typeface="Times New Roman" pitchFamily="18" charset="0"/>
                <a:ea typeface="楷体_GB2312" pitchFamily="49" charset="-122"/>
              </a:rPr>
              <a:t>管</a:t>
            </a:r>
          </a:p>
          <a:p>
            <a:pPr algn="ctr"/>
            <a:r>
              <a:rPr kumimoji="1" lang="zh-CN" altLang="en-US" sz="2400" b="1">
                <a:solidFill>
                  <a:srgbClr val="000066"/>
                </a:solidFill>
                <a:latin typeface="Times New Roman" pitchFamily="18" charset="0"/>
                <a:ea typeface="楷体_GB2312" pitchFamily="49" charset="-122"/>
              </a:rPr>
              <a:t>  </a:t>
            </a:r>
          </a:p>
        </p:txBody>
      </p:sp>
      <p:sp>
        <p:nvSpPr>
          <p:cNvPr id="16396" name="Rectangle 11"/>
          <p:cNvSpPr>
            <a:spLocks noChangeArrowheads="1"/>
          </p:cNvSpPr>
          <p:nvPr/>
        </p:nvSpPr>
        <p:spPr bwMode="auto">
          <a:xfrm>
            <a:off x="0" y="2563813"/>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sp>
        <p:nvSpPr>
          <p:cNvPr id="16397" name="Rectangle 12"/>
          <p:cNvSpPr>
            <a:spLocks noChangeArrowheads="1"/>
          </p:cNvSpPr>
          <p:nvPr/>
        </p:nvSpPr>
        <p:spPr bwMode="auto">
          <a:xfrm>
            <a:off x="0" y="2640013"/>
            <a:ext cx="0" cy="0"/>
          </a:xfrm>
          <a:prstGeom prst="rect">
            <a:avLst/>
          </a:prstGeom>
          <a:solidFill>
            <a:schemeClr val="accent1"/>
          </a:solidFill>
          <a:ln w="9525">
            <a:solidFill>
              <a:schemeClr val="tx1"/>
            </a:solidFill>
            <a:miter lim="800000"/>
            <a:headEnd/>
            <a:tailEnd/>
          </a:ln>
        </p:spPr>
        <p:txBody>
          <a:bodyPr wrap="none"/>
          <a:lstStyle/>
          <a:p>
            <a:endParaRPr lang="zh-CN" altLang="en-US">
              <a:ea typeface="宋体" pitchFamily="2" charset="-122"/>
            </a:endParaRPr>
          </a:p>
        </p:txBody>
      </p:sp>
      <p:grpSp>
        <p:nvGrpSpPr>
          <p:cNvPr id="2" name="Group 13"/>
          <p:cNvGrpSpPr>
            <a:grpSpLocks/>
          </p:cNvGrpSpPr>
          <p:nvPr/>
        </p:nvGrpSpPr>
        <p:grpSpPr bwMode="auto">
          <a:xfrm>
            <a:off x="1979613" y="3933825"/>
            <a:ext cx="376237" cy="598488"/>
            <a:chOff x="1111" y="2509"/>
            <a:chExt cx="237" cy="377"/>
          </a:xfrm>
        </p:grpSpPr>
        <p:sp>
          <p:nvSpPr>
            <p:cNvPr id="16399" name="Line 14"/>
            <p:cNvSpPr>
              <a:spLocks noChangeShapeType="1"/>
            </p:cNvSpPr>
            <p:nvPr/>
          </p:nvSpPr>
          <p:spPr bwMode="auto">
            <a:xfrm flipV="1">
              <a:off x="1111" y="2567"/>
              <a:ext cx="164" cy="319"/>
            </a:xfrm>
            <a:prstGeom prst="line">
              <a:avLst/>
            </a:prstGeom>
            <a:noFill/>
            <a:ln w="38100">
              <a:solidFill>
                <a:srgbClr val="FF5050"/>
              </a:solidFill>
              <a:round/>
              <a:headEnd/>
              <a:tailEnd/>
            </a:ln>
          </p:spPr>
          <p:txBody>
            <a:bodyPr>
              <a:spAutoFit/>
            </a:bodyPr>
            <a:lstStyle/>
            <a:p>
              <a:endParaRPr lang="zh-CN" altLang="en-US"/>
            </a:p>
          </p:txBody>
        </p:sp>
        <p:sp>
          <p:nvSpPr>
            <p:cNvPr id="16400" name="Rectangle 15"/>
            <p:cNvSpPr>
              <a:spLocks noChangeArrowheads="1"/>
            </p:cNvSpPr>
            <p:nvPr/>
          </p:nvSpPr>
          <p:spPr bwMode="auto">
            <a:xfrm>
              <a:off x="1257" y="2509"/>
              <a:ext cx="91" cy="32"/>
            </a:xfrm>
            <a:prstGeom prst="rect">
              <a:avLst/>
            </a:prstGeom>
            <a:solidFill>
              <a:srgbClr val="FF5050"/>
            </a:solidFill>
            <a:ln w="9525">
              <a:solidFill>
                <a:srgbClr val="FF5050"/>
              </a:solidFill>
              <a:miter lim="800000"/>
              <a:headEnd/>
              <a:tailEnd/>
            </a:ln>
          </p:spPr>
          <p:txBody>
            <a:bodyPr anchor="ctr">
              <a:spAutoFit/>
            </a:bodyPr>
            <a:lstStyle/>
            <a:p>
              <a:endParaRPr lang="zh-CN" altLang="en-US">
                <a:ea typeface="宋体" pitchFamily="2" charset="-122"/>
              </a:endParaRPr>
            </a:p>
          </p:txBody>
        </p:sp>
      </p:grpSp>
      <p:graphicFrame>
        <p:nvGraphicFramePr>
          <p:cNvPr id="16387" name="Object 16"/>
          <p:cNvGraphicFramePr>
            <a:graphicFrameLocks noChangeAspect="1"/>
          </p:cNvGraphicFramePr>
          <p:nvPr/>
        </p:nvGraphicFramePr>
        <p:xfrm>
          <a:off x="395288" y="2133600"/>
          <a:ext cx="4464050" cy="3600450"/>
        </p:xfrm>
        <a:graphic>
          <a:graphicData uri="http://schemas.openxmlformats.org/presentationml/2006/ole">
            <mc:AlternateContent xmlns:mc="http://schemas.openxmlformats.org/markup-compatibility/2006">
              <mc:Choice xmlns:v="urn:schemas-microsoft-com:vml" Requires="v">
                <p:oleObj spid="_x0000_s96261" name="图片" r:id="rId6" imgW="2743200" imgH="1828800" progId="Word.Picture.8">
                  <p:embed/>
                </p:oleObj>
              </mc:Choice>
              <mc:Fallback>
                <p:oleObj name="图片" r:id="rId6" imgW="2743200" imgH="1828800" progId="Word.Picture.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8" y="2133600"/>
                        <a:ext cx="4464050" cy="3600450"/>
                      </a:xfrm>
                      <a:prstGeom prst="rect">
                        <a:avLst/>
                      </a:prstGeom>
                      <a:noFill/>
                      <a:ln w="19050">
                        <a:solidFill>
                          <a:srgbClr val="FF33CC"/>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255341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70695"/>
                                        </p:tgtEl>
                                        <p:attrNameLst>
                                          <p:attrName>style.visibility</p:attrName>
                                        </p:attrNameLst>
                                      </p:cBhvr>
                                      <p:to>
                                        <p:strVal val="visible"/>
                                      </p:to>
                                    </p:set>
                                    <p:animEffect transition="in" filter="wipe(up)">
                                      <p:cBhvr>
                                        <p:cTn id="7" dur="500"/>
                                        <p:tgtEl>
                                          <p:spTgt spid="3706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70691"/>
                                        </p:tgtEl>
                                        <p:attrNameLst>
                                          <p:attrName>style.visibility</p:attrName>
                                        </p:attrNameLst>
                                      </p:cBhvr>
                                      <p:to>
                                        <p:strVal val="visible"/>
                                      </p:to>
                                    </p:set>
                                    <p:animEffect transition="in" filter="wipe(up)">
                                      <p:cBhvr>
                                        <p:cTn id="17" dur="500"/>
                                        <p:tgtEl>
                                          <p:spTgt spid="37069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70692"/>
                                        </p:tgtEl>
                                        <p:attrNameLst>
                                          <p:attrName>style.visibility</p:attrName>
                                        </p:attrNameLst>
                                      </p:cBhvr>
                                      <p:to>
                                        <p:strVal val="visible"/>
                                      </p:to>
                                    </p:set>
                                    <p:animEffect transition="in" filter="wipe(up)">
                                      <p:cBhvr>
                                        <p:cTn id="22" dur="500"/>
                                        <p:tgtEl>
                                          <p:spTgt spid="37069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70693"/>
                                        </p:tgtEl>
                                        <p:attrNameLst>
                                          <p:attrName>style.visibility</p:attrName>
                                        </p:attrNameLst>
                                      </p:cBhvr>
                                      <p:to>
                                        <p:strVal val="visible"/>
                                      </p:to>
                                    </p:set>
                                    <p:animEffect transition="in" filter="wipe(up)">
                                      <p:cBhvr>
                                        <p:cTn id="27" dur="500"/>
                                        <p:tgtEl>
                                          <p:spTgt spid="370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1" grpId="0"/>
      <p:bldP spid="370692" grpId="0"/>
      <p:bldP spid="37069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ChangeArrowheads="1"/>
          </p:cNvSpPr>
          <p:nvPr/>
        </p:nvSpPr>
        <p:spPr bwMode="auto">
          <a:xfrm>
            <a:off x="4921250" y="1628775"/>
            <a:ext cx="4114800" cy="3414713"/>
          </a:xfrm>
          <a:prstGeom prst="rect">
            <a:avLst/>
          </a:prstGeom>
          <a:solidFill>
            <a:srgbClr val="FFFFFF">
              <a:alpha val="0"/>
            </a:srgbClr>
          </a:solidFill>
          <a:ln w="9525">
            <a:noFill/>
            <a:miter lim="800000"/>
            <a:headEnd/>
            <a:tailEnd/>
          </a:ln>
        </p:spPr>
        <p:txBody>
          <a:bodyPr>
            <a:spAutoFit/>
          </a:bodyPr>
          <a:lstStyle/>
          <a:p>
            <a:pPr>
              <a:lnSpc>
                <a:spcPct val="90000"/>
              </a:lnSpc>
              <a:spcBef>
                <a:spcPct val="50000"/>
              </a:spcBef>
            </a:pPr>
            <a:r>
              <a:rPr kumimoji="1" lang="zh-CN" altLang="en-US" sz="2400" b="1" dirty="0">
                <a:solidFill>
                  <a:srgbClr val="000066"/>
                </a:solidFill>
                <a:latin typeface="楷体_GB2312" pitchFamily="49" charset="-122"/>
                <a:ea typeface="楷体_GB2312" pitchFamily="49" charset="-122"/>
              </a:rPr>
              <a:t>结构特点</a:t>
            </a:r>
            <a:r>
              <a:rPr kumimoji="1" lang="en-US" altLang="zh-CN" sz="2400" b="1" dirty="0">
                <a:solidFill>
                  <a:srgbClr val="000066"/>
                </a:solidFill>
                <a:latin typeface="楷体_GB2312" pitchFamily="49" charset="-122"/>
                <a:ea typeface="楷体_GB2312" pitchFamily="49" charset="-122"/>
              </a:rPr>
              <a:t>:</a:t>
            </a:r>
          </a:p>
          <a:p>
            <a:pPr>
              <a:lnSpc>
                <a:spcPct val="120000"/>
              </a:lnSpc>
              <a:spcBef>
                <a:spcPct val="50000"/>
              </a:spcBef>
            </a:pPr>
            <a:r>
              <a:rPr kumimoji="1" lang="en-US" altLang="zh-CN" sz="2400" b="1" dirty="0">
                <a:solidFill>
                  <a:srgbClr val="000066"/>
                </a:solidFill>
                <a:latin typeface="楷体_GB2312" pitchFamily="49" charset="-122"/>
                <a:ea typeface="楷体_GB2312" pitchFamily="49" charset="-122"/>
              </a:rPr>
              <a:t>    </a:t>
            </a:r>
            <a:r>
              <a:rPr kumimoji="1" lang="en-US" altLang="zh-CN" sz="2400" b="1" dirty="0">
                <a:solidFill>
                  <a:srgbClr val="000066"/>
                </a:solidFill>
                <a:latin typeface="Times New Roman" pitchFamily="18" charset="0"/>
                <a:ea typeface="楷体_GB2312" pitchFamily="49" charset="-122"/>
              </a:rPr>
              <a:t>1.</a:t>
            </a:r>
            <a:r>
              <a:rPr kumimoji="1" lang="zh-CN" altLang="en-US" sz="2400" b="1" dirty="0">
                <a:solidFill>
                  <a:srgbClr val="000066"/>
                </a:solidFill>
                <a:latin typeface="Times New Roman" pitchFamily="18" charset="0"/>
                <a:ea typeface="楷体_GB2312" pitchFamily="49" charset="-122"/>
              </a:rPr>
              <a:t>闪速存储器存储单元</a:t>
            </a:r>
            <a:r>
              <a:rPr kumimoji="1" lang="en-US" altLang="zh-CN" sz="2400" b="1" dirty="0">
                <a:solidFill>
                  <a:srgbClr val="000066"/>
                </a:solidFill>
                <a:latin typeface="Times New Roman" pitchFamily="18" charset="0"/>
                <a:ea typeface="楷体_GB2312" pitchFamily="49" charset="-122"/>
              </a:rPr>
              <a:t>MOS</a:t>
            </a:r>
            <a:r>
              <a:rPr kumimoji="1" lang="zh-CN" altLang="en-US" sz="2400" b="1" dirty="0">
                <a:solidFill>
                  <a:srgbClr val="000066"/>
                </a:solidFill>
                <a:latin typeface="Times New Roman" pitchFamily="18" charset="0"/>
                <a:ea typeface="楷体_GB2312" pitchFamily="49" charset="-122"/>
              </a:rPr>
              <a:t>管的源极</a:t>
            </a:r>
            <a:r>
              <a:rPr kumimoji="1" lang="en-US" altLang="zh-CN" sz="2400" b="1" dirty="0">
                <a:solidFill>
                  <a:srgbClr val="000066"/>
                </a:solidFill>
                <a:latin typeface="Times New Roman" pitchFamily="18" charset="0"/>
                <a:ea typeface="楷体_GB2312" pitchFamily="49" charset="-122"/>
              </a:rPr>
              <a:t>N+</a:t>
            </a:r>
            <a:r>
              <a:rPr kumimoji="1" lang="zh-CN" altLang="en-US" sz="2400" b="1" dirty="0">
                <a:solidFill>
                  <a:srgbClr val="000066"/>
                </a:solidFill>
                <a:latin typeface="Times New Roman" pitchFamily="18" charset="0"/>
                <a:ea typeface="楷体_GB2312" pitchFamily="49" charset="-122"/>
              </a:rPr>
              <a:t>区大于漏极</a:t>
            </a:r>
            <a:r>
              <a:rPr kumimoji="1" lang="en-US" altLang="zh-CN" sz="2400" b="1" dirty="0">
                <a:solidFill>
                  <a:srgbClr val="000066"/>
                </a:solidFill>
                <a:latin typeface="Times New Roman" pitchFamily="18" charset="0"/>
                <a:ea typeface="楷体_GB2312" pitchFamily="49" charset="-122"/>
              </a:rPr>
              <a:t>N+</a:t>
            </a:r>
            <a:r>
              <a:rPr kumimoji="1" lang="zh-CN" altLang="en-US" sz="2400" b="1" dirty="0">
                <a:solidFill>
                  <a:srgbClr val="000066"/>
                </a:solidFill>
                <a:latin typeface="Times New Roman" pitchFamily="18" charset="0"/>
                <a:ea typeface="楷体_GB2312" pitchFamily="49" charset="-122"/>
              </a:rPr>
              <a:t>区，而</a:t>
            </a:r>
            <a:r>
              <a:rPr kumimoji="1" lang="en-US" altLang="zh-CN" sz="2400" b="1" dirty="0">
                <a:solidFill>
                  <a:srgbClr val="000066"/>
                </a:solidFill>
                <a:latin typeface="Times New Roman" pitchFamily="18" charset="0"/>
                <a:ea typeface="楷体_GB2312" pitchFamily="49" charset="-122"/>
              </a:rPr>
              <a:t>SIMOS</a:t>
            </a:r>
            <a:r>
              <a:rPr kumimoji="1" lang="zh-CN" altLang="en-US" sz="2400" b="1" dirty="0">
                <a:solidFill>
                  <a:srgbClr val="000066"/>
                </a:solidFill>
                <a:latin typeface="Times New Roman" pitchFamily="18" charset="0"/>
                <a:ea typeface="楷体_GB2312" pitchFamily="49" charset="-122"/>
              </a:rPr>
              <a:t>管的源极</a:t>
            </a:r>
            <a:r>
              <a:rPr kumimoji="1" lang="en-US" altLang="zh-CN" sz="2400" b="1" dirty="0">
                <a:solidFill>
                  <a:srgbClr val="000066"/>
                </a:solidFill>
                <a:latin typeface="Times New Roman" pitchFamily="18" charset="0"/>
                <a:ea typeface="楷体_GB2312" pitchFamily="49" charset="-122"/>
              </a:rPr>
              <a:t>N+</a:t>
            </a:r>
            <a:r>
              <a:rPr kumimoji="1" lang="zh-CN" altLang="en-US" sz="2400" b="1" dirty="0">
                <a:solidFill>
                  <a:srgbClr val="000066"/>
                </a:solidFill>
                <a:latin typeface="Times New Roman" pitchFamily="18" charset="0"/>
                <a:ea typeface="楷体_GB2312" pitchFamily="49" charset="-122"/>
              </a:rPr>
              <a:t>区和漏极</a:t>
            </a:r>
            <a:r>
              <a:rPr kumimoji="1" lang="en-US" altLang="zh-CN" sz="2400" b="1" dirty="0">
                <a:solidFill>
                  <a:srgbClr val="000066"/>
                </a:solidFill>
                <a:latin typeface="Times New Roman" pitchFamily="18" charset="0"/>
                <a:ea typeface="楷体_GB2312" pitchFamily="49" charset="-122"/>
              </a:rPr>
              <a:t>N+</a:t>
            </a:r>
            <a:r>
              <a:rPr kumimoji="1" lang="zh-CN" altLang="en-US" sz="2400" b="1" dirty="0">
                <a:solidFill>
                  <a:srgbClr val="000066"/>
                </a:solidFill>
                <a:latin typeface="Times New Roman" pitchFamily="18" charset="0"/>
                <a:ea typeface="楷体_GB2312" pitchFamily="49" charset="-122"/>
              </a:rPr>
              <a:t>区是对称的；</a:t>
            </a:r>
          </a:p>
          <a:p>
            <a:pPr>
              <a:lnSpc>
                <a:spcPct val="120000"/>
              </a:lnSpc>
              <a:spcBef>
                <a:spcPct val="50000"/>
              </a:spcBef>
            </a:pPr>
            <a:r>
              <a:rPr kumimoji="1" lang="zh-CN" altLang="en-US" sz="2400" b="1" dirty="0">
                <a:solidFill>
                  <a:srgbClr val="000066"/>
                </a:solidFill>
                <a:latin typeface="Times New Roman" pitchFamily="18" charset="0"/>
                <a:ea typeface="楷体_GB2312" pitchFamily="49" charset="-122"/>
              </a:rPr>
              <a:t>    </a:t>
            </a:r>
            <a:r>
              <a:rPr kumimoji="1" lang="en-US" altLang="zh-CN" sz="2400" b="1" dirty="0">
                <a:solidFill>
                  <a:srgbClr val="000066"/>
                </a:solidFill>
                <a:latin typeface="Times New Roman" pitchFamily="18" charset="0"/>
                <a:ea typeface="楷体_GB2312" pitchFamily="49" charset="-122"/>
              </a:rPr>
              <a:t>2. </a:t>
            </a:r>
            <a:r>
              <a:rPr kumimoji="1" lang="zh-CN" altLang="en-US" sz="2400" b="1" dirty="0">
                <a:solidFill>
                  <a:srgbClr val="000066"/>
                </a:solidFill>
                <a:latin typeface="Times New Roman" pitchFamily="18" charset="0"/>
                <a:ea typeface="楷体_GB2312" pitchFamily="49" charset="-122"/>
              </a:rPr>
              <a:t>浮栅到</a:t>
            </a:r>
            <a:r>
              <a:rPr kumimoji="1" lang="en-US" altLang="zh-CN" sz="2400" b="1" dirty="0">
                <a:solidFill>
                  <a:srgbClr val="000066"/>
                </a:solidFill>
                <a:latin typeface="Times New Roman" pitchFamily="18" charset="0"/>
                <a:ea typeface="楷体_GB2312" pitchFamily="49" charset="-122"/>
              </a:rPr>
              <a:t>P</a:t>
            </a:r>
            <a:r>
              <a:rPr kumimoji="1" lang="zh-CN" altLang="en-US" sz="2400" b="1" dirty="0">
                <a:solidFill>
                  <a:srgbClr val="000066"/>
                </a:solidFill>
                <a:latin typeface="Times New Roman" pitchFamily="18" charset="0"/>
                <a:ea typeface="楷体_GB2312" pitchFamily="49" charset="-122"/>
              </a:rPr>
              <a:t>型衬底间的氧化绝缘层比</a:t>
            </a:r>
            <a:r>
              <a:rPr kumimoji="1" lang="en-US" altLang="zh-CN" sz="2400" b="1" dirty="0">
                <a:solidFill>
                  <a:srgbClr val="000066"/>
                </a:solidFill>
                <a:latin typeface="Times New Roman" pitchFamily="18" charset="0"/>
                <a:ea typeface="楷体_GB2312" pitchFamily="49" charset="-122"/>
              </a:rPr>
              <a:t>SIMOS</a:t>
            </a:r>
            <a:r>
              <a:rPr kumimoji="1" lang="zh-CN" altLang="en-US" sz="2400" b="1" dirty="0">
                <a:solidFill>
                  <a:srgbClr val="000066"/>
                </a:solidFill>
                <a:latin typeface="Times New Roman" pitchFamily="18" charset="0"/>
                <a:ea typeface="楷体_GB2312" pitchFamily="49" charset="-122"/>
              </a:rPr>
              <a:t>管的更薄。</a:t>
            </a:r>
          </a:p>
        </p:txBody>
      </p:sp>
      <p:sp>
        <p:nvSpPr>
          <p:cNvPr id="17413" name="Rectangle 3"/>
          <p:cNvSpPr>
            <a:spLocks noChangeArrowheads="1"/>
          </p:cNvSpPr>
          <p:nvPr/>
        </p:nvSpPr>
        <p:spPr bwMode="auto">
          <a:xfrm>
            <a:off x="827088" y="908050"/>
            <a:ext cx="7667625" cy="501650"/>
          </a:xfrm>
          <a:prstGeom prst="rect">
            <a:avLst/>
          </a:prstGeom>
          <a:noFill/>
          <a:ln w="9525">
            <a:noFill/>
            <a:miter lim="800000"/>
            <a:headEnd/>
            <a:tailEnd/>
          </a:ln>
        </p:spPr>
        <p:txBody>
          <a:bodyPr anchor="ctr"/>
          <a:lstStyle/>
          <a:p>
            <a:r>
              <a:rPr lang="en-US" altLang="zh-CN" sz="2400" b="1" dirty="0">
                <a:solidFill>
                  <a:srgbClr val="000066"/>
                </a:solidFill>
                <a:latin typeface="Times New Roman" pitchFamily="18" charset="0"/>
                <a:ea typeface="楷体_GB2312" pitchFamily="49" charset="-122"/>
              </a:rPr>
              <a:t>c.</a:t>
            </a:r>
            <a:r>
              <a:rPr lang="zh-CN" altLang="en-US" sz="2400" b="1" dirty="0">
                <a:solidFill>
                  <a:srgbClr val="000066"/>
                </a:solidFill>
                <a:latin typeface="Times New Roman" pitchFamily="18" charset="0"/>
                <a:ea typeface="楷体_GB2312" pitchFamily="49" charset="-122"/>
              </a:rPr>
              <a:t>快闪</a:t>
            </a:r>
            <a:r>
              <a:rPr lang="zh-CN" altLang="en-US" sz="2400" b="1" dirty="0">
                <a:solidFill>
                  <a:schemeClr val="tx2"/>
                </a:solidFill>
                <a:latin typeface="Times New Roman" pitchFamily="18" charset="0"/>
                <a:ea typeface="楷体_GB2312" pitchFamily="49" charset="-122"/>
              </a:rPr>
              <a:t>叠栅</a:t>
            </a:r>
            <a:r>
              <a:rPr lang="en-US" altLang="zh-CN" sz="2400" b="1" dirty="0">
                <a:solidFill>
                  <a:schemeClr val="tx2"/>
                </a:solidFill>
                <a:latin typeface="Times New Roman" pitchFamily="18" charset="0"/>
                <a:ea typeface="楷体_GB2312" pitchFamily="49" charset="-122"/>
              </a:rPr>
              <a:t>MOS</a:t>
            </a:r>
            <a:r>
              <a:rPr lang="zh-CN" altLang="en-US" sz="2400" b="1" dirty="0">
                <a:solidFill>
                  <a:schemeClr val="tx2"/>
                </a:solidFill>
                <a:latin typeface="Times New Roman" pitchFamily="18" charset="0"/>
                <a:ea typeface="楷体_GB2312" pitchFamily="49" charset="-122"/>
              </a:rPr>
              <a:t>管开关</a:t>
            </a:r>
            <a:r>
              <a:rPr lang="zh-CN" altLang="en-US" sz="2400" dirty="0">
                <a:solidFill>
                  <a:schemeClr val="tx2"/>
                </a:solidFill>
                <a:latin typeface="Times New Roman" pitchFamily="18" charset="0"/>
                <a:ea typeface="宋体" pitchFamily="2" charset="-122"/>
              </a:rPr>
              <a:t> </a:t>
            </a:r>
            <a:r>
              <a:rPr lang="zh-CN" altLang="en-US" sz="2400" b="1" dirty="0">
                <a:solidFill>
                  <a:srgbClr val="000066"/>
                </a:solidFill>
                <a:latin typeface="Times New Roman" pitchFamily="18" charset="0"/>
                <a:ea typeface="楷体_GB2312" pitchFamily="49" charset="-122"/>
              </a:rPr>
              <a:t>（</a:t>
            </a:r>
            <a:r>
              <a:rPr lang="en-US" altLang="zh-CN" sz="2400" b="1" dirty="0">
                <a:solidFill>
                  <a:srgbClr val="000066"/>
                </a:solidFill>
                <a:latin typeface="Times New Roman" pitchFamily="18" charset="0"/>
                <a:ea typeface="楷体_GB2312" pitchFamily="49" charset="-122"/>
              </a:rPr>
              <a:t>Flash Memory) </a:t>
            </a:r>
            <a:r>
              <a:rPr lang="zh-CN" altLang="en-US" sz="2400" b="1" dirty="0">
                <a:solidFill>
                  <a:srgbClr val="000066"/>
                </a:solidFill>
                <a:latin typeface="Times New Roman" pitchFamily="18" charset="0"/>
                <a:ea typeface="楷体_GB2312" pitchFamily="49" charset="-122"/>
              </a:rPr>
              <a:t>（自学）</a:t>
            </a:r>
          </a:p>
        </p:txBody>
      </p:sp>
      <p:sp>
        <p:nvSpPr>
          <p:cNvPr id="371716" name="Rectangle 4"/>
          <p:cNvSpPr>
            <a:spLocks noChangeArrowheads="1"/>
          </p:cNvSpPr>
          <p:nvPr/>
        </p:nvSpPr>
        <p:spPr bwMode="auto">
          <a:xfrm>
            <a:off x="4976813" y="5157788"/>
            <a:ext cx="4167187" cy="1004887"/>
          </a:xfrm>
          <a:prstGeom prst="rect">
            <a:avLst/>
          </a:prstGeom>
          <a:noFill/>
          <a:ln w="9525">
            <a:noFill/>
            <a:miter lim="800000"/>
            <a:headEnd/>
            <a:tailEnd/>
          </a:ln>
        </p:spPr>
        <p:txBody>
          <a:bodyPr wrap="none">
            <a:spAutoFit/>
          </a:bodyPr>
          <a:lstStyle/>
          <a:p>
            <a:pPr>
              <a:spcBef>
                <a:spcPct val="50000"/>
              </a:spcBef>
            </a:pPr>
            <a:r>
              <a:rPr kumimoji="1" lang="zh-CN" altLang="en-US" sz="2400" b="1" dirty="0">
                <a:solidFill>
                  <a:srgbClr val="000066"/>
                </a:solidFill>
                <a:latin typeface="楷体_GB2312" pitchFamily="49" charset="-122"/>
                <a:ea typeface="楷体_GB2312" pitchFamily="49" charset="-122"/>
              </a:rPr>
              <a:t>特点：结构简单、集成度高、</a:t>
            </a:r>
          </a:p>
          <a:p>
            <a:pPr>
              <a:spcBef>
                <a:spcPct val="50000"/>
              </a:spcBef>
            </a:pPr>
            <a:r>
              <a:rPr kumimoji="1" lang="zh-CN" altLang="en-US" sz="2400" b="1" dirty="0">
                <a:solidFill>
                  <a:srgbClr val="000066"/>
                </a:solidFill>
                <a:latin typeface="楷体_GB2312" pitchFamily="49" charset="-122"/>
                <a:ea typeface="楷体_GB2312" pitchFamily="49" charset="-122"/>
              </a:rPr>
              <a:t>编程可靠、擦除快捷。</a:t>
            </a:r>
          </a:p>
        </p:txBody>
      </p:sp>
      <p:sp>
        <p:nvSpPr>
          <p:cNvPr id="17415" name="Rectangle 5"/>
          <p:cNvSpPr>
            <a:spLocks noChangeArrowheads="1"/>
          </p:cNvSpPr>
          <p:nvPr/>
        </p:nvSpPr>
        <p:spPr bwMode="auto">
          <a:xfrm>
            <a:off x="0" y="2800350"/>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17410" name="Object 6"/>
          <p:cNvGraphicFramePr>
            <a:graphicFrameLocks noChangeAspect="1"/>
          </p:cNvGraphicFramePr>
          <p:nvPr/>
        </p:nvGraphicFramePr>
        <p:xfrm>
          <a:off x="395288" y="2708275"/>
          <a:ext cx="4392612" cy="2435225"/>
        </p:xfrm>
        <a:graphic>
          <a:graphicData uri="http://schemas.openxmlformats.org/presentationml/2006/ole">
            <mc:AlternateContent xmlns:mc="http://schemas.openxmlformats.org/markup-compatibility/2006">
              <mc:Choice xmlns:v="urn:schemas-microsoft-com:vml" Requires="v">
                <p:oleObj spid="_x0000_s97284" name="图片" r:id="rId3" imgW="2381400" imgH="1324080" progId="Word.Picture.8">
                  <p:embed/>
                </p:oleObj>
              </mc:Choice>
              <mc:Fallback>
                <p:oleObj name="图片" r:id="rId3" imgW="2381400" imgH="132408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708275"/>
                        <a:ext cx="4392612" cy="2435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1719" name="Object 7"/>
          <p:cNvGraphicFramePr>
            <a:graphicFrameLocks noChangeAspect="1"/>
          </p:cNvGraphicFramePr>
          <p:nvPr/>
        </p:nvGraphicFramePr>
        <p:xfrm>
          <a:off x="179388" y="2133600"/>
          <a:ext cx="4464050" cy="3863975"/>
        </p:xfrm>
        <a:graphic>
          <a:graphicData uri="http://schemas.openxmlformats.org/presentationml/2006/ole">
            <mc:AlternateContent xmlns:mc="http://schemas.openxmlformats.org/markup-compatibility/2006">
              <mc:Choice xmlns:v="urn:schemas-microsoft-com:vml" Requires="v">
                <p:oleObj spid="_x0000_s97285" name="图片" r:id="rId5" imgW="2743200" imgH="1828800" progId="Word.Picture.8">
                  <p:embed/>
                </p:oleObj>
              </mc:Choice>
              <mc:Fallback>
                <p:oleObj name="图片" r:id="rId5" imgW="2743200" imgH="1828800"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88" y="2133600"/>
                        <a:ext cx="4464050" cy="3863975"/>
                      </a:xfrm>
                      <a:prstGeom prst="rect">
                        <a:avLst/>
                      </a:prstGeom>
                      <a:noFill/>
                      <a:ln w="19050">
                        <a:solidFill>
                          <a:srgbClr val="FF33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104719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71716"/>
                                        </p:tgtEl>
                                        <p:attrNameLst>
                                          <p:attrName>style.visibility</p:attrName>
                                        </p:attrNameLst>
                                      </p:cBhvr>
                                      <p:to>
                                        <p:strVal val="visible"/>
                                      </p:to>
                                    </p:set>
                                    <p:animEffect transition="in" filter="strips(downRight)">
                                      <p:cBhvr>
                                        <p:cTn id="7" dur="500"/>
                                        <p:tgtEl>
                                          <p:spTgt spid="37171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71719"/>
                                        </p:tgtEl>
                                        <p:attrNameLst>
                                          <p:attrName>style.visibility</p:attrName>
                                        </p:attrNameLst>
                                      </p:cBhvr>
                                      <p:to>
                                        <p:strVal val="visible"/>
                                      </p:to>
                                    </p:set>
                                    <p:animEffect transition="in" filter="box(in)">
                                      <p:cBhvr>
                                        <p:cTn id="12" dur="500"/>
                                        <p:tgtEl>
                                          <p:spTgt spid="3717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6"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dirty="0"/>
              <a:t>可编程逻辑器件</a:t>
            </a:r>
            <a:endParaRPr lang="zh-CN" altLang="en-US" dirty="0"/>
          </a:p>
        </p:txBody>
      </p:sp>
      <p:sp>
        <p:nvSpPr>
          <p:cNvPr id="4" name="内容占位符 3"/>
          <p:cNvSpPr>
            <a:spLocks noGrp="1"/>
          </p:cNvSpPr>
          <p:nvPr>
            <p:ph idx="1"/>
          </p:nvPr>
        </p:nvSpPr>
        <p:spPr/>
        <p:txBody>
          <a:bodyPr/>
          <a:lstStyle/>
          <a:p>
            <a:r>
              <a:rPr lang="zh-CN" altLang="en-US" dirty="0" smtClean="0">
                <a:solidFill>
                  <a:schemeClr val="bg1">
                    <a:lumMod val="85000"/>
                  </a:schemeClr>
                </a:solidFill>
              </a:rPr>
              <a:t>概述</a:t>
            </a:r>
            <a:endParaRPr lang="en-US" altLang="zh-CN" dirty="0" smtClean="0">
              <a:solidFill>
                <a:schemeClr val="bg1">
                  <a:lumMod val="85000"/>
                </a:schemeClr>
              </a:solidFill>
            </a:endParaRPr>
          </a:p>
          <a:p>
            <a:r>
              <a:rPr lang="zh-CN" altLang="en-US" b="1" dirty="0" smtClean="0">
                <a:solidFill>
                  <a:schemeClr val="bg1">
                    <a:lumMod val="85000"/>
                  </a:schemeClr>
                </a:solidFill>
              </a:rPr>
              <a:t>现场可编程逻辑阵列（</a:t>
            </a:r>
            <a:r>
              <a:rPr lang="en-US" altLang="zh-CN" b="1" dirty="0" smtClean="0">
                <a:solidFill>
                  <a:schemeClr val="bg1">
                    <a:lumMod val="85000"/>
                  </a:schemeClr>
                </a:solidFill>
              </a:rPr>
              <a:t>FPLA</a:t>
            </a:r>
            <a:r>
              <a:rPr lang="zh-CN" altLang="en-US" b="1" dirty="0" smtClean="0">
                <a:solidFill>
                  <a:schemeClr val="bg1">
                    <a:lumMod val="85000"/>
                  </a:schemeClr>
                </a:solidFill>
              </a:rPr>
              <a:t>）</a:t>
            </a:r>
            <a:endParaRPr lang="en-US" altLang="zh-CN" b="1" dirty="0" smtClean="0">
              <a:solidFill>
                <a:schemeClr val="bg1">
                  <a:lumMod val="85000"/>
                </a:schemeClr>
              </a:solidFill>
            </a:endParaRPr>
          </a:p>
          <a:p>
            <a:r>
              <a:rPr lang="zh-CN" altLang="en-US" dirty="0" smtClean="0">
                <a:solidFill>
                  <a:schemeClr val="bg1">
                    <a:lumMod val="85000"/>
                  </a:schemeClr>
                </a:solidFill>
              </a:rPr>
              <a:t>可编程阵列逻辑（</a:t>
            </a:r>
            <a:r>
              <a:rPr lang="en-US" altLang="zh-CN" dirty="0" smtClean="0">
                <a:solidFill>
                  <a:schemeClr val="bg1">
                    <a:lumMod val="85000"/>
                  </a:schemeClr>
                </a:solidFill>
              </a:rPr>
              <a:t>PAL</a:t>
            </a:r>
            <a:r>
              <a:rPr lang="zh-CN" altLang="en-US" dirty="0" smtClean="0">
                <a:solidFill>
                  <a:schemeClr val="bg1">
                    <a:lumMod val="85000"/>
                  </a:schemeClr>
                </a:solidFill>
              </a:rPr>
              <a:t>）</a:t>
            </a:r>
            <a:endParaRPr lang="en-US" altLang="zh-CN" dirty="0" smtClean="0">
              <a:solidFill>
                <a:schemeClr val="bg1">
                  <a:lumMod val="85000"/>
                </a:schemeClr>
              </a:solidFill>
            </a:endParaRPr>
          </a:p>
          <a:p>
            <a:r>
              <a:rPr lang="zh-CN" altLang="en-US" dirty="0" smtClean="0"/>
              <a:t>通用阵列逻辑（</a:t>
            </a:r>
            <a:r>
              <a:rPr lang="en-US" altLang="zh-CN" dirty="0" smtClean="0"/>
              <a:t>GAL</a:t>
            </a:r>
            <a:r>
              <a:rPr lang="zh-CN" altLang="en-US" dirty="0" smtClean="0"/>
              <a:t>）</a:t>
            </a:r>
            <a:endParaRPr lang="en-US" altLang="zh-CN" dirty="0" smtClean="0"/>
          </a:p>
          <a:p>
            <a:r>
              <a:rPr lang="zh-CN" altLang="en-US" dirty="0" smtClean="0"/>
              <a:t>复杂的可编程逻辑器件（</a:t>
            </a:r>
            <a:r>
              <a:rPr lang="en-US" altLang="zh-CN" dirty="0" smtClean="0"/>
              <a:t>CPLD</a:t>
            </a:r>
            <a:r>
              <a:rPr lang="zh-CN" altLang="en-US" dirty="0" smtClean="0"/>
              <a:t>）</a:t>
            </a:r>
            <a:endParaRPr lang="en-US" altLang="zh-CN" dirty="0" smtClean="0"/>
          </a:p>
          <a:p>
            <a:r>
              <a:rPr lang="zh-CN" altLang="en-US" dirty="0" smtClean="0"/>
              <a:t>现场可编程门阵列（</a:t>
            </a:r>
            <a:r>
              <a:rPr lang="en-US" altLang="zh-CN" dirty="0" smtClean="0"/>
              <a:t>FPGA</a:t>
            </a:r>
            <a:r>
              <a:rPr lang="zh-CN" altLang="en-US" dirty="0" smtClean="0"/>
              <a:t>）</a:t>
            </a:r>
            <a:endParaRPr lang="en-US" altLang="zh-CN" dirty="0" smtClean="0"/>
          </a:p>
          <a:p>
            <a:r>
              <a:rPr lang="en-US" altLang="zh-CN" dirty="0" smtClean="0"/>
              <a:t>PLD</a:t>
            </a:r>
            <a:r>
              <a:rPr lang="zh-CN" altLang="en-US" dirty="0" smtClean="0"/>
              <a:t>的编程</a:t>
            </a:r>
            <a:endParaRPr lang="en-US" altLang="zh-CN" dirty="0" smtClean="0"/>
          </a:p>
        </p:txBody>
      </p:sp>
    </p:spTree>
    <p:extLst>
      <p:ext uri="{BB962C8B-B14F-4D97-AF65-F5344CB8AC3E}">
        <p14:creationId xmlns:p14="http://schemas.microsoft.com/office/powerpoint/2010/main" val="1394374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lang="zh-CN" altLang="en-US" dirty="0" smtClean="0"/>
              <a:t>通用阵列逻辑</a:t>
            </a:r>
            <a:endParaRPr lang="en-US" altLang="zh-CN" dirty="0"/>
          </a:p>
        </p:txBody>
      </p:sp>
      <p:sp>
        <p:nvSpPr>
          <p:cNvPr id="4" name="内容占位符 3"/>
          <p:cNvSpPr>
            <a:spLocks noGrp="1"/>
          </p:cNvSpPr>
          <p:nvPr>
            <p:ph idx="1"/>
          </p:nvPr>
        </p:nvSpPr>
        <p:spPr>
          <a:xfrm>
            <a:off x="467544" y="1268761"/>
            <a:ext cx="8229600" cy="3231810"/>
          </a:xfrm>
        </p:spPr>
        <p:txBody>
          <a:bodyPr/>
          <a:lstStyle/>
          <a:p>
            <a:r>
              <a:rPr lang="zh-CN" altLang="en-US" dirty="0" smtClean="0"/>
              <a:t>结构形式</a:t>
            </a:r>
            <a:endParaRPr lang="en-US" altLang="zh-CN" dirty="0"/>
          </a:p>
          <a:p>
            <a:pPr lvl="1"/>
            <a:r>
              <a:rPr lang="zh-CN" altLang="en-US" dirty="0"/>
              <a:t>以</a:t>
            </a:r>
            <a:r>
              <a:rPr lang="en-US" altLang="zh-CN" dirty="0"/>
              <a:t>GAL16V8</a:t>
            </a:r>
            <a:r>
              <a:rPr lang="zh-CN" altLang="en-US" dirty="0"/>
              <a:t>为</a:t>
            </a:r>
            <a:r>
              <a:rPr lang="zh-CN" altLang="en-US" dirty="0" smtClean="0"/>
              <a:t>例</a:t>
            </a:r>
            <a:endParaRPr lang="en-US" altLang="zh-CN" dirty="0" smtClean="0"/>
          </a:p>
          <a:p>
            <a:pPr lvl="1"/>
            <a:r>
              <a:rPr lang="zh-CN" altLang="en-US" dirty="0" smtClean="0"/>
              <a:t>组成</a:t>
            </a:r>
            <a:endParaRPr lang="en-US" altLang="zh-CN" dirty="0" smtClean="0"/>
          </a:p>
          <a:p>
            <a:pPr lvl="1">
              <a:buNone/>
            </a:pPr>
            <a:endParaRPr lang="en-US" altLang="zh-CN" dirty="0" smtClean="0"/>
          </a:p>
        </p:txBody>
      </p:sp>
      <p:pic>
        <p:nvPicPr>
          <p:cNvPr id="5" name="Picture 9" descr="8-4-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7686" y="428604"/>
            <a:ext cx="4539357" cy="615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bwMode="auto">
          <a:xfrm>
            <a:off x="5000628" y="357166"/>
            <a:ext cx="2175815" cy="607223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6" name="矩形 5"/>
          <p:cNvSpPr/>
          <p:nvPr/>
        </p:nvSpPr>
        <p:spPr bwMode="auto">
          <a:xfrm>
            <a:off x="4357686" y="357166"/>
            <a:ext cx="500066" cy="607223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0" name="TextBox 9"/>
          <p:cNvSpPr txBox="1"/>
          <p:nvPr/>
        </p:nvSpPr>
        <p:spPr>
          <a:xfrm>
            <a:off x="1142976" y="3000372"/>
            <a:ext cx="2286016" cy="461665"/>
          </a:xfrm>
          <a:prstGeom prst="rect">
            <a:avLst/>
          </a:prstGeom>
          <a:noFill/>
        </p:spPr>
        <p:txBody>
          <a:bodyPr wrap="square" rtlCol="0">
            <a:spAutoFit/>
          </a:bodyPr>
          <a:lstStyle/>
          <a:p>
            <a:pPr>
              <a:buSzPct val="50000"/>
              <a:buFont typeface="Wingdings" pitchFamily="2" charset="2"/>
              <a:buChar char="l"/>
            </a:pPr>
            <a:r>
              <a:rPr kumimoji="1" lang="zh-CN" altLang="en-US" sz="2400" dirty="0" smtClean="0">
                <a:latin typeface="Times New Roman" pitchFamily="18" charset="0"/>
                <a:ea typeface="+mj-ea"/>
              </a:rPr>
              <a:t> 输入</a:t>
            </a:r>
            <a:r>
              <a:rPr lang="zh-CN" altLang="en-US" sz="2400" dirty="0" smtClean="0">
                <a:latin typeface="华文楷体" pitchFamily="2" charset="-122"/>
                <a:ea typeface="华文楷体" pitchFamily="2" charset="-122"/>
              </a:rPr>
              <a:t>缓冲器</a:t>
            </a:r>
            <a:endParaRPr lang="zh-CN" altLang="en-US" sz="2400" dirty="0">
              <a:latin typeface="华文楷体" pitchFamily="2" charset="-122"/>
              <a:ea typeface="华文楷体" pitchFamily="2" charset="-122"/>
            </a:endParaRPr>
          </a:p>
        </p:txBody>
      </p:sp>
      <p:sp>
        <p:nvSpPr>
          <p:cNvPr id="11" name="TextBox 10"/>
          <p:cNvSpPr txBox="1"/>
          <p:nvPr/>
        </p:nvSpPr>
        <p:spPr>
          <a:xfrm>
            <a:off x="1142976" y="3554016"/>
            <a:ext cx="2928958" cy="461665"/>
          </a:xfrm>
          <a:prstGeom prst="rect">
            <a:avLst/>
          </a:prstGeom>
          <a:noFill/>
        </p:spPr>
        <p:txBody>
          <a:bodyPr wrap="square" rtlCol="0">
            <a:spAutoFit/>
          </a:bodyPr>
          <a:lstStyle/>
          <a:p>
            <a:pPr marL="0" lvl="2">
              <a:buSzPct val="50000"/>
              <a:buFont typeface="Wingdings" pitchFamily="2" charset="2"/>
              <a:buChar char="l"/>
            </a:pPr>
            <a:r>
              <a:rPr lang="zh-CN" altLang="en-US" sz="2400" dirty="0" smtClean="0">
                <a:latin typeface="华文楷体" pitchFamily="2" charset="-122"/>
                <a:ea typeface="华文楷体" pitchFamily="2" charset="-122"/>
              </a:rPr>
              <a:t> 可编程与逻辑阵列</a:t>
            </a:r>
            <a:endParaRPr lang="en-US" altLang="zh-CN" sz="2400" dirty="0" smtClean="0">
              <a:latin typeface="华文楷体" pitchFamily="2" charset="-122"/>
              <a:ea typeface="华文楷体" pitchFamily="2" charset="-122"/>
            </a:endParaRPr>
          </a:p>
        </p:txBody>
      </p:sp>
      <p:sp>
        <p:nvSpPr>
          <p:cNvPr id="12" name="TextBox 11"/>
          <p:cNvSpPr txBox="1"/>
          <p:nvPr/>
        </p:nvSpPr>
        <p:spPr>
          <a:xfrm>
            <a:off x="1142976" y="4107660"/>
            <a:ext cx="2928958" cy="461665"/>
          </a:xfrm>
          <a:prstGeom prst="rect">
            <a:avLst/>
          </a:prstGeom>
          <a:noFill/>
        </p:spPr>
        <p:txBody>
          <a:bodyPr wrap="square" rtlCol="0">
            <a:spAutoFit/>
          </a:bodyPr>
          <a:lstStyle/>
          <a:p>
            <a:pPr marL="0" lvl="2">
              <a:buSzPct val="50000"/>
              <a:buFont typeface="Wingdings" pitchFamily="2" charset="2"/>
              <a:buChar char="l"/>
            </a:pPr>
            <a:r>
              <a:rPr lang="zh-CN" altLang="en-US" sz="2400" dirty="0" smtClean="0">
                <a:latin typeface="华文楷体" pitchFamily="2" charset="-122"/>
                <a:ea typeface="华文楷体" pitchFamily="2" charset="-122"/>
              </a:rPr>
              <a:t>  </a:t>
            </a:r>
            <a:r>
              <a:rPr lang="en-US" altLang="zh-CN" sz="2400" dirty="0" smtClean="0">
                <a:latin typeface="Times New Roman" pitchFamily="18" charset="0"/>
                <a:ea typeface="华文楷体" pitchFamily="2" charset="-122"/>
                <a:cs typeface="Times New Roman" pitchFamily="18" charset="0"/>
              </a:rPr>
              <a:t>OLMC</a:t>
            </a:r>
          </a:p>
        </p:txBody>
      </p:sp>
      <p:sp>
        <p:nvSpPr>
          <p:cNvPr id="13" name="TextBox 12"/>
          <p:cNvSpPr txBox="1"/>
          <p:nvPr/>
        </p:nvSpPr>
        <p:spPr>
          <a:xfrm>
            <a:off x="1142976" y="4661305"/>
            <a:ext cx="2928958" cy="461665"/>
          </a:xfrm>
          <a:prstGeom prst="rect">
            <a:avLst/>
          </a:prstGeom>
          <a:noFill/>
        </p:spPr>
        <p:txBody>
          <a:bodyPr wrap="square" rtlCol="0">
            <a:spAutoFit/>
          </a:bodyPr>
          <a:lstStyle/>
          <a:p>
            <a:pPr marL="0" lvl="2">
              <a:buSzPct val="50000"/>
              <a:buFont typeface="Wingdings" pitchFamily="2" charset="2"/>
              <a:buChar char="l"/>
            </a:pPr>
            <a:r>
              <a:rPr lang="zh-CN" altLang="en-US" sz="2400" dirty="0" smtClean="0">
                <a:latin typeface="华文楷体" pitchFamily="2" charset="-122"/>
                <a:ea typeface="华文楷体" pitchFamily="2" charset="-122"/>
              </a:rPr>
              <a:t> 三态输出缓冲器</a:t>
            </a:r>
            <a:endParaRPr lang="en-US" altLang="zh-CN" sz="2400" dirty="0" smtClean="0">
              <a:latin typeface="Times New Roman" pitchFamily="18" charset="0"/>
              <a:ea typeface="华文楷体" pitchFamily="2" charset="-122"/>
              <a:cs typeface="Times New Roman" pitchFamily="18" charset="0"/>
            </a:endParaRPr>
          </a:p>
        </p:txBody>
      </p:sp>
      <p:sp>
        <p:nvSpPr>
          <p:cNvPr id="14" name="TextBox 13"/>
          <p:cNvSpPr txBox="1"/>
          <p:nvPr/>
        </p:nvSpPr>
        <p:spPr>
          <a:xfrm>
            <a:off x="1142976" y="5214950"/>
            <a:ext cx="2928958" cy="461665"/>
          </a:xfrm>
          <a:prstGeom prst="rect">
            <a:avLst/>
          </a:prstGeom>
          <a:noFill/>
        </p:spPr>
        <p:txBody>
          <a:bodyPr wrap="square" rtlCol="0">
            <a:spAutoFit/>
          </a:bodyPr>
          <a:lstStyle/>
          <a:p>
            <a:pPr marL="0" lvl="2">
              <a:buSzPct val="50000"/>
              <a:buFont typeface="Wingdings" pitchFamily="2" charset="2"/>
              <a:buChar char="l"/>
            </a:pPr>
            <a:r>
              <a:rPr lang="zh-CN" altLang="en-US" sz="2400" dirty="0" smtClean="0">
                <a:latin typeface="华文楷体" pitchFamily="2" charset="-122"/>
                <a:ea typeface="华文楷体" pitchFamily="2" charset="-122"/>
              </a:rPr>
              <a:t> 反馈输入缓冲器</a:t>
            </a:r>
            <a:endParaRPr lang="en-US" altLang="zh-CN" sz="2400" dirty="0" smtClean="0">
              <a:latin typeface="Times New Roman" pitchFamily="18" charset="0"/>
              <a:ea typeface="华文楷体" pitchFamily="2" charset="-122"/>
              <a:cs typeface="Times New Roman" pitchFamily="18" charset="0"/>
            </a:endParaRPr>
          </a:p>
        </p:txBody>
      </p:sp>
      <p:sp>
        <p:nvSpPr>
          <p:cNvPr id="16" name="矩形 15"/>
          <p:cNvSpPr/>
          <p:nvPr/>
        </p:nvSpPr>
        <p:spPr bwMode="auto">
          <a:xfrm>
            <a:off x="7643834" y="357166"/>
            <a:ext cx="428628" cy="607223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7" name="矩形 16"/>
          <p:cNvSpPr/>
          <p:nvPr/>
        </p:nvSpPr>
        <p:spPr bwMode="auto">
          <a:xfrm>
            <a:off x="8172400" y="428604"/>
            <a:ext cx="257252" cy="5857916"/>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8" name="矩形 17"/>
          <p:cNvSpPr/>
          <p:nvPr/>
        </p:nvSpPr>
        <p:spPr bwMode="auto">
          <a:xfrm>
            <a:off x="7277909" y="357166"/>
            <a:ext cx="318427" cy="607223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949901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 presetClass="exit"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ox(in)">
                                      <p:cBhvr>
                                        <p:cTn id="27" dur="500"/>
                                        <p:tgtEl>
                                          <p:spTgt spid="17"/>
                                        </p:tgtEl>
                                      </p:cBhvr>
                                    </p:animEffect>
                                  </p:childTnLst>
                                </p:cTn>
                              </p:par>
                              <p:par>
                                <p:cTn id="28" presetID="1" presetClass="exit" presetSubtype="0" fill="hold" grpId="1" nodeType="withEffect">
                                  <p:stCondLst>
                                    <p:cond delay="0"/>
                                  </p:stCondLst>
                                  <p:childTnLst>
                                    <p:set>
                                      <p:cBhvr>
                                        <p:cTn id="29" dur="1" fill="hold">
                                          <p:stCondLst>
                                            <p:cond delay="0"/>
                                          </p:stCondLst>
                                        </p:cTn>
                                        <p:tgtEl>
                                          <p:spTgt spid="1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ox(in)">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2"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ox(in)">
                                      <p:cBhvr>
                                        <p:cTn id="43" dur="500"/>
                                        <p:tgtEl>
                                          <p:spTgt spid="18"/>
                                        </p:tgtEl>
                                      </p:cBhvr>
                                    </p:animEffect>
                                  </p:childTnLst>
                                </p:cTn>
                              </p:par>
                              <p:par>
                                <p:cTn id="44" presetID="1" presetClass="exit" presetSubtype="0" fill="hold" grpId="1" nodeType="withEffect">
                                  <p:stCondLst>
                                    <p:cond delay="0"/>
                                  </p:stCondLst>
                                  <p:childTnLst>
                                    <p:set>
                                      <p:cBhvr>
                                        <p:cTn id="45"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6" grpId="0" animBg="1"/>
      <p:bldP spid="6" grpId="1" animBg="1"/>
      <p:bldP spid="16" grpId="0" animBg="1"/>
      <p:bldP spid="16" grpId="1" animBg="1"/>
      <p:bldP spid="17" grpId="0" animBg="1"/>
      <p:bldP spid="17" grpId="1" animBg="1"/>
      <p:bldP spid="18" grpId="0" animBg="1"/>
      <p:bldP spid="18" grpId="1" animBg="1"/>
      <p:bldP spid="18"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lang="zh-CN" altLang="en-US" sz="3200" dirty="0" smtClean="0"/>
              <a:t>可编程逻辑器件</a:t>
            </a:r>
            <a:endParaRPr lang="en-US" altLang="zh-CN" sz="3200" dirty="0"/>
          </a:p>
        </p:txBody>
      </p:sp>
      <p:pic>
        <p:nvPicPr>
          <p:cNvPr id="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0629" y="571480"/>
            <a:ext cx="4143372" cy="6133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3"/>
          <p:cNvSpPr>
            <a:spLocks noGrp="1"/>
          </p:cNvSpPr>
          <p:nvPr>
            <p:ph idx="1"/>
          </p:nvPr>
        </p:nvSpPr>
        <p:spPr/>
        <p:txBody>
          <a:bodyPr/>
          <a:lstStyle/>
          <a:p>
            <a:r>
              <a:rPr lang="zh-CN" altLang="en-US" dirty="0"/>
              <a:t>基本</a:t>
            </a:r>
            <a:r>
              <a:rPr lang="zh-CN" altLang="en-US" dirty="0" smtClean="0"/>
              <a:t>结构</a:t>
            </a:r>
            <a:endParaRPr lang="en-US" altLang="zh-CN" dirty="0" smtClean="0"/>
          </a:p>
          <a:p>
            <a:pPr lvl="1"/>
            <a:r>
              <a:rPr lang="zh-CN" altLang="en-US" dirty="0" smtClean="0"/>
              <a:t>以</a:t>
            </a:r>
            <a:r>
              <a:rPr lang="en-US" altLang="zh-CN" dirty="0" smtClean="0"/>
              <a:t>AT22V10</a:t>
            </a:r>
            <a:r>
              <a:rPr lang="zh-CN" altLang="en-US" dirty="0" smtClean="0"/>
              <a:t>为例</a:t>
            </a:r>
            <a:endParaRPr lang="en-US" altLang="zh-CN" dirty="0" smtClean="0"/>
          </a:p>
          <a:p>
            <a:pPr lvl="1"/>
            <a:r>
              <a:rPr lang="zh-CN" altLang="en-US" dirty="0" smtClean="0"/>
              <a:t>组成</a:t>
            </a:r>
            <a:endParaRPr lang="en-US" altLang="zh-CN" dirty="0" smtClean="0"/>
          </a:p>
          <a:p>
            <a:pPr lvl="2"/>
            <a:r>
              <a:rPr lang="zh-CN" altLang="en-US" dirty="0" smtClean="0"/>
              <a:t>可编程的与逻辑阵列</a:t>
            </a:r>
            <a:endParaRPr lang="en-US" altLang="zh-CN" dirty="0" smtClean="0"/>
          </a:p>
          <a:p>
            <a:pPr lvl="2"/>
            <a:r>
              <a:rPr lang="zh-CN" altLang="en-US" dirty="0" smtClean="0"/>
              <a:t>固定的或逻辑阵列</a:t>
            </a:r>
            <a:endParaRPr lang="en-US" altLang="zh-CN" dirty="0" smtClean="0"/>
          </a:p>
          <a:p>
            <a:pPr lvl="2"/>
            <a:r>
              <a:rPr lang="zh-CN" altLang="en-US" dirty="0" smtClean="0"/>
              <a:t>输出逻辑宏单元（</a:t>
            </a:r>
            <a:r>
              <a:rPr lang="en-US" altLang="zh-CN" dirty="0" smtClean="0"/>
              <a:t>OLMC</a:t>
            </a:r>
            <a:r>
              <a:rPr lang="zh-CN" altLang="en-US" dirty="0" smtClean="0"/>
              <a:t>）</a:t>
            </a:r>
            <a:endParaRPr lang="en-US" altLang="zh-CN" dirty="0" smtClean="0"/>
          </a:p>
          <a:p>
            <a:pPr lvl="1"/>
            <a:r>
              <a:rPr lang="zh-CN" altLang="en-US" dirty="0"/>
              <a:t>封装形式</a:t>
            </a:r>
            <a:endParaRPr lang="en-US" altLang="zh-CN" dirty="0"/>
          </a:p>
          <a:p>
            <a:pPr lvl="2"/>
            <a:r>
              <a:rPr lang="zh-CN" altLang="en-US" dirty="0" smtClean="0"/>
              <a:t>双列直插式（</a:t>
            </a:r>
            <a:r>
              <a:rPr lang="en-US" altLang="zh-CN" dirty="0" smtClean="0"/>
              <a:t>DIP</a:t>
            </a:r>
            <a:r>
              <a:rPr lang="zh-CN" altLang="en-US" dirty="0" smtClean="0"/>
              <a:t>）</a:t>
            </a:r>
            <a:endParaRPr lang="en-US" altLang="zh-CN" dirty="0" smtClean="0"/>
          </a:p>
          <a:p>
            <a:pPr lvl="2"/>
            <a:r>
              <a:rPr lang="zh-CN" altLang="en-US" dirty="0"/>
              <a:t>表面安装</a:t>
            </a:r>
            <a:r>
              <a:rPr lang="zh-CN" altLang="en-US" dirty="0" smtClean="0"/>
              <a:t>式（</a:t>
            </a:r>
            <a:r>
              <a:rPr lang="en-US" altLang="zh-CN" dirty="0" smtClean="0"/>
              <a:t>SMT</a:t>
            </a:r>
            <a:r>
              <a:rPr lang="zh-CN" altLang="en-US" dirty="0" smtClean="0"/>
              <a:t>）</a:t>
            </a:r>
            <a:endParaRPr lang="en-US" altLang="zh-CN" dirty="0" smtClean="0"/>
          </a:p>
        </p:txBody>
      </p:sp>
    </p:spTree>
    <p:extLst>
      <p:ext uri="{BB962C8B-B14F-4D97-AF65-F5344CB8AC3E}">
        <p14:creationId xmlns:p14="http://schemas.microsoft.com/office/powerpoint/2010/main" val="1552719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882" y="3130138"/>
            <a:ext cx="4788024" cy="3430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p:nvPr>
        </p:nvSpPr>
        <p:spPr/>
        <p:txBody>
          <a:bodyPr/>
          <a:lstStyle/>
          <a:p>
            <a:r>
              <a:rPr lang="zh-CN" altLang="en-US" dirty="0" smtClean="0"/>
              <a:t>可编程逻辑器件</a:t>
            </a:r>
            <a:endParaRPr lang="en-US" altLang="zh-CN" dirty="0"/>
          </a:p>
        </p:txBody>
      </p:sp>
      <p:sp>
        <p:nvSpPr>
          <p:cNvPr id="4" name="内容占位符 3"/>
          <p:cNvSpPr>
            <a:spLocks noGrp="1"/>
          </p:cNvSpPr>
          <p:nvPr>
            <p:ph idx="1"/>
          </p:nvPr>
        </p:nvSpPr>
        <p:spPr/>
        <p:txBody>
          <a:bodyPr/>
          <a:lstStyle/>
          <a:p>
            <a:r>
              <a:rPr lang="en-US" altLang="zh-CN" dirty="0" smtClean="0"/>
              <a:t>EPLD</a:t>
            </a:r>
            <a:r>
              <a:rPr lang="zh-CN" altLang="en-US" dirty="0" smtClean="0"/>
              <a:t>的与</a:t>
            </a:r>
            <a:r>
              <a:rPr lang="en-US" altLang="zh-CN" dirty="0" smtClean="0"/>
              <a:t>-</a:t>
            </a:r>
            <a:r>
              <a:rPr lang="zh-CN" altLang="en-US" dirty="0" smtClean="0"/>
              <a:t>或逻辑阵列</a:t>
            </a:r>
            <a:endParaRPr lang="en-US" altLang="zh-CN" dirty="0" smtClean="0"/>
          </a:p>
          <a:p>
            <a:pPr lvl="1"/>
            <a:r>
              <a:rPr lang="zh-CN" altLang="en-US" dirty="0" smtClean="0"/>
              <a:t>与</a:t>
            </a:r>
            <a:r>
              <a:rPr lang="en-US" altLang="zh-CN" dirty="0"/>
              <a:t>-</a:t>
            </a:r>
            <a:r>
              <a:rPr lang="zh-CN" altLang="en-US" dirty="0" smtClean="0"/>
              <a:t>或逻辑阵列每一组乘积项的数目不完全相等</a:t>
            </a:r>
            <a:endParaRPr lang="en-US" altLang="zh-CN" dirty="0" smtClean="0"/>
          </a:p>
          <a:p>
            <a:pPr lvl="1"/>
            <a:r>
              <a:rPr lang="zh-CN" altLang="en-US" dirty="0" smtClean="0"/>
              <a:t>具有每组乘积项分为两部分的可编程结构（左下图）和乘积项共享结构（右下图）</a:t>
            </a:r>
            <a:endParaRPr lang="en-US" altLang="zh-CN" dirty="0" smtClean="0"/>
          </a:p>
          <a:p>
            <a:pPr lvl="1"/>
            <a:endParaRPr lang="en-US" altLang="zh-CN" dirty="0" smtClean="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488038"/>
            <a:ext cx="3790950"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4037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可编程逻辑器件</a:t>
            </a:r>
            <a:endParaRPr lang="en-US" altLang="zh-CN" dirty="0"/>
          </a:p>
        </p:txBody>
      </p:sp>
      <p:sp>
        <p:nvSpPr>
          <p:cNvPr id="4" name="内容占位符 3"/>
          <p:cNvSpPr>
            <a:spLocks noGrp="1"/>
          </p:cNvSpPr>
          <p:nvPr>
            <p:ph idx="1"/>
          </p:nvPr>
        </p:nvSpPr>
        <p:spPr>
          <a:xfrm>
            <a:off x="428596" y="1285860"/>
            <a:ext cx="8462174" cy="4569371"/>
          </a:xfrm>
        </p:spPr>
        <p:txBody>
          <a:bodyPr/>
          <a:lstStyle/>
          <a:p>
            <a:r>
              <a:rPr lang="zh-CN" altLang="en-US" dirty="0" smtClean="0"/>
              <a:t>输出逻辑宏单元（</a:t>
            </a:r>
            <a:r>
              <a:rPr lang="en-US" altLang="zh-CN" dirty="0" smtClean="0"/>
              <a:t>OLMC</a:t>
            </a:r>
            <a:r>
              <a:rPr lang="zh-CN" altLang="en-US" dirty="0" smtClean="0"/>
              <a:t>）</a:t>
            </a:r>
            <a:endParaRPr lang="en-US" altLang="zh-CN" dirty="0" smtClean="0"/>
          </a:p>
          <a:p>
            <a:pPr lvl="1"/>
            <a:r>
              <a:rPr lang="zh-CN" altLang="en-US" dirty="0" smtClean="0"/>
              <a:t>不同型号</a:t>
            </a:r>
            <a:r>
              <a:rPr lang="en-US" altLang="zh-CN" dirty="0" smtClean="0"/>
              <a:t>EPLD</a:t>
            </a:r>
            <a:r>
              <a:rPr lang="zh-CN" altLang="en-US" dirty="0" smtClean="0"/>
              <a:t>的</a:t>
            </a:r>
            <a:r>
              <a:rPr lang="en-US" altLang="zh-CN" dirty="0" smtClean="0"/>
              <a:t>OLMC</a:t>
            </a:r>
            <a:r>
              <a:rPr lang="zh-CN" altLang="en-US" dirty="0" smtClean="0"/>
              <a:t>在电路结构上也不相同</a:t>
            </a:r>
            <a:r>
              <a:rPr lang="en-US" altLang="zh-CN" dirty="0" smtClean="0"/>
              <a:t>,</a:t>
            </a:r>
            <a:r>
              <a:rPr lang="zh-CN" altLang="en-US" dirty="0" smtClean="0"/>
              <a:t>从预置和置零的工作方式上分为</a:t>
            </a:r>
            <a:r>
              <a:rPr lang="zh-CN" altLang="en-US" dirty="0"/>
              <a:t>两</a:t>
            </a:r>
            <a:r>
              <a:rPr lang="zh-CN" altLang="en-US" dirty="0" smtClean="0"/>
              <a:t>类：</a:t>
            </a:r>
            <a:endParaRPr lang="en-US" altLang="zh-CN" dirty="0" smtClean="0"/>
          </a:p>
          <a:p>
            <a:pPr lvl="2"/>
            <a:r>
              <a:rPr lang="zh-CN" altLang="en-US" dirty="0" smtClean="0"/>
              <a:t>同步工作方式</a:t>
            </a:r>
            <a:endParaRPr lang="en-US" altLang="zh-CN" dirty="0" smtClean="0"/>
          </a:p>
          <a:p>
            <a:pPr lvl="3"/>
            <a:r>
              <a:rPr lang="zh-CN" altLang="en-US" dirty="0" smtClean="0"/>
              <a:t>以</a:t>
            </a:r>
            <a:r>
              <a:rPr lang="en-US" altLang="zh-CN" dirty="0" smtClean="0"/>
              <a:t>AT22V10</a:t>
            </a:r>
            <a:r>
              <a:rPr lang="zh-CN" altLang="en-US" dirty="0" smtClean="0"/>
              <a:t>为例</a:t>
            </a:r>
            <a:endParaRPr lang="en-US" altLang="zh-CN" dirty="0" smtClean="0"/>
          </a:p>
          <a:p>
            <a:pPr lvl="2"/>
            <a:r>
              <a:rPr lang="zh-CN" altLang="en-US" dirty="0"/>
              <a:t>异步工作</a:t>
            </a:r>
            <a:r>
              <a:rPr lang="zh-CN" altLang="en-US" dirty="0" smtClean="0"/>
              <a:t>方式</a:t>
            </a:r>
            <a:endParaRPr lang="en-US" altLang="zh-CN" dirty="0" smtClean="0"/>
          </a:p>
          <a:p>
            <a:pPr lvl="3"/>
            <a:r>
              <a:rPr lang="zh-CN" altLang="en-US" dirty="0" smtClean="0"/>
              <a:t>以</a:t>
            </a:r>
            <a:r>
              <a:rPr lang="en-US" altLang="zh-CN" dirty="0" smtClean="0"/>
              <a:t>ATV750</a:t>
            </a:r>
            <a:r>
              <a:rPr lang="zh-CN" altLang="en-US" dirty="0" smtClean="0"/>
              <a:t>为例</a:t>
            </a:r>
            <a:endParaRPr lang="en-US" altLang="zh-CN" dirty="0" smtClean="0"/>
          </a:p>
        </p:txBody>
      </p:sp>
    </p:spTree>
    <p:extLst>
      <p:ext uri="{BB962C8B-B14F-4D97-AF65-F5344CB8AC3E}">
        <p14:creationId xmlns:p14="http://schemas.microsoft.com/office/powerpoint/2010/main" val="3837773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可编程逻辑器件</a:t>
            </a:r>
            <a:endParaRPr lang="en-US" altLang="zh-CN" dirty="0"/>
          </a:p>
        </p:txBody>
      </p:sp>
      <p:sp>
        <p:nvSpPr>
          <p:cNvPr id="4" name="内容占位符 3"/>
          <p:cNvSpPr>
            <a:spLocks noGrp="1"/>
          </p:cNvSpPr>
          <p:nvPr>
            <p:ph idx="1"/>
          </p:nvPr>
        </p:nvSpPr>
        <p:spPr/>
        <p:txBody>
          <a:bodyPr/>
          <a:lstStyle/>
          <a:p>
            <a:r>
              <a:rPr lang="zh-CN" altLang="en-US" dirty="0" smtClean="0"/>
              <a:t>输出</a:t>
            </a:r>
            <a:r>
              <a:rPr lang="zh-CN" altLang="en-US" dirty="0"/>
              <a:t>逻辑宏单元（</a:t>
            </a:r>
            <a:r>
              <a:rPr lang="en-US" altLang="zh-CN" dirty="0"/>
              <a:t>OLMC</a:t>
            </a:r>
            <a:r>
              <a:rPr lang="zh-CN" altLang="en-US" dirty="0"/>
              <a:t>）</a:t>
            </a:r>
            <a:endParaRPr lang="en-US" altLang="zh-CN" dirty="0"/>
          </a:p>
          <a:p>
            <a:pPr lvl="1"/>
            <a:r>
              <a:rPr lang="en-US" altLang="zh-CN" dirty="0" smtClean="0"/>
              <a:t>AT22V10</a:t>
            </a:r>
          </a:p>
        </p:txBody>
      </p:sp>
      <p:grpSp>
        <p:nvGrpSpPr>
          <p:cNvPr id="10" name="组合 9"/>
          <p:cNvGrpSpPr/>
          <p:nvPr/>
        </p:nvGrpSpPr>
        <p:grpSpPr>
          <a:xfrm>
            <a:off x="857745" y="1916833"/>
            <a:ext cx="7469947" cy="3168352"/>
            <a:chOff x="857745" y="1916832"/>
            <a:chExt cx="7839399" cy="3574161"/>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745" y="1916832"/>
              <a:ext cx="7839399" cy="3574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p:cNvSpPr/>
            <p:nvPr/>
          </p:nvSpPr>
          <p:spPr bwMode="auto">
            <a:xfrm>
              <a:off x="5500694" y="2643182"/>
              <a:ext cx="571504" cy="928694"/>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6" name="椭圆 5"/>
            <p:cNvSpPr/>
            <p:nvPr/>
          </p:nvSpPr>
          <p:spPr bwMode="auto">
            <a:xfrm>
              <a:off x="5500694" y="3571876"/>
              <a:ext cx="571504" cy="928694"/>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7" name="椭圆 6"/>
            <p:cNvSpPr/>
            <p:nvPr/>
          </p:nvSpPr>
          <p:spPr bwMode="auto">
            <a:xfrm>
              <a:off x="6215074" y="2786058"/>
              <a:ext cx="785818" cy="857256"/>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矩形 7"/>
            <p:cNvSpPr/>
            <p:nvPr/>
          </p:nvSpPr>
          <p:spPr bwMode="auto">
            <a:xfrm>
              <a:off x="4286248" y="5143512"/>
              <a:ext cx="1643074" cy="285752"/>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9" name="矩形 8"/>
            <p:cNvSpPr/>
            <p:nvPr/>
          </p:nvSpPr>
          <p:spPr bwMode="auto">
            <a:xfrm>
              <a:off x="3714744" y="1928802"/>
              <a:ext cx="1643074" cy="285752"/>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grpSp>
      <p:sp>
        <p:nvSpPr>
          <p:cNvPr id="2" name="矩形 1"/>
          <p:cNvSpPr/>
          <p:nvPr/>
        </p:nvSpPr>
        <p:spPr>
          <a:xfrm>
            <a:off x="467544" y="5326525"/>
            <a:ext cx="8352928" cy="1118255"/>
          </a:xfrm>
          <a:prstGeom prst="rect">
            <a:avLst/>
          </a:prstGeom>
        </p:spPr>
        <p:txBody>
          <a:bodyPr wrap="square">
            <a:spAutoFit/>
          </a:bodyPr>
          <a:lstStyle/>
          <a:p>
            <a:pPr marL="0" lvl="2">
              <a:spcBef>
                <a:spcPts val="400"/>
              </a:spcBef>
            </a:pPr>
            <a:r>
              <a:rPr lang="en-US" altLang="zh-CN" sz="2000" dirty="0"/>
              <a:t>MUX1</a:t>
            </a:r>
            <a:r>
              <a:rPr lang="zh-CN" altLang="en-US" sz="2000" dirty="0"/>
              <a:t>用于实现输出逻辑组态的选择</a:t>
            </a:r>
            <a:r>
              <a:rPr lang="zh-CN" altLang="en-US" sz="2000" dirty="0" smtClean="0"/>
              <a:t>；</a:t>
            </a:r>
            <a:r>
              <a:rPr lang="en-US" altLang="zh-CN" sz="2000" dirty="0" smtClean="0"/>
              <a:t>MUX2</a:t>
            </a:r>
            <a:r>
              <a:rPr lang="zh-CN" altLang="en-US" sz="2000" dirty="0"/>
              <a:t>用于反馈信号的</a:t>
            </a:r>
            <a:r>
              <a:rPr lang="zh-CN" altLang="en-US" sz="2000" dirty="0" smtClean="0"/>
              <a:t>选择；</a:t>
            </a:r>
            <a:endParaRPr lang="en-US" altLang="zh-CN" sz="2000" dirty="0" smtClean="0"/>
          </a:p>
          <a:p>
            <a:pPr marL="0" lvl="2">
              <a:spcBef>
                <a:spcPts val="400"/>
              </a:spcBef>
            </a:pPr>
            <a:r>
              <a:rPr lang="zh-CN" altLang="en-US" sz="2000" dirty="0" smtClean="0"/>
              <a:t>异或门实现</a:t>
            </a:r>
            <a:r>
              <a:rPr lang="zh-CN" altLang="en-US" sz="2000" dirty="0"/>
              <a:t>对输出极性的</a:t>
            </a:r>
            <a:r>
              <a:rPr lang="zh-CN" altLang="en-US" sz="2000" dirty="0" smtClean="0"/>
              <a:t>选择：异</a:t>
            </a:r>
            <a:r>
              <a:rPr lang="zh-CN" altLang="en-US" sz="2000" dirty="0"/>
              <a:t>或</a:t>
            </a:r>
            <a:r>
              <a:rPr lang="en-US" altLang="zh-CN" sz="2000" dirty="0"/>
              <a:t>0</a:t>
            </a:r>
            <a:r>
              <a:rPr lang="zh-CN" altLang="en-US" sz="2000" dirty="0"/>
              <a:t>，输出正信号；异或</a:t>
            </a:r>
            <a:r>
              <a:rPr lang="en-US" altLang="zh-CN" sz="2000" dirty="0"/>
              <a:t>1</a:t>
            </a:r>
            <a:r>
              <a:rPr lang="zh-CN" altLang="en-US" sz="2000" dirty="0"/>
              <a:t>，输出反信号</a:t>
            </a:r>
            <a:endParaRPr lang="en-US" altLang="zh-CN" sz="2000" dirty="0"/>
          </a:p>
          <a:p>
            <a:pPr marL="0" lvl="2">
              <a:spcBef>
                <a:spcPts val="400"/>
              </a:spcBef>
            </a:pPr>
            <a:r>
              <a:rPr lang="en-US" altLang="zh-CN" sz="2000" dirty="0"/>
              <a:t>CLK</a:t>
            </a:r>
            <a:r>
              <a:rPr lang="zh-CN" altLang="en-US" sz="2000" dirty="0"/>
              <a:t>、</a:t>
            </a:r>
            <a:r>
              <a:rPr lang="en-US" altLang="zh-CN" sz="2000" dirty="0"/>
              <a:t>AR</a:t>
            </a:r>
            <a:r>
              <a:rPr lang="zh-CN" altLang="en-US" sz="2000" dirty="0"/>
              <a:t>、</a:t>
            </a:r>
            <a:r>
              <a:rPr lang="en-US" altLang="zh-CN" sz="2000" dirty="0"/>
              <a:t>SP</a:t>
            </a:r>
            <a:r>
              <a:rPr lang="zh-CN" altLang="en-US" sz="2000" dirty="0"/>
              <a:t>公用，所有</a:t>
            </a:r>
            <a:r>
              <a:rPr lang="en-US" altLang="zh-CN" sz="2000" dirty="0"/>
              <a:t>OLMC</a:t>
            </a:r>
            <a:r>
              <a:rPr lang="zh-CN" altLang="en-US" sz="2000" dirty="0"/>
              <a:t>的</a:t>
            </a:r>
            <a:r>
              <a:rPr lang="zh-CN" altLang="en-US" sz="2000" dirty="0" smtClean="0"/>
              <a:t>触发器都是</a:t>
            </a:r>
            <a:r>
              <a:rPr lang="zh-CN" altLang="en-US" sz="2000" dirty="0"/>
              <a:t>同时动作的</a:t>
            </a:r>
            <a:endParaRPr lang="en-US" altLang="zh-CN" sz="2000" dirty="0"/>
          </a:p>
        </p:txBody>
      </p:sp>
    </p:spTree>
    <p:extLst>
      <p:ext uri="{BB962C8B-B14F-4D97-AF65-F5344CB8AC3E}">
        <p14:creationId xmlns:p14="http://schemas.microsoft.com/office/powerpoint/2010/main" val="2424037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可编程逻辑器件</a:t>
            </a:r>
            <a:endParaRPr lang="en-US" altLang="zh-CN" dirty="0"/>
          </a:p>
        </p:txBody>
      </p:sp>
      <p:sp>
        <p:nvSpPr>
          <p:cNvPr id="4" name="内容占位符 3"/>
          <p:cNvSpPr>
            <a:spLocks noGrp="1"/>
          </p:cNvSpPr>
          <p:nvPr>
            <p:ph idx="1"/>
          </p:nvPr>
        </p:nvSpPr>
        <p:spPr>
          <a:xfrm>
            <a:off x="229699" y="1220745"/>
            <a:ext cx="8229600" cy="4569371"/>
          </a:xfrm>
        </p:spPr>
        <p:txBody>
          <a:bodyPr/>
          <a:lstStyle/>
          <a:p>
            <a:r>
              <a:rPr lang="zh-CN" altLang="en-US" dirty="0" smtClean="0"/>
              <a:t>输出</a:t>
            </a:r>
            <a:r>
              <a:rPr lang="zh-CN" altLang="en-US" dirty="0"/>
              <a:t>逻辑宏单元（</a:t>
            </a:r>
            <a:r>
              <a:rPr lang="en-US" altLang="zh-CN" dirty="0"/>
              <a:t>OLMC</a:t>
            </a:r>
            <a:r>
              <a:rPr lang="zh-CN" altLang="en-US" dirty="0"/>
              <a:t>）</a:t>
            </a:r>
            <a:endParaRPr lang="en-US" altLang="zh-CN" dirty="0"/>
          </a:p>
          <a:p>
            <a:pPr lvl="1"/>
            <a:r>
              <a:rPr lang="en-US" altLang="zh-CN" dirty="0" smtClean="0"/>
              <a:t>ATV750</a:t>
            </a:r>
          </a:p>
        </p:txBody>
      </p:sp>
      <p:grpSp>
        <p:nvGrpSpPr>
          <p:cNvPr id="2" name="组合 1"/>
          <p:cNvGrpSpPr/>
          <p:nvPr/>
        </p:nvGrpSpPr>
        <p:grpSpPr>
          <a:xfrm>
            <a:off x="2771800" y="1856104"/>
            <a:ext cx="6311810" cy="4073167"/>
            <a:chOff x="2500298" y="2164145"/>
            <a:chExt cx="6655320" cy="4551003"/>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298" y="2164145"/>
              <a:ext cx="6655320" cy="4551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bwMode="auto">
            <a:xfrm>
              <a:off x="3428992" y="5286388"/>
              <a:ext cx="1571636" cy="71438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6" name="矩形 5"/>
            <p:cNvSpPr/>
            <p:nvPr/>
          </p:nvSpPr>
          <p:spPr bwMode="auto">
            <a:xfrm>
              <a:off x="5357818" y="6429396"/>
              <a:ext cx="1571636" cy="285752"/>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7" name="矩形 6"/>
            <p:cNvSpPr/>
            <p:nvPr/>
          </p:nvSpPr>
          <p:spPr bwMode="auto">
            <a:xfrm>
              <a:off x="3357554" y="2571744"/>
              <a:ext cx="3357586" cy="57150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grpSp>
      <p:sp>
        <p:nvSpPr>
          <p:cNvPr id="8" name="矩形 7"/>
          <p:cNvSpPr/>
          <p:nvPr/>
        </p:nvSpPr>
        <p:spPr>
          <a:xfrm>
            <a:off x="229699" y="2564904"/>
            <a:ext cx="2910473" cy="3503523"/>
          </a:xfrm>
          <a:prstGeom prst="rect">
            <a:avLst/>
          </a:prstGeom>
        </p:spPr>
        <p:txBody>
          <a:bodyPr wrap="square">
            <a:spAutoFit/>
          </a:bodyPr>
          <a:lstStyle/>
          <a:p>
            <a:pPr marL="342900" lvl="2" indent="-342900">
              <a:spcBef>
                <a:spcPts val="200"/>
              </a:spcBef>
              <a:buFont typeface="Arial" panose="020B0604020202020204" pitchFamily="34" charset="0"/>
              <a:buChar char="•"/>
            </a:pPr>
            <a:r>
              <a:rPr lang="en-US" altLang="zh-CN" sz="2000" dirty="0">
                <a:latin typeface="+mj-ea"/>
                <a:ea typeface="+mj-ea"/>
              </a:rPr>
              <a:t>CLK</a:t>
            </a:r>
            <a:r>
              <a:rPr lang="zh-CN" altLang="en-US" sz="2000" dirty="0">
                <a:latin typeface="+mj-ea"/>
                <a:ea typeface="+mj-ea"/>
              </a:rPr>
              <a:t>、</a:t>
            </a:r>
            <a:r>
              <a:rPr lang="en-US" altLang="zh-CN" sz="2000" dirty="0">
                <a:latin typeface="+mj-ea"/>
                <a:ea typeface="+mj-ea"/>
              </a:rPr>
              <a:t>AR</a:t>
            </a:r>
            <a:r>
              <a:rPr lang="zh-CN" altLang="en-US" sz="2000" dirty="0">
                <a:latin typeface="+mj-ea"/>
                <a:ea typeface="+mj-ea"/>
              </a:rPr>
              <a:t>独立，分别由与逻辑阵列的一个乘积项给出，是可编程的，故可用于同步时序逻辑电路的设计，也可用于异步时序逻辑电路的</a:t>
            </a:r>
            <a:r>
              <a:rPr lang="zh-CN" altLang="en-US" sz="2000" dirty="0" smtClean="0">
                <a:latin typeface="+mj-ea"/>
                <a:ea typeface="+mj-ea"/>
              </a:rPr>
              <a:t>设计</a:t>
            </a:r>
            <a:endParaRPr lang="en-US" altLang="zh-CN" sz="2000" dirty="0" smtClean="0">
              <a:latin typeface="+mj-ea"/>
              <a:ea typeface="+mj-ea"/>
            </a:endParaRPr>
          </a:p>
          <a:p>
            <a:pPr marL="342900" lvl="2" indent="-342900">
              <a:spcBef>
                <a:spcPts val="200"/>
              </a:spcBef>
              <a:buFont typeface="Arial" panose="020B0604020202020204" pitchFamily="34" charset="0"/>
              <a:buChar char="•"/>
            </a:pPr>
            <a:r>
              <a:rPr lang="en-US" altLang="zh-CN" sz="2000" dirty="0" smtClean="0">
                <a:latin typeface="+mj-ea"/>
                <a:ea typeface="+mj-ea"/>
              </a:rPr>
              <a:t>OLMC</a:t>
            </a:r>
            <a:r>
              <a:rPr lang="zh-CN" altLang="en-US" sz="2000" dirty="0">
                <a:latin typeface="+mj-ea"/>
                <a:ea typeface="+mj-ea"/>
              </a:rPr>
              <a:t>中含有两个触发器，且每个触发器的状态都直接反馈到与逻辑阵列</a:t>
            </a:r>
          </a:p>
        </p:txBody>
      </p:sp>
    </p:spTree>
    <p:extLst>
      <p:ext uri="{BB962C8B-B14F-4D97-AF65-F5344CB8AC3E}">
        <p14:creationId xmlns:p14="http://schemas.microsoft.com/office/powerpoint/2010/main" val="2424037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复杂的</a:t>
            </a:r>
            <a:r>
              <a:rPr lang="zh-CN" altLang="en-US" dirty="0" smtClean="0"/>
              <a:t>可编程逻辑器件</a:t>
            </a:r>
            <a:r>
              <a:rPr lang="en-US" altLang="zh-CN" dirty="0" smtClean="0"/>
              <a:t>(CPLD)</a:t>
            </a:r>
            <a:endParaRPr lang="zh-CN" altLang="en-US" dirty="0"/>
          </a:p>
        </p:txBody>
      </p:sp>
      <mc:AlternateContent xmlns:mc="http://schemas.openxmlformats.org/markup-compatibility/2006">
        <mc:Choice xmlns:a14="http://schemas.microsoft.com/office/drawing/2010/main" Requires="a14">
          <p:sp>
            <p:nvSpPr>
              <p:cNvPr id="4" name="内容占位符 3"/>
              <p:cNvSpPr>
                <a:spLocks noGrp="1"/>
              </p:cNvSpPr>
              <p:nvPr>
                <p:ph idx="1"/>
              </p:nvPr>
            </p:nvSpPr>
            <p:spPr>
              <a:xfrm>
                <a:off x="467544" y="1268760"/>
                <a:ext cx="8229600" cy="5040560"/>
              </a:xfrm>
            </p:spPr>
            <p:txBody>
              <a:bodyPr/>
              <a:lstStyle/>
              <a:p>
                <a:r>
                  <a:rPr lang="zh-CN" altLang="en-US" dirty="0" smtClean="0"/>
                  <a:t>总体结构</a:t>
                </a:r>
                <a:endParaRPr lang="en-US" altLang="zh-CN" dirty="0" smtClean="0"/>
              </a:p>
              <a:p>
                <a:pPr lvl="1"/>
                <a:r>
                  <a:rPr lang="zh-CN" altLang="en-US" dirty="0"/>
                  <a:t>若干</a:t>
                </a:r>
                <a:r>
                  <a:rPr lang="zh-CN" altLang="en-US" dirty="0" smtClean="0"/>
                  <a:t>个类似于</a:t>
                </a:r>
                <a:r>
                  <a:rPr lang="en-US" altLang="zh-CN" dirty="0" smtClean="0"/>
                  <a:t>GAL</a:t>
                </a:r>
                <a:r>
                  <a:rPr lang="zh-CN" altLang="en-US" dirty="0" smtClean="0"/>
                  <a:t>的功能模块和实现互连的开关矩阵集成于同一芯片上</a:t>
                </a:r>
                <a:endParaRPr lang="en-US" altLang="zh-CN" dirty="0" smtClean="0"/>
              </a:p>
              <a:p>
                <a:pPr lvl="1"/>
                <a:r>
                  <a:rPr lang="zh-CN" altLang="en-US" dirty="0"/>
                  <a:t>多</a:t>
                </a:r>
                <a:r>
                  <a:rPr lang="zh-CN" altLang="en-US" dirty="0" smtClean="0"/>
                  <a:t>采用</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a:rPr>
                          <m:t>𝐸</m:t>
                        </m:r>
                      </m:e>
                      <m:sup>
                        <m:r>
                          <a:rPr lang="en-US" altLang="zh-CN" b="0" i="1" smtClean="0">
                            <a:latin typeface="Cambria Math"/>
                          </a:rPr>
                          <m:t>2</m:t>
                        </m:r>
                      </m:sup>
                    </m:sSup>
                    <m:r>
                      <a:rPr lang="en-US" altLang="zh-CN" b="0" i="1" smtClean="0">
                        <a:latin typeface="Cambria Math"/>
                      </a:rPr>
                      <m:t>𝐶𝑀𝑂𝑆</m:t>
                    </m:r>
                  </m:oMath>
                </a14:m>
                <a:r>
                  <a:rPr lang="zh-CN" altLang="en-US" dirty="0" smtClean="0"/>
                  <a:t>工艺制作</a:t>
                </a:r>
                <a:endParaRPr lang="en-US" altLang="zh-CN" dirty="0" smtClean="0"/>
              </a:p>
              <a:p>
                <a:pPr lvl="1"/>
                <a:r>
                  <a:rPr lang="zh-CN" altLang="en-US" dirty="0" smtClean="0"/>
                  <a:t>多做成系统可编程器件</a:t>
                </a:r>
                <a:r>
                  <a:rPr lang="en-US" altLang="zh-CN" dirty="0" err="1" smtClean="0"/>
                  <a:t>ispPLD</a:t>
                </a:r>
                <a:r>
                  <a:rPr lang="en-US" altLang="zh-CN" dirty="0" smtClean="0"/>
                  <a:t> (</a:t>
                </a:r>
                <a:r>
                  <a:rPr lang="en-US" altLang="zh-CN" dirty="0"/>
                  <a:t>In-System </a:t>
                </a:r>
                <a:r>
                  <a:rPr lang="en-US" altLang="zh-CN" dirty="0" smtClean="0"/>
                  <a:t>Programmable PLD</a:t>
                </a:r>
                <a:r>
                  <a:rPr lang="en-US" altLang="zh-CN" dirty="0" smtClean="0"/>
                  <a:t>)</a:t>
                </a:r>
                <a:endParaRPr lang="en-US" altLang="zh-CN" dirty="0" smtClean="0"/>
              </a:p>
              <a:p>
                <a:pPr lvl="1"/>
                <a:r>
                  <a:rPr lang="zh-CN" altLang="en-US" dirty="0" smtClean="0"/>
                  <a:t>基本结构</a:t>
                </a:r>
                <a:endParaRPr lang="en-US" altLang="zh-CN" dirty="0" smtClean="0"/>
              </a:p>
              <a:p>
                <a:pPr lvl="2"/>
                <a:r>
                  <a:rPr lang="zh-CN" altLang="en-US" dirty="0" smtClean="0"/>
                  <a:t>若干个可编程逻辑模块</a:t>
                </a:r>
                <a:endParaRPr lang="en-US" altLang="zh-CN" dirty="0" smtClean="0"/>
              </a:p>
              <a:p>
                <a:pPr lvl="2"/>
                <a:r>
                  <a:rPr lang="zh-CN" altLang="en-US" dirty="0" smtClean="0"/>
                  <a:t>输入</a:t>
                </a:r>
                <a:r>
                  <a:rPr lang="en-US" altLang="zh-CN" dirty="0" smtClean="0"/>
                  <a:t>/</a:t>
                </a:r>
                <a:r>
                  <a:rPr lang="zh-CN" altLang="en-US" dirty="0" smtClean="0"/>
                  <a:t>输出模块</a:t>
                </a:r>
                <a:endParaRPr lang="en-US" altLang="zh-CN" dirty="0" smtClean="0"/>
              </a:p>
              <a:p>
                <a:pPr lvl="2"/>
                <a:r>
                  <a:rPr lang="zh-CN" altLang="en-US" dirty="0" smtClean="0"/>
                  <a:t>一些可编程的内部连线阵列</a:t>
                </a:r>
                <a:endParaRPr lang="en-US" altLang="zh-CN" dirty="0" smtClean="0"/>
              </a:p>
              <a:p>
                <a:pPr lvl="1"/>
                <a:endParaRPr lang="en-US" altLang="zh-CN" dirty="0"/>
              </a:p>
              <a:p>
                <a:pPr lvl="1"/>
                <a:endParaRPr lang="en-US" altLang="zh-CN" dirty="0" smtClean="0"/>
              </a:p>
            </p:txBody>
          </p:sp>
        </mc:Choice>
        <mc:Fallback>
          <p:sp>
            <p:nvSpPr>
              <p:cNvPr id="4" name="内容占位符 3"/>
              <p:cNvSpPr>
                <a:spLocks noGrp="1" noRot="1" noChangeAspect="1" noMove="1" noResize="1" noEditPoints="1" noAdjustHandles="1" noChangeArrowheads="1" noChangeShapeType="1" noTextEdit="1"/>
              </p:cNvSpPr>
              <p:nvPr>
                <p:ph idx="1"/>
              </p:nvPr>
            </p:nvSpPr>
            <p:spPr>
              <a:xfrm>
                <a:off x="467544" y="1268760"/>
                <a:ext cx="8229600" cy="5040560"/>
              </a:xfrm>
              <a:blipFill rotWithShape="0">
                <a:blip r:embed="rId3"/>
                <a:stretch>
                  <a:fillRect l="-1704" t="-1088" b="-59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0434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428596" y="928670"/>
            <a:ext cx="3733800" cy="685800"/>
          </a:xfrm>
          <a:prstGeom prst="rect">
            <a:avLst/>
          </a:prstGeom>
          <a:noFill/>
          <a:ln w="9525">
            <a:noFill/>
            <a:miter lim="800000"/>
            <a:headEnd/>
            <a:tailEnd/>
          </a:ln>
        </p:spPr>
        <p:txBody>
          <a:bodyPr anchor="b"/>
          <a:lstStyle/>
          <a:p>
            <a:r>
              <a:rPr kumimoji="1" lang="en-US" altLang="zh-CN" sz="2800" b="1" dirty="0" smtClean="0">
                <a:latin typeface="Times New Roman" pitchFamily="18" charset="0"/>
                <a:ea typeface="楷体_GB2312" pitchFamily="49" charset="-122"/>
              </a:rPr>
              <a:t> PLD</a:t>
            </a:r>
            <a:r>
              <a:rPr kumimoji="1" lang="zh-CN" altLang="en-US" sz="2800" b="1" dirty="0">
                <a:latin typeface="Times New Roman" pitchFamily="18" charset="0"/>
                <a:ea typeface="楷体_GB2312" pitchFamily="49" charset="-122"/>
              </a:rPr>
              <a:t>的</a:t>
            </a:r>
            <a:r>
              <a:rPr kumimoji="1" lang="zh-CN" altLang="en-US" sz="2800" b="1" dirty="0" smtClean="0">
                <a:latin typeface="Times New Roman" pitchFamily="18" charset="0"/>
                <a:ea typeface="楷体_GB2312" pitchFamily="49" charset="-122"/>
              </a:rPr>
              <a:t>发展</a:t>
            </a:r>
            <a:endParaRPr kumimoji="1" lang="zh-CN" altLang="en-US" sz="2800" b="1" dirty="0">
              <a:latin typeface="Times New Roman" pitchFamily="18" charset="0"/>
              <a:ea typeface="楷体_GB2312" pitchFamily="49" charset="-122"/>
            </a:endParaRPr>
          </a:p>
        </p:txBody>
      </p:sp>
      <p:sp>
        <p:nvSpPr>
          <p:cNvPr id="356355" name="Rectangle 3"/>
          <p:cNvSpPr>
            <a:spLocks noChangeArrowheads="1"/>
          </p:cNvSpPr>
          <p:nvPr/>
        </p:nvSpPr>
        <p:spPr bwMode="auto">
          <a:xfrm>
            <a:off x="471488" y="3059113"/>
            <a:ext cx="5715000" cy="1219200"/>
          </a:xfrm>
          <a:prstGeom prst="rect">
            <a:avLst/>
          </a:prstGeom>
          <a:noFill/>
          <a:ln w="9525">
            <a:noFill/>
            <a:miter lim="800000"/>
            <a:headEnd/>
            <a:tailEnd/>
          </a:ln>
        </p:spPr>
        <p:txBody>
          <a:bodyPr/>
          <a:lstStyle/>
          <a:p>
            <a:pPr marL="342900" indent="-342900">
              <a:spcBef>
                <a:spcPct val="20000"/>
              </a:spcBef>
              <a:buClr>
                <a:schemeClr val="folHlink"/>
              </a:buClr>
              <a:buSzPct val="60000"/>
              <a:buFont typeface="Wingdings" pitchFamily="2" charset="2"/>
              <a:buChar char="n"/>
            </a:pPr>
            <a:r>
              <a:rPr kumimoji="1" lang="zh-CN" altLang="en-US" sz="2400" b="1" dirty="0">
                <a:solidFill>
                  <a:srgbClr val="000099"/>
                </a:solidFill>
                <a:latin typeface="Times New Roman" pitchFamily="18" charset="0"/>
                <a:ea typeface="楷体_GB2312" pitchFamily="49" charset="-122"/>
              </a:rPr>
              <a:t>向低电压和低功耗方向发展，</a:t>
            </a:r>
          </a:p>
          <a:p>
            <a:pPr marL="342900" indent="-342900">
              <a:spcBef>
                <a:spcPct val="20000"/>
              </a:spcBef>
              <a:buClr>
                <a:schemeClr val="folHlink"/>
              </a:buClr>
              <a:buSzPct val="60000"/>
              <a:buFont typeface="Wingdings" pitchFamily="2" charset="2"/>
              <a:buNone/>
            </a:pPr>
            <a:r>
              <a:rPr kumimoji="1" lang="zh-CN" altLang="en-US" sz="2400" b="1" dirty="0">
                <a:solidFill>
                  <a:srgbClr val="000099"/>
                </a:solidFill>
                <a:latin typeface="Times New Roman" pitchFamily="18" charset="0"/>
                <a:ea typeface="楷体_GB2312" pitchFamily="49" charset="-122"/>
              </a:rPr>
              <a:t>      </a:t>
            </a:r>
            <a:r>
              <a:rPr kumimoji="1" lang="en-US" altLang="zh-CN" sz="2400" b="1" dirty="0">
                <a:solidFill>
                  <a:srgbClr val="000099"/>
                </a:solidFill>
                <a:latin typeface="Times New Roman" pitchFamily="18" charset="0"/>
                <a:ea typeface="楷体_GB2312" pitchFamily="49" charset="-122"/>
              </a:rPr>
              <a:t>5V </a:t>
            </a:r>
            <a:r>
              <a:rPr kumimoji="1" lang="en-US" altLang="zh-CN" sz="2400" b="1" dirty="0">
                <a:solidFill>
                  <a:srgbClr val="000099"/>
                </a:solidFill>
                <a:latin typeface="Times New Roman" pitchFamily="18" charset="0"/>
                <a:ea typeface="楷体_GB2312" pitchFamily="49" charset="-122"/>
                <a:sym typeface="Wingdings" pitchFamily="2" charset="2"/>
              </a:rPr>
              <a:t>  3.3V    2.5V    1.8V   </a:t>
            </a:r>
            <a:r>
              <a:rPr kumimoji="1" lang="zh-CN" altLang="en-US" sz="2400" b="1" dirty="0">
                <a:solidFill>
                  <a:srgbClr val="000099"/>
                </a:solidFill>
                <a:latin typeface="Times New Roman" pitchFamily="18" charset="0"/>
                <a:ea typeface="楷体_GB2312" pitchFamily="49" charset="-122"/>
                <a:sym typeface="Wingdings" pitchFamily="2" charset="2"/>
              </a:rPr>
              <a:t>更低</a:t>
            </a:r>
          </a:p>
        </p:txBody>
      </p:sp>
      <p:sp>
        <p:nvSpPr>
          <p:cNvPr id="356356" name="Rectangle 4"/>
          <p:cNvSpPr>
            <a:spLocks noChangeArrowheads="1"/>
          </p:cNvSpPr>
          <p:nvPr/>
        </p:nvSpPr>
        <p:spPr bwMode="auto">
          <a:xfrm>
            <a:off x="471488" y="1916113"/>
            <a:ext cx="5410200" cy="1015663"/>
          </a:xfrm>
          <a:prstGeom prst="rect">
            <a:avLst/>
          </a:prstGeom>
          <a:noFill/>
          <a:ln w="9525">
            <a:noFill/>
            <a:miter lim="800000"/>
            <a:headEnd/>
            <a:tailEnd/>
          </a:ln>
        </p:spPr>
        <p:txBody>
          <a:bodyPr>
            <a:spAutoFit/>
          </a:bodyPr>
          <a:lstStyle/>
          <a:p>
            <a:pPr>
              <a:spcBef>
                <a:spcPct val="50000"/>
              </a:spcBef>
              <a:buClr>
                <a:schemeClr val="folHlink"/>
              </a:buClr>
              <a:buSzPct val="60000"/>
              <a:buFont typeface="Wingdings" pitchFamily="2" charset="2"/>
              <a:buChar char="n"/>
            </a:pPr>
            <a:r>
              <a:rPr kumimoji="1" lang="zh-CN" altLang="en-US" sz="2400" b="1" dirty="0">
                <a:solidFill>
                  <a:srgbClr val="000099"/>
                </a:solidFill>
                <a:latin typeface="Times New Roman" pitchFamily="18" charset="0"/>
                <a:ea typeface="楷体_GB2312" pitchFamily="49" charset="-122"/>
              </a:rPr>
              <a:t>向高集成度、高速度方向发展</a:t>
            </a:r>
          </a:p>
          <a:p>
            <a:pPr>
              <a:spcBef>
                <a:spcPct val="50000"/>
              </a:spcBef>
              <a:buClr>
                <a:schemeClr val="folHlink"/>
              </a:buClr>
              <a:buSzPct val="60000"/>
              <a:buFont typeface="Wingdings" pitchFamily="2" charset="2"/>
              <a:buNone/>
            </a:pPr>
            <a:r>
              <a:rPr kumimoji="1" lang="zh-CN" altLang="en-US" sz="2400" b="1" dirty="0">
                <a:solidFill>
                  <a:srgbClr val="000099"/>
                </a:solidFill>
                <a:latin typeface="Times New Roman" pitchFamily="18" charset="0"/>
                <a:ea typeface="楷体_GB2312" pitchFamily="49" charset="-122"/>
              </a:rPr>
              <a:t>      </a:t>
            </a:r>
          </a:p>
        </p:txBody>
      </p:sp>
      <p:sp>
        <p:nvSpPr>
          <p:cNvPr id="356357" name="Rectangle 5"/>
          <p:cNvSpPr>
            <a:spLocks noChangeArrowheads="1"/>
          </p:cNvSpPr>
          <p:nvPr/>
        </p:nvSpPr>
        <p:spPr bwMode="auto">
          <a:xfrm>
            <a:off x="415925" y="5373688"/>
            <a:ext cx="4300538" cy="457200"/>
          </a:xfrm>
          <a:prstGeom prst="rect">
            <a:avLst/>
          </a:prstGeom>
          <a:noFill/>
          <a:ln w="9525">
            <a:noFill/>
            <a:miter lim="800000"/>
            <a:headEnd/>
            <a:tailEnd/>
          </a:ln>
        </p:spPr>
        <p:txBody>
          <a:bodyPr wrap="none">
            <a:spAutoFit/>
          </a:bodyPr>
          <a:lstStyle/>
          <a:p>
            <a:pPr>
              <a:spcBef>
                <a:spcPct val="20000"/>
              </a:spcBef>
              <a:buClr>
                <a:schemeClr val="folHlink"/>
              </a:buClr>
              <a:buSzPct val="60000"/>
              <a:buFont typeface="Wingdings" pitchFamily="2" charset="2"/>
              <a:buChar char="n"/>
            </a:pPr>
            <a:r>
              <a:rPr kumimoji="1" lang="zh-CN" altLang="en-US" sz="2400" b="1" dirty="0">
                <a:solidFill>
                  <a:srgbClr val="000099"/>
                </a:solidFill>
                <a:latin typeface="Times New Roman" pitchFamily="18" charset="0"/>
                <a:ea typeface="楷体_GB2312" pitchFamily="49" charset="-122"/>
                <a:sym typeface="Wingdings" pitchFamily="2" charset="2"/>
              </a:rPr>
              <a:t>向数、模混合可编程方向发展</a:t>
            </a:r>
          </a:p>
        </p:txBody>
      </p:sp>
      <p:sp>
        <p:nvSpPr>
          <p:cNvPr id="356358" name="Rectangle 6"/>
          <p:cNvSpPr>
            <a:spLocks noChangeArrowheads="1"/>
          </p:cNvSpPr>
          <p:nvPr/>
        </p:nvSpPr>
        <p:spPr bwMode="auto">
          <a:xfrm>
            <a:off x="395288" y="4202113"/>
            <a:ext cx="5791200" cy="1004887"/>
          </a:xfrm>
          <a:prstGeom prst="rect">
            <a:avLst/>
          </a:prstGeom>
          <a:noFill/>
          <a:ln w="9525">
            <a:noFill/>
            <a:miter lim="800000"/>
            <a:headEnd/>
            <a:tailEnd/>
          </a:ln>
        </p:spPr>
        <p:txBody>
          <a:bodyPr>
            <a:spAutoFit/>
          </a:bodyPr>
          <a:lstStyle/>
          <a:p>
            <a:pPr>
              <a:spcBef>
                <a:spcPct val="50000"/>
              </a:spcBef>
              <a:buClr>
                <a:schemeClr val="folHlink"/>
              </a:buClr>
              <a:buSzPct val="60000"/>
              <a:buFont typeface="Wingdings" pitchFamily="2" charset="2"/>
              <a:buChar char="n"/>
            </a:pPr>
            <a:r>
              <a:rPr kumimoji="1" lang="zh-CN" altLang="en-US" sz="2400" b="1" dirty="0">
                <a:solidFill>
                  <a:srgbClr val="000099"/>
                </a:solidFill>
                <a:latin typeface="Times New Roman" pitchFamily="18" charset="0"/>
                <a:ea typeface="楷体_GB2312" pitchFamily="49" charset="-122"/>
                <a:sym typeface="Wingdings" pitchFamily="2" charset="2"/>
              </a:rPr>
              <a:t>向内嵌多种功能模块</a:t>
            </a:r>
            <a:r>
              <a:rPr kumimoji="1" lang="zh-CN" altLang="en-US" sz="2400" b="1" dirty="0">
                <a:solidFill>
                  <a:srgbClr val="000099"/>
                </a:solidFill>
                <a:latin typeface="Times New Roman" pitchFamily="18" charset="0"/>
                <a:ea typeface="楷体_GB2312" pitchFamily="49" charset="-122"/>
              </a:rPr>
              <a:t>方向发展</a:t>
            </a:r>
            <a:endParaRPr kumimoji="1" lang="zh-CN" altLang="en-US" sz="2400" b="1" dirty="0">
              <a:solidFill>
                <a:srgbClr val="000099"/>
              </a:solidFill>
              <a:latin typeface="Times New Roman" pitchFamily="18" charset="0"/>
              <a:ea typeface="楷体_GB2312" pitchFamily="49" charset="-122"/>
              <a:sym typeface="Wingdings" pitchFamily="2" charset="2"/>
            </a:endParaRPr>
          </a:p>
          <a:p>
            <a:pPr lvl="1">
              <a:spcBef>
                <a:spcPct val="50000"/>
              </a:spcBef>
              <a:buClr>
                <a:schemeClr val="hlink"/>
              </a:buClr>
              <a:buSzPct val="55000"/>
              <a:buFont typeface="Wingdings" pitchFamily="2" charset="2"/>
              <a:buNone/>
            </a:pPr>
            <a:r>
              <a:rPr kumimoji="1" lang="zh-CN" altLang="en-US" sz="2400" b="1" dirty="0">
                <a:solidFill>
                  <a:srgbClr val="000099"/>
                </a:solidFill>
                <a:latin typeface="Times New Roman" pitchFamily="18" charset="0"/>
                <a:ea typeface="楷体_GB2312" pitchFamily="49" charset="-122"/>
                <a:sym typeface="Wingdings" pitchFamily="2" charset="2"/>
              </a:rPr>
              <a:t>     </a:t>
            </a:r>
            <a:r>
              <a:rPr kumimoji="1" lang="en-US" altLang="zh-CN" sz="2400" b="1" dirty="0">
                <a:solidFill>
                  <a:srgbClr val="000099"/>
                </a:solidFill>
                <a:latin typeface="Times New Roman" pitchFamily="18" charset="0"/>
                <a:ea typeface="楷体_GB2312" pitchFamily="49" charset="-122"/>
                <a:sym typeface="Wingdings" pitchFamily="2" charset="2"/>
              </a:rPr>
              <a:t>RAM</a:t>
            </a:r>
            <a:r>
              <a:rPr kumimoji="1" lang="zh-CN" altLang="en-US" sz="2400" b="1" dirty="0">
                <a:solidFill>
                  <a:srgbClr val="000099"/>
                </a:solidFill>
                <a:latin typeface="Times New Roman" pitchFamily="18" charset="0"/>
                <a:ea typeface="楷体_GB2312" pitchFamily="49" charset="-122"/>
                <a:sym typeface="Wingdings" pitchFamily="2" charset="2"/>
              </a:rPr>
              <a:t>，</a:t>
            </a:r>
            <a:r>
              <a:rPr kumimoji="1" lang="en-US" altLang="zh-CN" sz="2400" b="1" dirty="0">
                <a:solidFill>
                  <a:srgbClr val="000099"/>
                </a:solidFill>
                <a:latin typeface="Times New Roman" pitchFamily="18" charset="0"/>
                <a:ea typeface="楷体_GB2312" pitchFamily="49" charset="-122"/>
                <a:sym typeface="Wingdings" pitchFamily="2" charset="2"/>
              </a:rPr>
              <a:t>ROM</a:t>
            </a:r>
            <a:r>
              <a:rPr kumimoji="1" lang="zh-CN" altLang="en-US" sz="2400" b="1" dirty="0">
                <a:solidFill>
                  <a:srgbClr val="000099"/>
                </a:solidFill>
                <a:latin typeface="Times New Roman" pitchFamily="18" charset="0"/>
                <a:ea typeface="楷体_GB2312" pitchFamily="49" charset="-122"/>
                <a:sym typeface="Wingdings" pitchFamily="2" charset="2"/>
              </a:rPr>
              <a:t>，</a:t>
            </a:r>
            <a:r>
              <a:rPr kumimoji="1" lang="en-US" altLang="zh-CN" sz="2400" b="1" dirty="0">
                <a:solidFill>
                  <a:srgbClr val="000099"/>
                </a:solidFill>
                <a:latin typeface="Times New Roman" pitchFamily="18" charset="0"/>
                <a:ea typeface="楷体_GB2312" pitchFamily="49" charset="-122"/>
                <a:sym typeface="Wingdings" pitchFamily="2" charset="2"/>
              </a:rPr>
              <a:t>DSP</a:t>
            </a:r>
            <a:r>
              <a:rPr kumimoji="1" lang="zh-CN" altLang="en-US" sz="2400" b="1" dirty="0">
                <a:solidFill>
                  <a:srgbClr val="000099"/>
                </a:solidFill>
                <a:latin typeface="Times New Roman" pitchFamily="18" charset="0"/>
                <a:ea typeface="楷体_GB2312" pitchFamily="49" charset="-122"/>
                <a:sym typeface="Wingdings" pitchFamily="2" charset="2"/>
              </a:rPr>
              <a:t>，</a:t>
            </a:r>
            <a:r>
              <a:rPr kumimoji="1" lang="en-US" altLang="zh-CN" sz="2400" b="1" dirty="0">
                <a:solidFill>
                  <a:srgbClr val="000099"/>
                </a:solidFill>
                <a:latin typeface="Times New Roman" pitchFamily="18" charset="0"/>
                <a:ea typeface="楷体_GB2312" pitchFamily="49" charset="-122"/>
                <a:sym typeface="Wingdings" pitchFamily="2" charset="2"/>
              </a:rPr>
              <a:t>CPU</a:t>
            </a:r>
            <a:r>
              <a:rPr kumimoji="1" lang="zh-CN" altLang="en-US" sz="2400" b="1" dirty="0">
                <a:solidFill>
                  <a:srgbClr val="000099"/>
                </a:solidFill>
                <a:latin typeface="Times New Roman" pitchFamily="18" charset="0"/>
                <a:ea typeface="楷体_GB2312" pitchFamily="49" charset="-122"/>
                <a:sym typeface="Wingdings" pitchFamily="2" charset="2"/>
              </a:rPr>
              <a:t>等</a:t>
            </a:r>
          </a:p>
        </p:txBody>
      </p:sp>
      <p:pic>
        <p:nvPicPr>
          <p:cNvPr id="356359" name="Picture 7"/>
          <p:cNvPicPr>
            <a:picLocks noChangeAspect="1" noChangeArrowheads="1"/>
          </p:cNvPicPr>
          <p:nvPr/>
        </p:nvPicPr>
        <p:blipFill>
          <a:blip r:embed="rId2"/>
          <a:srcRect/>
          <a:stretch>
            <a:fillRect/>
          </a:stretch>
        </p:blipFill>
        <p:spPr bwMode="auto">
          <a:xfrm>
            <a:off x="5562600" y="304800"/>
            <a:ext cx="3429000" cy="2328863"/>
          </a:xfrm>
          <a:prstGeom prst="rect">
            <a:avLst/>
          </a:prstGeom>
          <a:noFill/>
          <a:ln w="9525">
            <a:noFill/>
            <a:miter lim="800000"/>
            <a:headEnd/>
            <a:tailEnd/>
          </a:ln>
        </p:spPr>
      </p:pic>
      <p:pic>
        <p:nvPicPr>
          <p:cNvPr id="356360" name="Picture 8"/>
          <p:cNvPicPr>
            <a:picLocks noChangeAspect="1" noChangeArrowheads="1"/>
          </p:cNvPicPr>
          <p:nvPr/>
        </p:nvPicPr>
        <p:blipFill>
          <a:blip r:embed="rId3"/>
          <a:srcRect/>
          <a:stretch>
            <a:fillRect/>
          </a:stretch>
        </p:blipFill>
        <p:spPr bwMode="auto">
          <a:xfrm>
            <a:off x="6705600" y="2971800"/>
            <a:ext cx="2438400" cy="35528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56356"/>
                                        </p:tgtEl>
                                        <p:attrNameLst>
                                          <p:attrName>style.visibility</p:attrName>
                                        </p:attrNameLst>
                                      </p:cBhvr>
                                      <p:to>
                                        <p:strVal val="visible"/>
                                      </p:to>
                                    </p:set>
                                    <p:animEffect transition="in" filter="strips(downRight)">
                                      <p:cBhvr>
                                        <p:cTn id="7" dur="500"/>
                                        <p:tgtEl>
                                          <p:spTgt spid="3563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56359"/>
                                        </p:tgtEl>
                                        <p:attrNameLst>
                                          <p:attrName>style.visibility</p:attrName>
                                        </p:attrNameLst>
                                      </p:cBhvr>
                                      <p:to>
                                        <p:strVal val="visible"/>
                                      </p:to>
                                    </p:set>
                                    <p:animEffect transition="in" filter="wipe(up)">
                                      <p:cBhvr>
                                        <p:cTn id="12" dur="500"/>
                                        <p:tgtEl>
                                          <p:spTgt spid="35635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56355"/>
                                        </p:tgtEl>
                                        <p:attrNameLst>
                                          <p:attrName>style.visibility</p:attrName>
                                        </p:attrNameLst>
                                      </p:cBhvr>
                                      <p:to>
                                        <p:strVal val="visible"/>
                                      </p:to>
                                    </p:set>
                                    <p:animEffect transition="in" filter="strips(downRight)">
                                      <p:cBhvr>
                                        <p:cTn id="17" dur="500"/>
                                        <p:tgtEl>
                                          <p:spTgt spid="3563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56360"/>
                                        </p:tgtEl>
                                        <p:attrNameLst>
                                          <p:attrName>style.visibility</p:attrName>
                                        </p:attrNameLst>
                                      </p:cBhvr>
                                      <p:to>
                                        <p:strVal val="visible"/>
                                      </p:to>
                                    </p:set>
                                    <p:animEffect transition="in" filter="wipe(up)">
                                      <p:cBhvr>
                                        <p:cTn id="22" dur="500"/>
                                        <p:tgtEl>
                                          <p:spTgt spid="35636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56358"/>
                                        </p:tgtEl>
                                        <p:attrNameLst>
                                          <p:attrName>style.visibility</p:attrName>
                                        </p:attrNameLst>
                                      </p:cBhvr>
                                      <p:to>
                                        <p:strVal val="visible"/>
                                      </p:to>
                                    </p:set>
                                    <p:animEffect transition="in" filter="strips(downRight)">
                                      <p:cBhvr>
                                        <p:cTn id="27" dur="500"/>
                                        <p:tgtEl>
                                          <p:spTgt spid="35635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356357"/>
                                        </p:tgtEl>
                                        <p:attrNameLst>
                                          <p:attrName>style.visibility</p:attrName>
                                        </p:attrNameLst>
                                      </p:cBhvr>
                                      <p:to>
                                        <p:strVal val="visible"/>
                                      </p:to>
                                    </p:set>
                                    <p:animEffect transition="in" filter="strips(downRight)">
                                      <p:cBhvr>
                                        <p:cTn id="32" dur="500"/>
                                        <p:tgtEl>
                                          <p:spTgt spid="356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5" grpId="0" autoUpdateAnimBg="0"/>
      <p:bldP spid="356356" grpId="0" autoUpdateAnimBg="0"/>
      <p:bldP spid="356357" grpId="0" autoUpdateAnimBg="0"/>
      <p:bldP spid="356358"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复杂的</a:t>
            </a:r>
            <a:r>
              <a:rPr lang="zh-CN" altLang="en-US" dirty="0" smtClean="0"/>
              <a:t>可编程逻辑器件</a:t>
            </a:r>
            <a:r>
              <a:rPr lang="en-US" altLang="zh-CN" dirty="0" smtClean="0"/>
              <a:t>CPLD</a:t>
            </a:r>
            <a:endParaRPr lang="zh-CN" altLang="en-US" dirty="0"/>
          </a:p>
        </p:txBody>
      </p:sp>
      <p:sp>
        <p:nvSpPr>
          <p:cNvPr id="4" name="内容占位符 3"/>
          <p:cNvSpPr>
            <a:spLocks noGrp="1"/>
          </p:cNvSpPr>
          <p:nvPr>
            <p:ph idx="1"/>
          </p:nvPr>
        </p:nvSpPr>
        <p:spPr>
          <a:xfrm>
            <a:off x="251520" y="1248128"/>
            <a:ext cx="8229600" cy="4569371"/>
          </a:xfrm>
        </p:spPr>
        <p:txBody>
          <a:bodyPr/>
          <a:lstStyle/>
          <a:p>
            <a:r>
              <a:rPr lang="zh-CN" altLang="en-US" dirty="0" smtClean="0"/>
              <a:t>总体结构</a:t>
            </a:r>
            <a:endParaRPr lang="en-US" altLang="zh-CN" dirty="0" smtClean="0"/>
          </a:p>
          <a:p>
            <a:pPr lvl="1"/>
            <a:r>
              <a:rPr lang="en-US" altLang="zh-CN" dirty="0" smtClean="0"/>
              <a:t>LAB</a:t>
            </a:r>
            <a:r>
              <a:rPr lang="zh-CN" altLang="en-US" dirty="0" smtClean="0"/>
              <a:t>，</a:t>
            </a:r>
            <a:r>
              <a:rPr lang="en-US" altLang="zh-CN" sz="2400" dirty="0" smtClean="0"/>
              <a:t>logic array block</a:t>
            </a:r>
          </a:p>
          <a:p>
            <a:pPr lvl="1">
              <a:buNone/>
            </a:pPr>
            <a:r>
              <a:rPr lang="en-US" altLang="zh-CN" sz="2400" dirty="0" smtClean="0"/>
              <a:t>	</a:t>
            </a:r>
            <a:r>
              <a:rPr lang="zh-CN" altLang="en-US" sz="2400" dirty="0" smtClean="0"/>
              <a:t>逻辑阵列块</a:t>
            </a:r>
            <a:endParaRPr lang="en-US" altLang="zh-CN" sz="2400" dirty="0" smtClean="0"/>
          </a:p>
          <a:p>
            <a:pPr lvl="1"/>
            <a:r>
              <a:rPr lang="en-US" altLang="zh-CN" dirty="0" smtClean="0"/>
              <a:t>I/O</a:t>
            </a:r>
          </a:p>
          <a:p>
            <a:pPr lvl="1">
              <a:buNone/>
            </a:pPr>
            <a:r>
              <a:rPr lang="en-US" altLang="zh-CN" dirty="0" smtClean="0"/>
              <a:t>    </a:t>
            </a:r>
            <a:r>
              <a:rPr lang="zh-CN" altLang="en-US" dirty="0" smtClean="0"/>
              <a:t>输入输出</a:t>
            </a:r>
            <a:endParaRPr lang="en-US" altLang="zh-CN" dirty="0" smtClean="0"/>
          </a:p>
          <a:p>
            <a:pPr lvl="1"/>
            <a:r>
              <a:rPr lang="en-US" altLang="zh-CN" dirty="0" smtClean="0"/>
              <a:t>PIA</a:t>
            </a:r>
          </a:p>
          <a:p>
            <a:pPr lvl="1">
              <a:buNone/>
            </a:pPr>
            <a:r>
              <a:rPr lang="en-US" altLang="zh-CN" dirty="0" smtClean="0"/>
              <a:t>   </a:t>
            </a:r>
            <a:r>
              <a:rPr lang="zh-CN" altLang="en-US" dirty="0" smtClean="0"/>
              <a:t>可编程互连阵列</a:t>
            </a:r>
            <a:endParaRPr lang="en-US" altLang="zh-CN" sz="2400" dirty="0" smtClean="0"/>
          </a:p>
        </p:txBody>
      </p:sp>
      <p:pic>
        <p:nvPicPr>
          <p:cNvPr id="5" name="Picture 6"/>
          <p:cNvPicPr>
            <a:picLocks noChangeAspect="1" noChangeArrowheads="1"/>
          </p:cNvPicPr>
          <p:nvPr/>
        </p:nvPicPr>
        <p:blipFill>
          <a:blip r:embed="rId2"/>
          <a:srcRect/>
          <a:stretch>
            <a:fillRect/>
          </a:stretch>
        </p:blipFill>
        <p:spPr bwMode="auto">
          <a:xfrm>
            <a:off x="4357686" y="1285860"/>
            <a:ext cx="4506400" cy="4643446"/>
          </a:xfrm>
          <a:prstGeom prst="rect">
            <a:avLst/>
          </a:prstGeom>
          <a:noFill/>
        </p:spPr>
      </p:pic>
    </p:spTree>
    <p:extLst>
      <p:ext uri="{BB962C8B-B14F-4D97-AF65-F5344CB8AC3E}">
        <p14:creationId xmlns:p14="http://schemas.microsoft.com/office/powerpoint/2010/main" val="270434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47664" y="620688"/>
            <a:ext cx="6840760" cy="6180849"/>
          </a:xfrm>
          <a:prstGeom prst="rect">
            <a:avLst/>
          </a:prstGeom>
        </p:spPr>
      </p:pic>
    </p:spTree>
    <p:extLst>
      <p:ext uri="{BB962C8B-B14F-4D97-AF65-F5344CB8AC3E}">
        <p14:creationId xmlns:p14="http://schemas.microsoft.com/office/powerpoint/2010/main" val="1404303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Picture 1"/>
          <p:cNvPicPr>
            <a:picLocks noChangeAspect="1" noChangeArrowheads="1"/>
          </p:cNvPicPr>
          <p:nvPr/>
        </p:nvPicPr>
        <p:blipFill>
          <a:blip r:embed="rId2"/>
          <a:srcRect t="1656"/>
          <a:stretch>
            <a:fillRect/>
          </a:stretch>
        </p:blipFill>
        <p:spPr bwMode="auto">
          <a:xfrm>
            <a:off x="928662" y="2285992"/>
            <a:ext cx="6724650" cy="4243387"/>
          </a:xfrm>
          <a:prstGeom prst="rect">
            <a:avLst/>
          </a:prstGeom>
          <a:noFill/>
          <a:ln w="9525">
            <a:noFill/>
            <a:miter lim="800000"/>
            <a:headEnd/>
            <a:tailEnd/>
          </a:ln>
          <a:effectLst/>
        </p:spPr>
      </p:pic>
      <p:sp>
        <p:nvSpPr>
          <p:cNvPr id="3" name="标题 2"/>
          <p:cNvSpPr>
            <a:spLocks noGrp="1"/>
          </p:cNvSpPr>
          <p:nvPr>
            <p:ph type="title"/>
          </p:nvPr>
        </p:nvSpPr>
        <p:spPr/>
        <p:txBody>
          <a:bodyPr/>
          <a:lstStyle/>
          <a:p>
            <a:r>
              <a:rPr lang="zh-CN" altLang="en-US" dirty="0"/>
              <a:t>复杂的</a:t>
            </a:r>
            <a:r>
              <a:rPr lang="zh-CN" altLang="en-US" dirty="0" smtClean="0"/>
              <a:t>可编程逻辑器件</a:t>
            </a:r>
            <a:r>
              <a:rPr lang="en-US" altLang="zh-CN" dirty="0" smtClean="0"/>
              <a:t>CPLD</a:t>
            </a:r>
            <a:endParaRPr lang="zh-CN" altLang="en-US" dirty="0"/>
          </a:p>
        </p:txBody>
      </p:sp>
      <p:sp>
        <p:nvSpPr>
          <p:cNvPr id="4" name="内容占位符 3"/>
          <p:cNvSpPr>
            <a:spLocks noGrp="1"/>
          </p:cNvSpPr>
          <p:nvPr>
            <p:ph idx="1"/>
          </p:nvPr>
        </p:nvSpPr>
        <p:spPr>
          <a:xfrm>
            <a:off x="251520" y="1248128"/>
            <a:ext cx="8229600" cy="4569371"/>
          </a:xfrm>
        </p:spPr>
        <p:txBody>
          <a:bodyPr/>
          <a:lstStyle/>
          <a:p>
            <a:r>
              <a:rPr lang="en-US" altLang="zh-CN" dirty="0" smtClean="0"/>
              <a:t>LAB</a:t>
            </a:r>
            <a:r>
              <a:rPr lang="zh-CN" altLang="en-US" dirty="0" smtClean="0"/>
              <a:t>逻辑阵列块</a:t>
            </a:r>
            <a:endParaRPr lang="en-US" altLang="zh-CN" dirty="0" smtClean="0"/>
          </a:p>
        </p:txBody>
      </p:sp>
      <p:grpSp>
        <p:nvGrpSpPr>
          <p:cNvPr id="2" name="Group 5"/>
          <p:cNvGrpSpPr>
            <a:grpSpLocks/>
          </p:cNvGrpSpPr>
          <p:nvPr/>
        </p:nvGrpSpPr>
        <p:grpSpPr bwMode="auto">
          <a:xfrm>
            <a:off x="3286116" y="1357298"/>
            <a:ext cx="5715040" cy="1009648"/>
            <a:chOff x="720" y="1488"/>
            <a:chExt cx="4272" cy="816"/>
          </a:xfrm>
        </p:grpSpPr>
        <p:sp>
          <p:nvSpPr>
            <p:cNvPr id="8" name="Text Box 6"/>
            <p:cNvSpPr txBox="1">
              <a:spLocks noChangeArrowheads="1"/>
            </p:cNvSpPr>
            <p:nvPr/>
          </p:nvSpPr>
          <p:spPr bwMode="auto">
            <a:xfrm>
              <a:off x="1632" y="1488"/>
              <a:ext cx="2400" cy="298"/>
            </a:xfrm>
            <a:prstGeom prst="rect">
              <a:avLst/>
            </a:prstGeom>
            <a:noFill/>
            <a:ln w="9525">
              <a:noFill/>
              <a:miter lim="800000"/>
              <a:headEnd/>
              <a:tailEnd/>
            </a:ln>
            <a:effectLst/>
          </p:spPr>
          <p:txBody>
            <a:bodyPr>
              <a:spAutoFit/>
            </a:bodyPr>
            <a:lstStyle/>
            <a:p>
              <a:pPr>
                <a:spcBef>
                  <a:spcPct val="50000"/>
                </a:spcBef>
              </a:pPr>
              <a:r>
                <a:rPr lang="en-US" altLang="zh-CN" b="1" dirty="0">
                  <a:solidFill>
                    <a:srgbClr val="000066"/>
                  </a:solidFill>
                </a:rPr>
                <a:t>MAX7000</a:t>
              </a:r>
              <a:r>
                <a:rPr lang="zh-CN" altLang="en-US" b="1" dirty="0">
                  <a:solidFill>
                    <a:srgbClr val="000066"/>
                  </a:solidFill>
                  <a:latin typeface="宋体" charset="-122"/>
                </a:rPr>
                <a:t>系列中</a:t>
              </a:r>
              <a:r>
                <a:rPr lang="zh-CN" altLang="en-US" b="1" dirty="0" smtClean="0">
                  <a:solidFill>
                    <a:srgbClr val="000066"/>
                  </a:solidFill>
                  <a:latin typeface="宋体" charset="-122"/>
                </a:rPr>
                <a:t>的</a:t>
              </a:r>
              <a:r>
                <a:rPr lang="en-US" altLang="zh-CN" b="1" dirty="0" smtClean="0">
                  <a:solidFill>
                    <a:srgbClr val="000066"/>
                  </a:solidFill>
                  <a:latin typeface="宋体" charset="-122"/>
                </a:rPr>
                <a:t>LAB</a:t>
              </a:r>
              <a:r>
                <a:rPr lang="zh-CN" altLang="en-US" b="1" dirty="0" smtClean="0">
                  <a:solidFill>
                    <a:srgbClr val="000066"/>
                  </a:solidFill>
                </a:rPr>
                <a:t> </a:t>
              </a:r>
              <a:endParaRPr lang="zh-CN" altLang="en-US" b="1" dirty="0">
                <a:solidFill>
                  <a:srgbClr val="000066"/>
                </a:solidFill>
              </a:endParaRPr>
            </a:p>
          </p:txBody>
        </p:sp>
        <p:sp>
          <p:nvSpPr>
            <p:cNvPr id="9" name="Line 7"/>
            <p:cNvSpPr>
              <a:spLocks noChangeShapeType="1"/>
            </p:cNvSpPr>
            <p:nvPr/>
          </p:nvSpPr>
          <p:spPr bwMode="auto">
            <a:xfrm>
              <a:off x="1392" y="1776"/>
              <a:ext cx="2976" cy="0"/>
            </a:xfrm>
            <a:prstGeom prst="line">
              <a:avLst/>
            </a:prstGeom>
            <a:noFill/>
            <a:ln w="28575">
              <a:solidFill>
                <a:srgbClr val="660066"/>
              </a:solidFill>
              <a:round/>
              <a:headEnd/>
              <a:tailEnd/>
            </a:ln>
            <a:effectLst/>
          </p:spPr>
          <p:txBody>
            <a:bodyPr wrap="none"/>
            <a:lstStyle/>
            <a:p>
              <a:endParaRPr lang="zh-CN" altLang="en-US"/>
            </a:p>
          </p:txBody>
        </p:sp>
        <p:sp>
          <p:nvSpPr>
            <p:cNvPr id="10" name="Line 8"/>
            <p:cNvSpPr>
              <a:spLocks noChangeShapeType="1"/>
            </p:cNvSpPr>
            <p:nvPr/>
          </p:nvSpPr>
          <p:spPr bwMode="auto">
            <a:xfrm>
              <a:off x="1392" y="1776"/>
              <a:ext cx="0" cy="144"/>
            </a:xfrm>
            <a:prstGeom prst="line">
              <a:avLst/>
            </a:prstGeom>
            <a:noFill/>
            <a:ln w="28575">
              <a:solidFill>
                <a:srgbClr val="660066"/>
              </a:solidFill>
              <a:round/>
              <a:headEnd/>
              <a:tailEnd/>
            </a:ln>
            <a:effectLst/>
          </p:spPr>
          <p:txBody>
            <a:bodyPr wrap="none"/>
            <a:lstStyle/>
            <a:p>
              <a:endParaRPr lang="zh-CN" altLang="en-US"/>
            </a:p>
          </p:txBody>
        </p:sp>
        <p:sp>
          <p:nvSpPr>
            <p:cNvPr id="11" name="Line 9"/>
            <p:cNvSpPr>
              <a:spLocks noChangeShapeType="1"/>
            </p:cNvSpPr>
            <p:nvPr/>
          </p:nvSpPr>
          <p:spPr bwMode="auto">
            <a:xfrm>
              <a:off x="4368" y="1776"/>
              <a:ext cx="0" cy="144"/>
            </a:xfrm>
            <a:prstGeom prst="line">
              <a:avLst/>
            </a:prstGeom>
            <a:noFill/>
            <a:ln w="28575">
              <a:solidFill>
                <a:srgbClr val="660066"/>
              </a:solidFill>
              <a:round/>
              <a:headEnd/>
              <a:tailEnd/>
            </a:ln>
            <a:effectLst/>
          </p:spPr>
          <p:txBody>
            <a:bodyPr wrap="none"/>
            <a:lstStyle/>
            <a:p>
              <a:endParaRPr lang="zh-CN" altLang="en-US"/>
            </a:p>
          </p:txBody>
        </p:sp>
        <p:sp>
          <p:nvSpPr>
            <p:cNvPr id="12" name="Line 10"/>
            <p:cNvSpPr>
              <a:spLocks noChangeShapeType="1"/>
            </p:cNvSpPr>
            <p:nvPr/>
          </p:nvSpPr>
          <p:spPr bwMode="auto">
            <a:xfrm>
              <a:off x="2832" y="1776"/>
              <a:ext cx="0" cy="144"/>
            </a:xfrm>
            <a:prstGeom prst="line">
              <a:avLst/>
            </a:prstGeom>
            <a:noFill/>
            <a:ln w="28575">
              <a:solidFill>
                <a:srgbClr val="660066"/>
              </a:solidFill>
              <a:round/>
              <a:headEnd/>
              <a:tailEnd/>
            </a:ln>
            <a:effectLst/>
          </p:spPr>
          <p:txBody>
            <a:bodyPr wrap="none"/>
            <a:lstStyle/>
            <a:p>
              <a:endParaRPr lang="zh-CN" altLang="en-US"/>
            </a:p>
          </p:txBody>
        </p:sp>
        <p:sp>
          <p:nvSpPr>
            <p:cNvPr id="13" name="Oval 11"/>
            <p:cNvSpPr>
              <a:spLocks noChangeArrowheads="1"/>
            </p:cNvSpPr>
            <p:nvPr/>
          </p:nvSpPr>
          <p:spPr bwMode="auto">
            <a:xfrm>
              <a:off x="720" y="1920"/>
              <a:ext cx="1296" cy="384"/>
            </a:xfrm>
            <a:prstGeom prst="ellipse">
              <a:avLst/>
            </a:prstGeom>
            <a:solidFill>
              <a:srgbClr val="0000CC"/>
            </a:solidFill>
            <a:ln w="9525">
              <a:solidFill>
                <a:schemeClr val="tx1"/>
              </a:solidFill>
              <a:round/>
              <a:headEnd/>
              <a:tailEnd/>
            </a:ln>
            <a:effectLst/>
          </p:spPr>
          <p:txBody>
            <a:bodyPr wrap="none" anchor="ctr"/>
            <a:lstStyle/>
            <a:p>
              <a:pPr algn="ctr"/>
              <a:r>
                <a:rPr lang="zh-CN" altLang="en-US" b="1">
                  <a:solidFill>
                    <a:srgbClr val="FFFFFF"/>
                  </a:solidFill>
                  <a:effectLst>
                    <a:outerShdw blurRad="38100" dist="38100" dir="2700000" algn="tl">
                      <a:srgbClr val="000000"/>
                    </a:outerShdw>
                  </a:effectLst>
                  <a:latin typeface="宋体" charset="-122"/>
                </a:rPr>
                <a:t>逻辑阵列</a:t>
              </a:r>
              <a:r>
                <a:rPr lang="zh-CN" altLang="en-US">
                  <a:effectLst>
                    <a:outerShdw blurRad="38100" dist="38100" dir="2700000" algn="tl">
                      <a:srgbClr val="000000"/>
                    </a:outerShdw>
                  </a:effectLst>
                </a:rPr>
                <a:t> </a:t>
              </a:r>
            </a:p>
          </p:txBody>
        </p:sp>
        <p:sp>
          <p:nvSpPr>
            <p:cNvPr id="14" name="Oval 12"/>
            <p:cNvSpPr>
              <a:spLocks noChangeArrowheads="1"/>
            </p:cNvSpPr>
            <p:nvPr/>
          </p:nvSpPr>
          <p:spPr bwMode="auto">
            <a:xfrm>
              <a:off x="2160" y="1920"/>
              <a:ext cx="1392" cy="384"/>
            </a:xfrm>
            <a:prstGeom prst="ellipse">
              <a:avLst/>
            </a:prstGeom>
            <a:solidFill>
              <a:srgbClr val="0000CC"/>
            </a:solidFill>
            <a:ln w="9525">
              <a:solidFill>
                <a:schemeClr val="tx1"/>
              </a:solidFill>
              <a:round/>
              <a:headEnd/>
              <a:tailEnd/>
            </a:ln>
            <a:effectLst/>
          </p:spPr>
          <p:txBody>
            <a:bodyPr wrap="none" anchor="ctr"/>
            <a:lstStyle/>
            <a:p>
              <a:pPr algn="ctr"/>
              <a:r>
                <a:rPr lang="zh-CN" altLang="en-US" b="1" dirty="0">
                  <a:solidFill>
                    <a:srgbClr val="FFFFFF"/>
                  </a:solidFill>
                  <a:effectLst>
                    <a:outerShdw blurRad="38100" dist="38100" dir="2700000" algn="tl">
                      <a:srgbClr val="000000"/>
                    </a:outerShdw>
                  </a:effectLst>
                  <a:latin typeface="宋体" charset="-122"/>
                </a:rPr>
                <a:t>乘积项选择矩阵</a:t>
              </a:r>
              <a:r>
                <a:rPr lang="zh-CN" altLang="en-US" b="1" dirty="0">
                  <a:effectLst>
                    <a:outerShdw blurRad="38100" dist="38100" dir="2700000" algn="tl">
                      <a:srgbClr val="000000"/>
                    </a:outerShdw>
                  </a:effectLst>
                  <a:latin typeface="宋体" charset="-122"/>
                </a:rPr>
                <a:t> </a:t>
              </a:r>
            </a:p>
          </p:txBody>
        </p:sp>
        <p:sp>
          <p:nvSpPr>
            <p:cNvPr id="15" name="Oval 13"/>
            <p:cNvSpPr>
              <a:spLocks noChangeArrowheads="1"/>
            </p:cNvSpPr>
            <p:nvPr/>
          </p:nvSpPr>
          <p:spPr bwMode="auto">
            <a:xfrm>
              <a:off x="3696" y="1920"/>
              <a:ext cx="1296" cy="384"/>
            </a:xfrm>
            <a:prstGeom prst="ellipse">
              <a:avLst/>
            </a:prstGeom>
            <a:solidFill>
              <a:srgbClr val="0000CC"/>
            </a:solidFill>
            <a:ln w="9525">
              <a:solidFill>
                <a:schemeClr val="tx1"/>
              </a:solidFill>
              <a:round/>
              <a:headEnd/>
              <a:tailEnd/>
            </a:ln>
            <a:effectLst/>
          </p:spPr>
          <p:txBody>
            <a:bodyPr wrap="none" anchor="ctr"/>
            <a:lstStyle/>
            <a:p>
              <a:pPr algn="ctr"/>
              <a:r>
                <a:rPr lang="zh-CN" altLang="en-US" b="1" dirty="0" smtClean="0">
                  <a:solidFill>
                    <a:srgbClr val="FFFFFF"/>
                  </a:solidFill>
                  <a:effectLst>
                    <a:outerShdw blurRad="38100" dist="38100" dir="2700000" algn="tl">
                      <a:srgbClr val="000000"/>
                    </a:outerShdw>
                  </a:effectLst>
                  <a:latin typeface="宋体" charset="-122"/>
                </a:rPr>
                <a:t>可编程</a:t>
              </a:r>
              <a:r>
                <a:rPr lang="en-US" altLang="zh-CN" b="1" dirty="0" smtClean="0">
                  <a:solidFill>
                    <a:srgbClr val="FFFFFF"/>
                  </a:solidFill>
                  <a:effectLst>
                    <a:outerShdw blurRad="38100" dist="38100" dir="2700000" algn="tl">
                      <a:srgbClr val="000000"/>
                    </a:outerShdw>
                  </a:effectLst>
                  <a:latin typeface="宋体" charset="-122"/>
                </a:rPr>
                <a:t>MUX</a:t>
              </a:r>
              <a:r>
                <a:rPr lang="zh-CN" altLang="en-US" dirty="0" smtClean="0">
                  <a:effectLst>
                    <a:outerShdw blurRad="38100" dist="38100" dir="2700000" algn="tl">
                      <a:srgbClr val="000000"/>
                    </a:outerShdw>
                  </a:effectLst>
                  <a:latin typeface="宋体" charset="-122"/>
                </a:rPr>
                <a:t> </a:t>
              </a:r>
              <a:endParaRPr lang="zh-CN" altLang="en-US" dirty="0">
                <a:effectLst>
                  <a:outerShdw blurRad="38100" dist="38100" dir="2700000" algn="tl">
                    <a:srgbClr val="000000"/>
                  </a:outerShdw>
                </a:effectLst>
                <a:latin typeface="宋体" charset="-122"/>
              </a:endParaRPr>
            </a:p>
          </p:txBody>
        </p:sp>
      </p:grpSp>
      <p:grpSp>
        <p:nvGrpSpPr>
          <p:cNvPr id="5" name="组合 19"/>
          <p:cNvGrpSpPr/>
          <p:nvPr/>
        </p:nvGrpSpPr>
        <p:grpSpPr>
          <a:xfrm>
            <a:off x="4143372" y="4429132"/>
            <a:ext cx="2786082" cy="2000264"/>
            <a:chOff x="4143372" y="4429132"/>
            <a:chExt cx="2786082" cy="2000264"/>
          </a:xfrm>
        </p:grpSpPr>
        <p:sp>
          <p:nvSpPr>
            <p:cNvPr id="16" name="椭圆 15"/>
            <p:cNvSpPr/>
            <p:nvPr/>
          </p:nvSpPr>
          <p:spPr bwMode="auto">
            <a:xfrm>
              <a:off x="4143372" y="5929330"/>
              <a:ext cx="571504" cy="500066"/>
            </a:xfrm>
            <a:prstGeom prst="ellipse">
              <a:avLst/>
            </a:prstGeom>
            <a:noFill/>
            <a:ln w="25400" cap="flat" cmpd="sng" algn="ctr">
              <a:solidFill>
                <a:srgbClr val="FF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7" name="椭圆 16"/>
            <p:cNvSpPr/>
            <p:nvPr/>
          </p:nvSpPr>
          <p:spPr bwMode="auto">
            <a:xfrm>
              <a:off x="4786314" y="5214950"/>
              <a:ext cx="571504" cy="500066"/>
            </a:xfrm>
            <a:prstGeom prst="ellipse">
              <a:avLst/>
            </a:prstGeom>
            <a:noFill/>
            <a:ln w="25400" cap="flat" cmpd="sng" algn="ctr">
              <a:solidFill>
                <a:srgbClr val="FF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8" name="椭圆 17"/>
            <p:cNvSpPr/>
            <p:nvPr/>
          </p:nvSpPr>
          <p:spPr bwMode="auto">
            <a:xfrm>
              <a:off x="5429256" y="4786322"/>
              <a:ext cx="571504" cy="500066"/>
            </a:xfrm>
            <a:prstGeom prst="ellipse">
              <a:avLst/>
            </a:prstGeom>
            <a:noFill/>
            <a:ln w="25400" cap="flat" cmpd="sng" algn="ctr">
              <a:solidFill>
                <a:srgbClr val="FF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9" name="椭圆 18"/>
            <p:cNvSpPr/>
            <p:nvPr/>
          </p:nvSpPr>
          <p:spPr bwMode="auto">
            <a:xfrm>
              <a:off x="6357950" y="4429132"/>
              <a:ext cx="571504" cy="500066"/>
            </a:xfrm>
            <a:prstGeom prst="ellipse">
              <a:avLst/>
            </a:prstGeom>
            <a:noFill/>
            <a:ln w="25400" cap="flat" cmpd="sng" algn="ctr">
              <a:solidFill>
                <a:srgbClr val="FF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grpSp>
      <p:grpSp>
        <p:nvGrpSpPr>
          <p:cNvPr id="22" name="组合 21"/>
          <p:cNvGrpSpPr/>
          <p:nvPr/>
        </p:nvGrpSpPr>
        <p:grpSpPr>
          <a:xfrm>
            <a:off x="1643042" y="2857496"/>
            <a:ext cx="1643074" cy="3429024"/>
            <a:chOff x="1643042" y="2857496"/>
            <a:chExt cx="1643074" cy="3429024"/>
          </a:xfrm>
        </p:grpSpPr>
        <p:sp>
          <p:nvSpPr>
            <p:cNvPr id="20" name="矩形 19"/>
            <p:cNvSpPr/>
            <p:nvPr/>
          </p:nvSpPr>
          <p:spPr bwMode="auto">
            <a:xfrm>
              <a:off x="2285984" y="2857496"/>
              <a:ext cx="1000132" cy="928694"/>
            </a:xfrm>
            <a:prstGeom prst="rect">
              <a:avLst/>
            </a:prstGeom>
            <a:noFill/>
            <a:ln w="2540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21" name="矩形 20"/>
            <p:cNvSpPr/>
            <p:nvPr/>
          </p:nvSpPr>
          <p:spPr bwMode="auto">
            <a:xfrm>
              <a:off x="1643042" y="5357826"/>
              <a:ext cx="1500198" cy="928694"/>
            </a:xfrm>
            <a:prstGeom prst="rect">
              <a:avLst/>
            </a:prstGeom>
            <a:noFill/>
            <a:ln w="2540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grpSp>
    </p:spTree>
    <p:extLst>
      <p:ext uri="{BB962C8B-B14F-4D97-AF65-F5344CB8AC3E}">
        <p14:creationId xmlns:p14="http://schemas.microsoft.com/office/powerpoint/2010/main" val="270434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Text Box 4"/>
          <p:cNvSpPr txBox="1">
            <a:spLocks noChangeArrowheads="1"/>
          </p:cNvSpPr>
          <p:nvPr/>
        </p:nvSpPr>
        <p:spPr bwMode="auto">
          <a:xfrm>
            <a:off x="285720" y="2000240"/>
            <a:ext cx="3505200" cy="861774"/>
          </a:xfrm>
          <a:prstGeom prst="rect">
            <a:avLst/>
          </a:prstGeom>
          <a:noFill/>
          <a:ln w="9525">
            <a:noFill/>
            <a:miter lim="800000"/>
            <a:headEnd/>
            <a:tailEnd/>
          </a:ln>
          <a:effectLst/>
        </p:spPr>
        <p:txBody>
          <a:bodyPr>
            <a:spAutoFit/>
          </a:bodyPr>
          <a:lstStyle/>
          <a:p>
            <a:pPr>
              <a:spcBef>
                <a:spcPct val="50000"/>
              </a:spcBef>
            </a:pPr>
            <a:r>
              <a:rPr lang="zh-CN" altLang="en-US" sz="2000" b="1" dirty="0" smtClean="0">
                <a:solidFill>
                  <a:srgbClr val="0000CC"/>
                </a:solidFill>
                <a:latin typeface="宋体" charset="-122"/>
              </a:rPr>
              <a:t>共享扩展：</a:t>
            </a:r>
            <a:endParaRPr lang="en-US" altLang="zh-CN" sz="2000" b="1" dirty="0" smtClean="0">
              <a:solidFill>
                <a:srgbClr val="0000CC"/>
              </a:solidFill>
              <a:latin typeface="宋体" charset="-122"/>
            </a:endParaRPr>
          </a:p>
          <a:p>
            <a:pPr>
              <a:spcBef>
                <a:spcPct val="50000"/>
              </a:spcBef>
            </a:pPr>
            <a:r>
              <a:rPr lang="en-US" altLang="zh-CN" sz="2000" b="1" dirty="0" smtClean="0">
                <a:solidFill>
                  <a:srgbClr val="0000CC"/>
                </a:solidFill>
                <a:latin typeface="宋体" charset="-122"/>
              </a:rPr>
              <a:t>LAB</a:t>
            </a:r>
            <a:r>
              <a:rPr lang="zh-CN" altLang="en-US" sz="2000" b="1" dirty="0" smtClean="0">
                <a:solidFill>
                  <a:srgbClr val="0000CC"/>
                </a:solidFill>
                <a:latin typeface="宋体" charset="-122"/>
              </a:rPr>
              <a:t>内部</a:t>
            </a:r>
            <a:endParaRPr lang="en-US" altLang="zh-CN" sz="2000" b="1" dirty="0" smtClean="0">
              <a:solidFill>
                <a:srgbClr val="0000CC"/>
              </a:solidFill>
              <a:latin typeface="宋体" charset="-122"/>
            </a:endParaRPr>
          </a:p>
        </p:txBody>
      </p:sp>
      <p:graphicFrame>
        <p:nvGraphicFramePr>
          <p:cNvPr id="28678" name="Object 6"/>
          <p:cNvGraphicFramePr>
            <a:graphicFrameLocks noChangeAspect="1"/>
          </p:cNvGraphicFramePr>
          <p:nvPr/>
        </p:nvGraphicFramePr>
        <p:xfrm>
          <a:off x="2590800" y="1447800"/>
          <a:ext cx="5791200" cy="4905375"/>
        </p:xfrm>
        <a:graphic>
          <a:graphicData uri="http://schemas.openxmlformats.org/presentationml/2006/ole">
            <mc:AlternateContent xmlns:mc="http://schemas.openxmlformats.org/markup-compatibility/2006">
              <mc:Choice xmlns:v="urn:schemas-microsoft-com:vml" Requires="v">
                <p:oleObj spid="_x0000_s53271" name="Visio" r:id="rId3" imgW="4853208" imgH="4103730" progId="Visio.Drawing.11">
                  <p:embed/>
                </p:oleObj>
              </mc:Choice>
              <mc:Fallback>
                <p:oleObj name="Visio" r:id="rId3" imgW="4853208" imgH="410373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447800"/>
                        <a:ext cx="5791200" cy="4905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标题 6"/>
          <p:cNvSpPr>
            <a:spLocks noGrp="1"/>
          </p:cNvSpPr>
          <p:nvPr>
            <p:ph type="title"/>
          </p:nvPr>
        </p:nvSpPr>
        <p:spPr/>
        <p:txBody>
          <a:bodyPr/>
          <a:lstStyle/>
          <a:p>
            <a:r>
              <a:rPr lang="zh-CN" altLang="en-US" dirty="0" smtClean="0"/>
              <a:t>复杂的可编程逻辑器件</a:t>
            </a:r>
            <a:r>
              <a:rPr lang="en-US" altLang="zh-CN" dirty="0" smtClean="0"/>
              <a:t>CPLD</a:t>
            </a:r>
            <a:endParaRPr lang="zh-CN" altLang="en-US" dirty="0"/>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6"/>
          <p:cNvSpPr>
            <a:spLocks noGrp="1"/>
          </p:cNvSpPr>
          <p:nvPr>
            <p:ph type="title"/>
          </p:nvPr>
        </p:nvSpPr>
        <p:spPr>
          <a:xfrm>
            <a:off x="467544" y="620688"/>
            <a:ext cx="8229600" cy="792088"/>
          </a:xfrm>
        </p:spPr>
        <p:txBody>
          <a:bodyPr/>
          <a:lstStyle/>
          <a:p>
            <a:r>
              <a:rPr lang="zh-CN" altLang="en-US" dirty="0" smtClean="0"/>
              <a:t>复杂的可编程逻辑器件</a:t>
            </a:r>
            <a:r>
              <a:rPr lang="en-US" altLang="zh-CN" dirty="0" smtClean="0"/>
              <a:t>CPLD</a:t>
            </a:r>
            <a:endParaRPr lang="zh-CN" altLang="en-US" dirty="0"/>
          </a:p>
        </p:txBody>
      </p:sp>
      <p:sp>
        <p:nvSpPr>
          <p:cNvPr id="10" name="Text Box 4"/>
          <p:cNvSpPr txBox="1">
            <a:spLocks noChangeArrowheads="1"/>
          </p:cNvSpPr>
          <p:nvPr/>
        </p:nvSpPr>
        <p:spPr bwMode="auto">
          <a:xfrm>
            <a:off x="285720" y="2000240"/>
            <a:ext cx="3505200" cy="861774"/>
          </a:xfrm>
          <a:prstGeom prst="rect">
            <a:avLst/>
          </a:prstGeom>
          <a:noFill/>
          <a:ln w="9525">
            <a:noFill/>
            <a:miter lim="800000"/>
            <a:headEnd/>
            <a:tailEnd/>
          </a:ln>
          <a:effectLst/>
        </p:spPr>
        <p:txBody>
          <a:bodyPr>
            <a:spAutoFit/>
          </a:bodyPr>
          <a:lstStyle/>
          <a:p>
            <a:pPr>
              <a:spcBef>
                <a:spcPct val="50000"/>
              </a:spcBef>
            </a:pPr>
            <a:r>
              <a:rPr lang="zh-CN" altLang="en-US" sz="2000" b="1" dirty="0" smtClean="0">
                <a:solidFill>
                  <a:srgbClr val="0000CC"/>
                </a:solidFill>
                <a:latin typeface="宋体" charset="-122"/>
              </a:rPr>
              <a:t>并联扩展：</a:t>
            </a:r>
            <a:endParaRPr lang="en-US" altLang="zh-CN" sz="2000" b="1" dirty="0" smtClean="0">
              <a:solidFill>
                <a:srgbClr val="0000CC"/>
              </a:solidFill>
              <a:latin typeface="宋体" charset="-122"/>
            </a:endParaRPr>
          </a:p>
          <a:p>
            <a:pPr>
              <a:spcBef>
                <a:spcPct val="50000"/>
              </a:spcBef>
            </a:pPr>
            <a:r>
              <a:rPr lang="en-US" altLang="zh-CN" sz="2000" b="1" dirty="0" smtClean="0">
                <a:solidFill>
                  <a:srgbClr val="0000CC"/>
                </a:solidFill>
                <a:latin typeface="宋体" charset="-122"/>
              </a:rPr>
              <a:t>LAB</a:t>
            </a:r>
            <a:r>
              <a:rPr lang="zh-CN" altLang="en-US" sz="2000" b="1" dirty="0" smtClean="0">
                <a:solidFill>
                  <a:srgbClr val="0000CC"/>
                </a:solidFill>
                <a:latin typeface="宋体" charset="-122"/>
              </a:rPr>
              <a:t>之间</a:t>
            </a:r>
            <a:endParaRPr lang="en-US" altLang="zh-CN" sz="2000" b="1" dirty="0" smtClean="0">
              <a:solidFill>
                <a:srgbClr val="0000CC"/>
              </a:solidFill>
              <a:latin typeface="宋体" charset="-122"/>
            </a:endParaRPr>
          </a:p>
        </p:txBody>
      </p:sp>
      <p:pic>
        <p:nvPicPr>
          <p:cNvPr id="179201" name="Picture 1"/>
          <p:cNvPicPr>
            <a:picLocks noChangeAspect="1" noChangeArrowheads="1"/>
          </p:cNvPicPr>
          <p:nvPr/>
        </p:nvPicPr>
        <p:blipFill>
          <a:blip r:embed="rId2"/>
          <a:srcRect/>
          <a:stretch>
            <a:fillRect/>
          </a:stretch>
        </p:blipFill>
        <p:spPr bwMode="auto">
          <a:xfrm>
            <a:off x="2500298" y="1785926"/>
            <a:ext cx="5010150" cy="4505325"/>
          </a:xfrm>
          <a:prstGeom prst="rect">
            <a:avLst/>
          </a:prstGeom>
          <a:noFill/>
          <a:ln w="9525">
            <a:noFill/>
            <a:miter lim="800000"/>
            <a:headEnd/>
            <a:tailEnd/>
          </a:ln>
          <a:effectLst/>
        </p:spPr>
      </p:pic>
      <p:sp>
        <p:nvSpPr>
          <p:cNvPr id="6" name="TextBox 5"/>
          <p:cNvSpPr txBox="1"/>
          <p:nvPr/>
        </p:nvSpPr>
        <p:spPr>
          <a:xfrm>
            <a:off x="3571868" y="1428736"/>
            <a:ext cx="2000264" cy="400110"/>
          </a:xfrm>
          <a:prstGeom prst="rect">
            <a:avLst/>
          </a:prstGeom>
          <a:noFill/>
        </p:spPr>
        <p:txBody>
          <a:bodyPr wrap="square" rtlCol="0">
            <a:spAutoFit/>
          </a:bodyPr>
          <a:lstStyle/>
          <a:p>
            <a:r>
              <a:rPr lang="zh-CN" altLang="en-US" sz="2000" b="1" dirty="0" smtClean="0"/>
              <a:t>来自前一个</a:t>
            </a:r>
            <a:r>
              <a:rPr lang="en-US" altLang="zh-CN" sz="2000" b="1" dirty="0" smtClean="0"/>
              <a:t>LAB</a:t>
            </a:r>
            <a:endParaRPr lang="zh-CN" altLang="en-US" sz="2000" b="1" dirty="0"/>
          </a:p>
        </p:txBody>
      </p:sp>
      <p:sp>
        <p:nvSpPr>
          <p:cNvPr id="7" name="TextBox 6"/>
          <p:cNvSpPr txBox="1"/>
          <p:nvPr/>
        </p:nvSpPr>
        <p:spPr>
          <a:xfrm>
            <a:off x="5357818" y="6286520"/>
            <a:ext cx="2000264" cy="400110"/>
          </a:xfrm>
          <a:prstGeom prst="rect">
            <a:avLst/>
          </a:prstGeom>
          <a:noFill/>
        </p:spPr>
        <p:txBody>
          <a:bodyPr wrap="square" rtlCol="0">
            <a:spAutoFit/>
          </a:bodyPr>
          <a:lstStyle/>
          <a:p>
            <a:r>
              <a:rPr lang="zh-CN" altLang="en-US" sz="2000" b="1" dirty="0" smtClean="0"/>
              <a:t>通往下一个</a:t>
            </a:r>
            <a:r>
              <a:rPr lang="en-US" altLang="zh-CN" sz="2000" b="1" dirty="0" smtClean="0"/>
              <a:t>LAB</a:t>
            </a:r>
            <a:endParaRPr lang="zh-CN" altLang="en-US" sz="2000" b="1" dirty="0"/>
          </a:p>
        </p:txBody>
      </p:sp>
      <p:sp>
        <p:nvSpPr>
          <p:cNvPr id="8" name="TextBox 7"/>
          <p:cNvSpPr txBox="1"/>
          <p:nvPr/>
        </p:nvSpPr>
        <p:spPr>
          <a:xfrm>
            <a:off x="6929454" y="3143248"/>
            <a:ext cx="928694" cy="461665"/>
          </a:xfrm>
          <a:prstGeom prst="rect">
            <a:avLst/>
          </a:prstGeom>
          <a:noFill/>
        </p:spPr>
        <p:txBody>
          <a:bodyPr wrap="square" rtlCol="0">
            <a:spAutoFit/>
          </a:bodyPr>
          <a:lstStyle/>
          <a:p>
            <a:r>
              <a:rPr lang="en-US" altLang="zh-CN" sz="2400" b="1" dirty="0" smtClean="0">
                <a:latin typeface="宋体" pitchFamily="2" charset="-122"/>
              </a:rPr>
              <a:t>LAB</a:t>
            </a:r>
            <a:endParaRPr lang="zh-CN" altLang="en-US" sz="2400" b="1" dirty="0">
              <a:latin typeface="宋体" pitchFamily="2" charset="-122"/>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复杂的</a:t>
            </a:r>
            <a:r>
              <a:rPr lang="zh-CN" altLang="en-US" dirty="0" smtClean="0"/>
              <a:t>可编程逻辑器件</a:t>
            </a:r>
            <a:r>
              <a:rPr lang="en-US" altLang="zh-CN" dirty="0" smtClean="0"/>
              <a:t>CPLD</a:t>
            </a:r>
            <a:endParaRPr lang="zh-CN" altLang="en-US" dirty="0"/>
          </a:p>
        </p:txBody>
      </p:sp>
      <p:sp>
        <p:nvSpPr>
          <p:cNvPr id="4" name="内容占位符 3"/>
          <p:cNvSpPr>
            <a:spLocks noGrp="1"/>
          </p:cNvSpPr>
          <p:nvPr>
            <p:ph idx="1"/>
          </p:nvPr>
        </p:nvSpPr>
        <p:spPr>
          <a:xfrm>
            <a:off x="251520" y="1248129"/>
            <a:ext cx="8229600" cy="823550"/>
          </a:xfrm>
        </p:spPr>
        <p:txBody>
          <a:bodyPr/>
          <a:lstStyle/>
          <a:p>
            <a:r>
              <a:rPr lang="en-US" altLang="zh-CN" dirty="0" smtClean="0"/>
              <a:t>PIA</a:t>
            </a:r>
            <a:r>
              <a:rPr lang="zh-CN" altLang="en-US" dirty="0" smtClean="0"/>
              <a:t>可编程互连阵列</a:t>
            </a:r>
            <a:endParaRPr lang="en-US" altLang="zh-CN" dirty="0" smtClean="0"/>
          </a:p>
        </p:txBody>
      </p:sp>
      <p:pic>
        <p:nvPicPr>
          <p:cNvPr id="23" name="Picture 6" descr="c3p_30"/>
          <p:cNvPicPr>
            <a:picLocks noChangeAspect="1" noChangeArrowheads="1"/>
          </p:cNvPicPr>
          <p:nvPr/>
        </p:nvPicPr>
        <p:blipFill>
          <a:blip r:embed="rId2"/>
          <a:srcRect/>
          <a:stretch>
            <a:fillRect/>
          </a:stretch>
        </p:blipFill>
        <p:spPr bwMode="auto">
          <a:xfrm>
            <a:off x="642910" y="2357430"/>
            <a:ext cx="8286776" cy="3392399"/>
          </a:xfrm>
          <a:prstGeom prst="rect">
            <a:avLst/>
          </a:prstGeom>
          <a:noFill/>
        </p:spPr>
      </p:pic>
      <p:sp>
        <p:nvSpPr>
          <p:cNvPr id="22" name="Text Box 5"/>
          <p:cNvSpPr txBox="1">
            <a:spLocks noChangeArrowheads="1"/>
          </p:cNvSpPr>
          <p:nvPr/>
        </p:nvSpPr>
        <p:spPr bwMode="auto">
          <a:xfrm>
            <a:off x="2786050" y="5675331"/>
            <a:ext cx="4343400" cy="396875"/>
          </a:xfrm>
          <a:prstGeom prst="rect">
            <a:avLst/>
          </a:prstGeom>
          <a:noFill/>
          <a:ln w="9525">
            <a:noFill/>
            <a:miter lim="800000"/>
            <a:headEnd/>
            <a:tailEnd/>
          </a:ln>
          <a:effectLst/>
        </p:spPr>
        <p:txBody>
          <a:bodyPr>
            <a:spAutoFit/>
          </a:bodyPr>
          <a:lstStyle/>
          <a:p>
            <a:pPr>
              <a:spcBef>
                <a:spcPct val="50000"/>
              </a:spcBef>
            </a:pPr>
            <a:r>
              <a:rPr lang="en-US" altLang="zh-CN" sz="2000" b="1" dirty="0" smtClean="0">
                <a:solidFill>
                  <a:srgbClr val="0000CC"/>
                </a:solidFill>
              </a:rPr>
              <a:t>PIA</a:t>
            </a:r>
            <a:r>
              <a:rPr lang="zh-CN" altLang="en-US" sz="2000" b="1" dirty="0">
                <a:solidFill>
                  <a:srgbClr val="0000CC"/>
                </a:solidFill>
                <a:latin typeface="宋体" charset="-122"/>
              </a:rPr>
              <a:t>信号布线到</a:t>
            </a:r>
            <a:r>
              <a:rPr lang="en-US" altLang="zh-CN" sz="2000" b="1" dirty="0">
                <a:solidFill>
                  <a:srgbClr val="0000CC"/>
                </a:solidFill>
              </a:rPr>
              <a:t>LAB</a:t>
            </a:r>
            <a:r>
              <a:rPr lang="zh-CN" altLang="en-US" sz="2000" b="1" dirty="0">
                <a:solidFill>
                  <a:srgbClr val="0000CC"/>
                </a:solidFill>
                <a:latin typeface="宋体" charset="-122"/>
              </a:rPr>
              <a:t>的方式</a:t>
            </a:r>
            <a:r>
              <a:rPr lang="zh-CN" altLang="en-US" sz="2000" b="1" dirty="0">
                <a:solidFill>
                  <a:srgbClr val="0000CC"/>
                </a:solidFill>
              </a:rPr>
              <a:t> </a:t>
            </a:r>
          </a:p>
        </p:txBody>
      </p:sp>
    </p:spTree>
    <p:extLst>
      <p:ext uri="{BB962C8B-B14F-4D97-AF65-F5344CB8AC3E}">
        <p14:creationId xmlns:p14="http://schemas.microsoft.com/office/powerpoint/2010/main" val="270434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复杂的</a:t>
            </a:r>
            <a:r>
              <a:rPr lang="zh-CN" altLang="en-US" dirty="0" smtClean="0"/>
              <a:t>可编程逻辑器件</a:t>
            </a:r>
            <a:r>
              <a:rPr lang="en-US" altLang="zh-CN" dirty="0" smtClean="0"/>
              <a:t>CPLD</a:t>
            </a:r>
            <a:endParaRPr lang="zh-CN" altLang="en-US" dirty="0"/>
          </a:p>
        </p:txBody>
      </p:sp>
      <p:sp>
        <p:nvSpPr>
          <p:cNvPr id="4" name="内容占位符 3"/>
          <p:cNvSpPr>
            <a:spLocks noGrp="1"/>
          </p:cNvSpPr>
          <p:nvPr>
            <p:ph idx="1"/>
          </p:nvPr>
        </p:nvSpPr>
        <p:spPr>
          <a:xfrm>
            <a:off x="251520" y="1248129"/>
            <a:ext cx="8229600" cy="823550"/>
          </a:xfrm>
        </p:spPr>
        <p:txBody>
          <a:bodyPr/>
          <a:lstStyle/>
          <a:p>
            <a:r>
              <a:rPr lang="en-US" altLang="zh-CN" dirty="0" smtClean="0"/>
              <a:t>I/O</a:t>
            </a:r>
            <a:r>
              <a:rPr lang="zh-CN" altLang="en-US" dirty="0" smtClean="0"/>
              <a:t>输入输出</a:t>
            </a:r>
            <a:endParaRPr lang="en-US" altLang="zh-CN" dirty="0" smtClean="0"/>
          </a:p>
        </p:txBody>
      </p:sp>
      <p:pic>
        <p:nvPicPr>
          <p:cNvPr id="6" name="Picture 5" descr="_temp"/>
          <p:cNvPicPr>
            <a:picLocks noChangeAspect="1" noChangeArrowheads="1"/>
          </p:cNvPicPr>
          <p:nvPr/>
        </p:nvPicPr>
        <p:blipFill>
          <a:blip r:embed="rId2"/>
          <a:srcRect/>
          <a:stretch>
            <a:fillRect/>
          </a:stretch>
        </p:blipFill>
        <p:spPr bwMode="auto">
          <a:xfrm>
            <a:off x="3071802" y="642918"/>
            <a:ext cx="5824538" cy="5867400"/>
          </a:xfrm>
          <a:prstGeom prst="rect">
            <a:avLst/>
          </a:prstGeom>
          <a:noFill/>
        </p:spPr>
      </p:pic>
      <p:sp>
        <p:nvSpPr>
          <p:cNvPr id="7" name="椭圆 6"/>
          <p:cNvSpPr/>
          <p:nvPr/>
        </p:nvSpPr>
        <p:spPr bwMode="auto">
          <a:xfrm>
            <a:off x="7715272" y="5000636"/>
            <a:ext cx="571504" cy="571504"/>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椭圆 7"/>
          <p:cNvSpPr/>
          <p:nvPr/>
        </p:nvSpPr>
        <p:spPr bwMode="auto">
          <a:xfrm>
            <a:off x="6929454" y="4357694"/>
            <a:ext cx="571504" cy="571504"/>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grpSp>
        <p:nvGrpSpPr>
          <p:cNvPr id="14" name="组合 13"/>
          <p:cNvGrpSpPr/>
          <p:nvPr/>
        </p:nvGrpSpPr>
        <p:grpSpPr>
          <a:xfrm>
            <a:off x="7500958" y="4071942"/>
            <a:ext cx="500860" cy="1143802"/>
            <a:chOff x="7500958" y="4071942"/>
            <a:chExt cx="500860" cy="1143802"/>
          </a:xfrm>
        </p:grpSpPr>
        <p:cxnSp>
          <p:nvCxnSpPr>
            <p:cNvPr id="10" name="直接连接符 9"/>
            <p:cNvCxnSpPr/>
            <p:nvPr/>
          </p:nvCxnSpPr>
          <p:spPr bwMode="auto">
            <a:xfrm>
              <a:off x="7500958" y="4071942"/>
              <a:ext cx="500066" cy="1588"/>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1" name="直接连接符 10"/>
            <p:cNvCxnSpPr/>
            <p:nvPr/>
          </p:nvCxnSpPr>
          <p:spPr bwMode="auto">
            <a:xfrm rot="5400000" flipH="1" flipV="1">
              <a:off x="7429520" y="4643446"/>
              <a:ext cx="1143008" cy="1588"/>
            </a:xfrm>
            <a:prstGeom prst="line">
              <a:avLst/>
            </a:prstGeom>
            <a:solidFill>
              <a:schemeClr val="accent1"/>
            </a:solidFill>
            <a:ln w="25400" cap="flat" cmpd="sng" algn="ctr">
              <a:solidFill>
                <a:srgbClr val="FF0000"/>
              </a:solidFill>
              <a:prstDash val="solid"/>
              <a:round/>
              <a:headEnd type="none" w="med" len="med"/>
              <a:tailEnd type="none" w="med" len="med"/>
            </a:ln>
            <a:effectLst/>
          </p:spPr>
        </p:cxnSp>
      </p:grpSp>
      <p:cxnSp>
        <p:nvCxnSpPr>
          <p:cNvPr id="16" name="直接连接符 15"/>
          <p:cNvCxnSpPr/>
          <p:nvPr/>
        </p:nvCxnSpPr>
        <p:spPr bwMode="auto">
          <a:xfrm>
            <a:off x="5643570" y="5286388"/>
            <a:ext cx="2286016" cy="1588"/>
          </a:xfrm>
          <a:prstGeom prst="line">
            <a:avLst/>
          </a:prstGeom>
          <a:solidFill>
            <a:schemeClr val="accent1"/>
          </a:solidFill>
          <a:ln w="25400" cap="flat" cmpd="sng" algn="ctr">
            <a:solidFill>
              <a:srgbClr val="0070C0"/>
            </a:solidFill>
            <a:prstDash val="solid"/>
            <a:round/>
            <a:headEnd type="none" w="med" len="med"/>
            <a:tailEnd type="none" w="med" len="med"/>
          </a:ln>
          <a:effectLst/>
        </p:spPr>
      </p:cxnSp>
      <p:grpSp>
        <p:nvGrpSpPr>
          <p:cNvPr id="28" name="组合 27"/>
          <p:cNvGrpSpPr/>
          <p:nvPr/>
        </p:nvGrpSpPr>
        <p:grpSpPr>
          <a:xfrm>
            <a:off x="5715008" y="5857892"/>
            <a:ext cx="2643206" cy="501654"/>
            <a:chOff x="5715008" y="5857892"/>
            <a:chExt cx="2643206" cy="501654"/>
          </a:xfrm>
        </p:grpSpPr>
        <p:cxnSp>
          <p:nvCxnSpPr>
            <p:cNvPr id="20" name="直接连接符 19"/>
            <p:cNvCxnSpPr/>
            <p:nvPr/>
          </p:nvCxnSpPr>
          <p:spPr bwMode="auto">
            <a:xfrm>
              <a:off x="5715008" y="5857892"/>
              <a:ext cx="2643206" cy="1588"/>
            </a:xfrm>
            <a:prstGeom prst="line">
              <a:avLst/>
            </a:prstGeom>
            <a:solidFill>
              <a:schemeClr val="accent1"/>
            </a:solidFill>
            <a:ln w="25400" cap="flat" cmpd="sng" algn="ctr">
              <a:solidFill>
                <a:srgbClr val="0070C0"/>
              </a:solidFill>
              <a:prstDash val="solid"/>
              <a:round/>
              <a:headEnd type="none" w="med" len="med"/>
              <a:tailEnd type="none" w="med" len="med"/>
            </a:ln>
            <a:effectLst/>
          </p:spPr>
        </p:cxnSp>
        <p:cxnSp>
          <p:nvCxnSpPr>
            <p:cNvPr id="25" name="直接连接符 24"/>
            <p:cNvCxnSpPr/>
            <p:nvPr/>
          </p:nvCxnSpPr>
          <p:spPr bwMode="auto">
            <a:xfrm>
              <a:off x="5715008" y="6357958"/>
              <a:ext cx="2571768" cy="1588"/>
            </a:xfrm>
            <a:prstGeom prst="line">
              <a:avLst/>
            </a:prstGeom>
            <a:solidFill>
              <a:schemeClr val="accent1"/>
            </a:solidFill>
            <a:ln w="25400" cap="flat" cmpd="sng" algn="ctr">
              <a:solidFill>
                <a:srgbClr val="0070C0"/>
              </a:solidFill>
              <a:prstDash val="solid"/>
              <a:round/>
              <a:headEnd type="none" w="med" len="med"/>
              <a:tailEnd type="none" w="med" len="med"/>
            </a:ln>
            <a:effectLst/>
          </p:spPr>
        </p:cxnSp>
      </p:grpSp>
    </p:spTree>
    <p:extLst>
      <p:ext uri="{BB962C8B-B14F-4D97-AF65-F5344CB8AC3E}">
        <p14:creationId xmlns:p14="http://schemas.microsoft.com/office/powerpoint/2010/main" val="270434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i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700" y="2276872"/>
            <a:ext cx="5008300" cy="430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lstStyle/>
          <a:p>
            <a:r>
              <a:rPr lang="zh-CN" altLang="en-US" dirty="0" smtClean="0"/>
              <a:t>现场可编程门阵列</a:t>
            </a:r>
            <a:r>
              <a:rPr lang="en-US" altLang="zh-CN" dirty="0" smtClean="0"/>
              <a:t>(FPGA)</a:t>
            </a:r>
            <a:endParaRPr lang="en-US" altLang="zh-CN" dirty="0"/>
          </a:p>
        </p:txBody>
      </p:sp>
      <p:sp>
        <p:nvSpPr>
          <p:cNvPr id="4" name="内容占位符 3"/>
          <p:cNvSpPr>
            <a:spLocks noGrp="1"/>
          </p:cNvSpPr>
          <p:nvPr>
            <p:ph idx="1"/>
          </p:nvPr>
        </p:nvSpPr>
        <p:spPr/>
        <p:txBody>
          <a:bodyPr/>
          <a:lstStyle/>
          <a:p>
            <a:r>
              <a:rPr lang="zh-CN" altLang="en-US" dirty="0" smtClean="0"/>
              <a:t>基本结构</a:t>
            </a:r>
            <a:endParaRPr lang="en-US" altLang="zh-CN" dirty="0" smtClean="0"/>
          </a:p>
          <a:p>
            <a:pPr lvl="1"/>
            <a:r>
              <a:rPr lang="zh-CN" altLang="en-US" dirty="0" smtClean="0"/>
              <a:t>高密度</a:t>
            </a:r>
            <a:r>
              <a:rPr lang="en-US" altLang="zh-CN" dirty="0" smtClean="0"/>
              <a:t>PLD</a:t>
            </a:r>
            <a:r>
              <a:rPr lang="zh-CN" altLang="en-US" dirty="0" smtClean="0"/>
              <a:t>，集成度可达千万门</a:t>
            </a:r>
            <a:r>
              <a:rPr lang="en-US" altLang="zh-CN" dirty="0" smtClean="0"/>
              <a:t>/</a:t>
            </a:r>
            <a:r>
              <a:rPr lang="zh-CN" altLang="en-US" dirty="0" smtClean="0"/>
              <a:t>片以上</a:t>
            </a:r>
            <a:endParaRPr lang="en-US" altLang="zh-CN" dirty="0" smtClean="0"/>
          </a:p>
          <a:p>
            <a:pPr lvl="1"/>
            <a:r>
              <a:rPr lang="zh-CN" altLang="en-US" dirty="0" smtClean="0"/>
              <a:t>组成</a:t>
            </a:r>
            <a:endParaRPr lang="en-US" altLang="zh-CN" dirty="0" smtClean="0"/>
          </a:p>
          <a:p>
            <a:pPr lvl="2"/>
            <a:r>
              <a:rPr lang="zh-CN" altLang="en-US" dirty="0" smtClean="0"/>
              <a:t>输入</a:t>
            </a:r>
            <a:r>
              <a:rPr lang="en-US" altLang="zh-CN" dirty="0" smtClean="0"/>
              <a:t>/</a:t>
            </a:r>
            <a:r>
              <a:rPr lang="zh-CN" altLang="en-US" dirty="0" smtClean="0"/>
              <a:t>输出模块</a:t>
            </a:r>
            <a:r>
              <a:rPr lang="en-US" altLang="zh-CN" dirty="0" smtClean="0"/>
              <a:t>IOB</a:t>
            </a:r>
          </a:p>
          <a:p>
            <a:pPr lvl="2"/>
            <a:r>
              <a:rPr lang="zh-CN" altLang="en-US" dirty="0" smtClean="0"/>
              <a:t>可编程逻辑模块</a:t>
            </a:r>
            <a:r>
              <a:rPr lang="en-US" altLang="zh-CN" dirty="0" smtClean="0"/>
              <a:t>CLB</a:t>
            </a:r>
            <a:endParaRPr lang="en-US" altLang="zh-CN" dirty="0"/>
          </a:p>
          <a:p>
            <a:pPr lvl="2"/>
            <a:r>
              <a:rPr lang="zh-CN" altLang="en-US" dirty="0" smtClean="0"/>
              <a:t>互连资源</a:t>
            </a:r>
            <a:r>
              <a:rPr lang="en-US" altLang="zh-CN" dirty="0" smtClean="0"/>
              <a:t>IR</a:t>
            </a:r>
          </a:p>
          <a:p>
            <a:pPr lvl="2"/>
            <a:r>
              <a:rPr lang="zh-CN" altLang="en-US" dirty="0" smtClean="0"/>
              <a:t>静态存储器</a:t>
            </a:r>
            <a:endParaRPr lang="en-US" altLang="zh-CN" dirty="0" smtClean="0"/>
          </a:p>
        </p:txBody>
      </p:sp>
    </p:spTree>
    <p:extLst>
      <p:ext uri="{BB962C8B-B14F-4D97-AF65-F5344CB8AC3E}">
        <p14:creationId xmlns:p14="http://schemas.microsoft.com/office/powerpoint/2010/main" val="1552719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Xilinx </a:t>
            </a:r>
            <a:r>
              <a:rPr lang="en-US" altLang="zh-CN" dirty="0" err="1" smtClean="0"/>
              <a:t>Ultrascale</a:t>
            </a:r>
            <a:r>
              <a:rPr lang="en-US" altLang="zh-CN" dirty="0" smtClean="0"/>
              <a:t> FPGA</a:t>
            </a:r>
            <a:endParaRPr lang="zh-CN" altLang="en-US" dirty="0"/>
          </a:p>
        </p:txBody>
      </p:sp>
      <p:pic>
        <p:nvPicPr>
          <p:cNvPr id="6" name="图片 5"/>
          <p:cNvPicPr>
            <a:picLocks noChangeAspect="1"/>
          </p:cNvPicPr>
          <p:nvPr/>
        </p:nvPicPr>
        <p:blipFill>
          <a:blip r:embed="rId2"/>
          <a:stretch>
            <a:fillRect/>
          </a:stretch>
        </p:blipFill>
        <p:spPr>
          <a:xfrm>
            <a:off x="251520" y="1484784"/>
            <a:ext cx="8820472" cy="3994633"/>
          </a:xfrm>
          <a:prstGeom prst="rect">
            <a:avLst/>
          </a:prstGeom>
        </p:spPr>
      </p:pic>
    </p:spTree>
    <p:extLst>
      <p:ext uri="{BB962C8B-B14F-4D97-AF65-F5344CB8AC3E}">
        <p14:creationId xmlns:p14="http://schemas.microsoft.com/office/powerpoint/2010/main" val="1350958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lang="zh-CN" altLang="en-US" sz="3600" dirty="0" smtClean="0"/>
              <a:t>现场可编程门阵列</a:t>
            </a:r>
            <a:endParaRPr lang="en-US" altLang="zh-CN" sz="3600" dirty="0"/>
          </a:p>
        </p:txBody>
      </p:sp>
      <p:sp>
        <p:nvSpPr>
          <p:cNvPr id="4" name="内容占位符 3"/>
          <p:cNvSpPr>
            <a:spLocks noGrp="1"/>
          </p:cNvSpPr>
          <p:nvPr>
            <p:ph idx="1"/>
          </p:nvPr>
        </p:nvSpPr>
        <p:spPr/>
        <p:txBody>
          <a:bodyPr/>
          <a:lstStyle/>
          <a:p>
            <a:r>
              <a:rPr lang="zh-CN" altLang="en-US" dirty="0" smtClean="0"/>
              <a:t>基本结构</a:t>
            </a:r>
            <a:endParaRPr lang="en-US" altLang="zh-CN" dirty="0" smtClean="0"/>
          </a:p>
          <a:p>
            <a:pPr lvl="1"/>
            <a:r>
              <a:rPr lang="zh-CN" altLang="en-US" dirty="0" smtClean="0"/>
              <a:t>组成</a:t>
            </a:r>
            <a:endParaRPr lang="en-US" altLang="zh-CN" dirty="0" smtClean="0"/>
          </a:p>
          <a:p>
            <a:pPr lvl="2"/>
            <a:r>
              <a:rPr lang="zh-CN" altLang="en-US" dirty="0" smtClean="0"/>
              <a:t>输入</a:t>
            </a:r>
            <a:r>
              <a:rPr lang="en-US" altLang="zh-CN" dirty="0" smtClean="0"/>
              <a:t>/</a:t>
            </a:r>
            <a:r>
              <a:rPr lang="zh-CN" altLang="en-US" dirty="0" smtClean="0"/>
              <a:t>输出模块</a:t>
            </a:r>
            <a:r>
              <a:rPr lang="en-US" altLang="zh-CN" dirty="0" smtClean="0"/>
              <a:t>IOB</a:t>
            </a:r>
          </a:p>
          <a:p>
            <a:pPr lvl="3"/>
            <a:r>
              <a:rPr lang="zh-CN" altLang="en-US" dirty="0" smtClean="0"/>
              <a:t>大部分引脚都和可编程的</a:t>
            </a:r>
            <a:r>
              <a:rPr lang="en-US" altLang="zh-CN" dirty="0" smtClean="0"/>
              <a:t>IOB</a:t>
            </a:r>
            <a:r>
              <a:rPr lang="zh-CN" altLang="en-US" dirty="0" smtClean="0"/>
              <a:t>相连</a:t>
            </a:r>
            <a:endParaRPr lang="en-US" altLang="zh-CN" dirty="0" smtClean="0"/>
          </a:p>
          <a:p>
            <a:pPr lvl="2"/>
            <a:r>
              <a:rPr lang="zh-CN" altLang="en-US" dirty="0" smtClean="0"/>
              <a:t>可编程逻辑模块</a:t>
            </a:r>
            <a:r>
              <a:rPr lang="en-US" altLang="zh-CN" dirty="0" smtClean="0"/>
              <a:t>CLB</a:t>
            </a:r>
          </a:p>
          <a:p>
            <a:pPr lvl="3"/>
            <a:r>
              <a:rPr lang="zh-CN" altLang="en-US" dirty="0" smtClean="0"/>
              <a:t>组合逻辑电路</a:t>
            </a:r>
            <a:r>
              <a:rPr lang="en-US" altLang="zh-CN" dirty="0" smtClean="0"/>
              <a:t>+</a:t>
            </a:r>
            <a:r>
              <a:rPr lang="zh-CN" altLang="en-US" dirty="0" smtClean="0"/>
              <a:t>存储电路</a:t>
            </a:r>
            <a:endParaRPr lang="en-US" altLang="zh-CN" dirty="0"/>
          </a:p>
          <a:p>
            <a:pPr lvl="2"/>
            <a:r>
              <a:rPr lang="zh-CN" altLang="en-US" dirty="0" smtClean="0"/>
              <a:t>互连资源</a:t>
            </a:r>
            <a:r>
              <a:rPr lang="en-US" altLang="zh-CN" dirty="0" smtClean="0"/>
              <a:t>IR</a:t>
            </a:r>
          </a:p>
          <a:p>
            <a:pPr lvl="3"/>
            <a:r>
              <a:rPr lang="zh-CN" altLang="en-US" dirty="0" smtClean="0"/>
              <a:t>包括不同类型的金属线、可编程的开关矩阵和可编程的连接点</a:t>
            </a:r>
            <a:endParaRPr lang="en-US" altLang="zh-CN" dirty="0" smtClean="0"/>
          </a:p>
          <a:p>
            <a:pPr lvl="2"/>
            <a:r>
              <a:rPr lang="zh-CN" altLang="en-US" dirty="0" smtClean="0"/>
              <a:t>静态存储器</a:t>
            </a:r>
            <a:r>
              <a:rPr lang="en-US" altLang="zh-CN" dirty="0" smtClean="0"/>
              <a:t>SRAM</a:t>
            </a:r>
          </a:p>
          <a:p>
            <a:pPr lvl="3"/>
            <a:r>
              <a:rPr lang="en-US" altLang="zh-CN" dirty="0" smtClean="0"/>
              <a:t>2</a:t>
            </a:r>
            <a:r>
              <a:rPr lang="zh-CN" altLang="en-US" dirty="0" smtClean="0"/>
              <a:t>个</a:t>
            </a:r>
            <a:r>
              <a:rPr lang="en-US" altLang="zh-CN" dirty="0" smtClean="0"/>
              <a:t>CMOS+1</a:t>
            </a:r>
            <a:r>
              <a:rPr lang="zh-CN" altLang="en-US" dirty="0" smtClean="0"/>
              <a:t>个控制管</a:t>
            </a:r>
            <a:r>
              <a:rPr lang="en-US" altLang="zh-CN" dirty="0" smtClean="0"/>
              <a:t>T</a:t>
            </a:r>
            <a:r>
              <a:rPr lang="zh-CN" altLang="en-US" dirty="0" smtClean="0"/>
              <a:t>组成，抗干扰能力高、可靠性强</a:t>
            </a:r>
            <a:endParaRPr lang="en-US" altLang="zh-CN" dirty="0" smtClean="0"/>
          </a:p>
        </p:txBody>
      </p:sp>
      <p:grpSp>
        <p:nvGrpSpPr>
          <p:cNvPr id="6" name="组合 5"/>
          <p:cNvGrpSpPr/>
          <p:nvPr/>
        </p:nvGrpSpPr>
        <p:grpSpPr>
          <a:xfrm>
            <a:off x="4355976" y="692696"/>
            <a:ext cx="4643470" cy="2416904"/>
            <a:chOff x="4143372" y="697826"/>
            <a:chExt cx="4643470" cy="2416904"/>
          </a:xfrm>
        </p:grpSpPr>
        <p:sp>
          <p:nvSpPr>
            <p:cNvPr id="2" name="TextBox 1"/>
            <p:cNvSpPr txBox="1"/>
            <p:nvPr/>
          </p:nvSpPr>
          <p:spPr>
            <a:xfrm>
              <a:off x="6929454" y="2714620"/>
              <a:ext cx="1367682" cy="400110"/>
            </a:xfrm>
            <a:prstGeom prst="rect">
              <a:avLst/>
            </a:prstGeom>
            <a:noFill/>
          </p:spPr>
          <p:txBody>
            <a:bodyPr wrap="none" rtlCol="0">
              <a:spAutoFit/>
            </a:bodyPr>
            <a:lstStyle/>
            <a:p>
              <a:r>
                <a:rPr lang="en-US" altLang="zh-CN" sz="2000" dirty="0" smtClean="0">
                  <a:latin typeface="+mj-ea"/>
                  <a:ea typeface="+mj-ea"/>
                </a:rPr>
                <a:t>SRAM</a:t>
              </a:r>
              <a:r>
                <a:rPr lang="zh-CN" altLang="en-US" sz="2000" dirty="0" smtClean="0">
                  <a:latin typeface="+mj-ea"/>
                  <a:ea typeface="+mj-ea"/>
                </a:rPr>
                <a:t>单元</a:t>
              </a:r>
              <a:endParaRPr lang="zh-CN" altLang="en-US" sz="2000" dirty="0">
                <a:latin typeface="+mj-ea"/>
                <a:ea typeface="+mj-ea"/>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l="2865" r="6938"/>
            <a:stretch>
              <a:fillRect/>
            </a:stretch>
          </p:blipFill>
          <p:spPr bwMode="auto">
            <a:xfrm>
              <a:off x="4143372" y="697826"/>
              <a:ext cx="4643470"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9345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hlinkClick r:id="rId3" action="ppaction://hlinkpres?slideindex=1&amp;slidetitle="/>
          </p:cNvPr>
          <p:cNvSpPr>
            <a:spLocks noChangeArrowheads="1"/>
          </p:cNvSpPr>
          <p:nvPr/>
        </p:nvSpPr>
        <p:spPr bwMode="auto">
          <a:xfrm>
            <a:off x="8299450" y="0"/>
            <a:ext cx="838200" cy="685800"/>
          </a:xfrm>
          <a:prstGeom prst="rect">
            <a:avLst/>
          </a:prstGeom>
          <a:noFill/>
          <a:ln w="12700" cap="sq">
            <a:noFill/>
            <a:miter lim="800000"/>
            <a:headEnd type="none" w="sm" len="sm"/>
            <a:tailEnd type="none" w="sm" len="sm"/>
          </a:ln>
        </p:spPr>
        <p:txBody>
          <a:bodyPr wrap="none" anchor="ctr"/>
          <a:lstStyle/>
          <a:p>
            <a:endParaRPr lang="zh-CN" altLang="en-US">
              <a:ea typeface="宋体" pitchFamily="2" charset="-122"/>
            </a:endParaRPr>
          </a:p>
        </p:txBody>
      </p:sp>
      <p:sp>
        <p:nvSpPr>
          <p:cNvPr id="70668" name="Text Box 65"/>
          <p:cNvSpPr txBox="1">
            <a:spLocks noChangeArrowheads="1"/>
          </p:cNvSpPr>
          <p:nvPr/>
        </p:nvSpPr>
        <p:spPr bwMode="auto">
          <a:xfrm>
            <a:off x="1691680" y="620713"/>
            <a:ext cx="5791200" cy="646331"/>
          </a:xfrm>
          <a:prstGeom prst="rect">
            <a:avLst/>
          </a:prstGeom>
          <a:noFill/>
          <a:ln w="9525">
            <a:noFill/>
            <a:miter lim="800000"/>
            <a:headEnd/>
            <a:tailEnd/>
          </a:ln>
        </p:spPr>
        <p:txBody>
          <a:bodyPr>
            <a:spAutoFit/>
          </a:bodyPr>
          <a:lstStyle/>
          <a:p>
            <a:pPr algn="ctr">
              <a:spcBef>
                <a:spcPct val="50000"/>
              </a:spcBef>
            </a:pPr>
            <a:r>
              <a:rPr kumimoji="1" lang="zh-CN" altLang="en-US" sz="3600" b="1" dirty="0" smtClean="0">
                <a:latin typeface="华文楷体" pitchFamily="2" charset="-122"/>
                <a:ea typeface="华文楷体" pitchFamily="2" charset="-122"/>
              </a:rPr>
              <a:t> 可编程逻辑器件</a:t>
            </a:r>
            <a:r>
              <a:rPr kumimoji="1" lang="zh-CN" altLang="en-US" sz="3600" b="1" dirty="0">
                <a:latin typeface="华文楷体" pitchFamily="2" charset="-122"/>
                <a:ea typeface="华文楷体" pitchFamily="2" charset="-122"/>
              </a:rPr>
              <a:t>的分类</a:t>
            </a:r>
          </a:p>
        </p:txBody>
      </p:sp>
      <p:graphicFrame>
        <p:nvGraphicFramePr>
          <p:cNvPr id="63" name="Content Placeholder 3"/>
          <p:cNvGraphicFramePr>
            <a:graphicFrameLocks/>
          </p:cNvGraphicFramePr>
          <p:nvPr>
            <p:extLst>
              <p:ext uri="{D42A27DB-BD31-4B8C-83A1-F6EECF244321}">
                <p14:modId xmlns:p14="http://schemas.microsoft.com/office/powerpoint/2010/main" val="1183417541"/>
              </p:ext>
            </p:extLst>
          </p:nvPr>
        </p:nvGraphicFramePr>
        <p:xfrm>
          <a:off x="472480" y="1255636"/>
          <a:ext cx="8229600" cy="5287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p:split orient="vert" dir="in"/>
    <p:sndAc>
      <p:stSnd>
        <p:snd r:embed="rId2" name="PROJCTOR.WAV"/>
      </p:stSnd>
    </p:sndAc>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现场可编程门阵列</a:t>
            </a:r>
            <a:endParaRPr lang="en-US" altLang="zh-CN" dirty="0"/>
          </a:p>
        </p:txBody>
      </p:sp>
      <p:sp>
        <p:nvSpPr>
          <p:cNvPr id="4" name="内容占位符 3"/>
          <p:cNvSpPr>
            <a:spLocks noGrp="1"/>
          </p:cNvSpPr>
          <p:nvPr>
            <p:ph idx="1"/>
          </p:nvPr>
        </p:nvSpPr>
        <p:spPr>
          <a:xfrm>
            <a:off x="467544" y="1217083"/>
            <a:ext cx="8507288" cy="5069437"/>
          </a:xfrm>
        </p:spPr>
        <p:txBody>
          <a:bodyPr/>
          <a:lstStyle/>
          <a:p>
            <a:r>
              <a:rPr lang="zh-CN" altLang="en-US" dirty="0" smtClean="0"/>
              <a:t>基本结构</a:t>
            </a:r>
            <a:endParaRPr lang="en-US" altLang="zh-CN" dirty="0" smtClean="0"/>
          </a:p>
          <a:p>
            <a:pPr lvl="1"/>
            <a:r>
              <a:rPr lang="zh-CN" altLang="en-US" dirty="0"/>
              <a:t>优</a:t>
            </a:r>
            <a:r>
              <a:rPr lang="zh-CN" altLang="en-US" dirty="0" smtClean="0"/>
              <a:t>点</a:t>
            </a:r>
            <a:endParaRPr lang="en-US" altLang="zh-CN" dirty="0" smtClean="0"/>
          </a:p>
          <a:p>
            <a:pPr lvl="2"/>
            <a:r>
              <a:rPr lang="en-US" altLang="zh-CN" dirty="0" smtClean="0"/>
              <a:t>CLB</a:t>
            </a:r>
            <a:r>
              <a:rPr lang="zh-CN" altLang="en-US" dirty="0" smtClean="0"/>
              <a:t>阵列结构形式克服了其他</a:t>
            </a:r>
            <a:r>
              <a:rPr lang="en-US" altLang="zh-CN" dirty="0" smtClean="0"/>
              <a:t>PLD</a:t>
            </a:r>
            <a:r>
              <a:rPr lang="zh-CN" altLang="en-US" dirty="0" smtClean="0"/>
              <a:t>中的固定的与</a:t>
            </a:r>
            <a:r>
              <a:rPr lang="en-US" altLang="zh-CN" dirty="0" smtClean="0"/>
              <a:t>-</a:t>
            </a:r>
            <a:r>
              <a:rPr lang="zh-CN" altLang="en-US" dirty="0" smtClean="0"/>
              <a:t>或逻辑阵列结构的局限性</a:t>
            </a:r>
            <a:endParaRPr lang="en-US" altLang="zh-CN" dirty="0" smtClean="0"/>
          </a:p>
          <a:p>
            <a:pPr lvl="2"/>
            <a:r>
              <a:rPr lang="zh-CN" altLang="en-US" dirty="0" smtClean="0"/>
              <a:t>加大了可编程</a:t>
            </a:r>
            <a:r>
              <a:rPr lang="en-US" altLang="zh-CN" dirty="0" smtClean="0"/>
              <a:t>I/O</a:t>
            </a:r>
            <a:r>
              <a:rPr lang="zh-CN" altLang="en-US" dirty="0" smtClean="0"/>
              <a:t>端的数目，使各引脚信号的安排合理</a:t>
            </a:r>
            <a:endParaRPr lang="en-US" altLang="zh-CN" dirty="0" smtClean="0"/>
          </a:p>
          <a:p>
            <a:pPr lvl="1"/>
            <a:r>
              <a:rPr lang="zh-CN" altLang="en-US" dirty="0"/>
              <a:t>缺点</a:t>
            </a:r>
            <a:endParaRPr lang="en-US" altLang="zh-CN" dirty="0"/>
          </a:p>
          <a:p>
            <a:pPr lvl="2"/>
            <a:r>
              <a:rPr lang="zh-CN" altLang="en-US" dirty="0" smtClean="0"/>
              <a:t>信号传输延迟时间不确定</a:t>
            </a:r>
            <a:endParaRPr lang="en-US" altLang="zh-CN" dirty="0" smtClean="0"/>
          </a:p>
          <a:p>
            <a:pPr lvl="2"/>
            <a:r>
              <a:rPr lang="zh-CN" altLang="en-US" dirty="0" smtClean="0"/>
              <a:t>使用</a:t>
            </a:r>
            <a:r>
              <a:rPr lang="en-US" altLang="zh-CN" dirty="0" smtClean="0"/>
              <a:t>SRAM</a:t>
            </a:r>
            <a:r>
              <a:rPr lang="zh-CN" altLang="en-US" dirty="0" smtClean="0"/>
              <a:t>，断电后数据随之丢失，需配备</a:t>
            </a:r>
            <a:r>
              <a:rPr lang="en-US" altLang="zh-CN" dirty="0" smtClean="0"/>
              <a:t>EPROM</a:t>
            </a:r>
          </a:p>
          <a:p>
            <a:pPr lvl="2"/>
            <a:r>
              <a:rPr lang="zh-CN" altLang="en-US" dirty="0" smtClean="0"/>
              <a:t>数据一般存在</a:t>
            </a:r>
            <a:r>
              <a:rPr lang="en-US" altLang="zh-CN" dirty="0" smtClean="0"/>
              <a:t>EPROM</a:t>
            </a:r>
            <a:r>
              <a:rPr lang="zh-CN" altLang="en-US" dirty="0" smtClean="0"/>
              <a:t>中，需读出并送到</a:t>
            </a:r>
            <a:r>
              <a:rPr lang="en-US" altLang="zh-CN" dirty="0" smtClean="0"/>
              <a:t>SRAM</a:t>
            </a:r>
            <a:r>
              <a:rPr lang="zh-CN" altLang="en-US" dirty="0" smtClean="0"/>
              <a:t>中，不便于保密</a:t>
            </a:r>
            <a:endParaRPr lang="en-US" altLang="zh-CN" dirty="0" smtClean="0"/>
          </a:p>
        </p:txBody>
      </p:sp>
    </p:spTree>
    <p:extLst>
      <p:ext uri="{BB962C8B-B14F-4D97-AF65-F5344CB8AC3E}">
        <p14:creationId xmlns:p14="http://schemas.microsoft.com/office/powerpoint/2010/main" val="2178011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box(in)">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 calcmode="lin" valueType="num">
                                      <p:cBhvr additive="base">
                                        <p:cTn id="2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8-7-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7620" y="2071678"/>
            <a:ext cx="5056178" cy="423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lstStyle/>
          <a:p>
            <a:r>
              <a:rPr lang="zh-CN" altLang="en-US" dirty="0" smtClean="0"/>
              <a:t>现场可编程门阵列</a:t>
            </a:r>
            <a:endParaRPr lang="en-US" altLang="zh-CN"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457200" y="998453"/>
                <a:ext cx="8507288" cy="4569371"/>
              </a:xfrm>
            </p:spPr>
            <p:txBody>
              <a:bodyPr/>
              <a:lstStyle/>
              <a:p>
                <a:r>
                  <a:rPr lang="zh-CN" altLang="en-US" dirty="0" smtClean="0"/>
                  <a:t>*</a:t>
                </a:r>
                <a:r>
                  <a:rPr lang="en-US" altLang="zh-CN" dirty="0" smtClean="0"/>
                  <a:t>IOB</a:t>
                </a:r>
              </a:p>
              <a:p>
                <a:pPr lvl="1"/>
                <a:r>
                  <a:rPr lang="zh-CN" altLang="en-US" dirty="0" smtClean="0"/>
                  <a:t>以</a:t>
                </a:r>
                <a:r>
                  <a:rPr lang="en-US" altLang="zh-CN" dirty="0" smtClean="0"/>
                  <a:t>Xilinx</a:t>
                </a:r>
                <a:r>
                  <a:rPr lang="zh-CN" altLang="en-US" dirty="0" smtClean="0"/>
                  <a:t>公司的</a:t>
                </a:r>
                <a:r>
                  <a:rPr lang="en-US" altLang="zh-CN" dirty="0" smtClean="0"/>
                  <a:t>XC2064</a:t>
                </a:r>
                <a:r>
                  <a:rPr lang="zh-CN" altLang="en-US" dirty="0" smtClean="0"/>
                  <a:t>为例</a:t>
                </a:r>
                <a:endParaRPr lang="en-US" altLang="zh-CN" dirty="0" smtClean="0"/>
              </a:p>
              <a:p>
                <a:pPr lvl="1"/>
                <a:r>
                  <a:rPr lang="zh-CN" altLang="en-US" dirty="0" smtClean="0"/>
                  <a:t>组成</a:t>
                </a:r>
                <a:endParaRPr lang="en-US" altLang="zh-CN" dirty="0" smtClean="0"/>
              </a:p>
              <a:p>
                <a:pPr lvl="2"/>
                <a:r>
                  <a:rPr lang="zh-CN" altLang="en-US" dirty="0" smtClean="0"/>
                  <a:t>输出三态缓冲器</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a:rPr>
                          <m:t>𝐺</m:t>
                        </m:r>
                      </m:e>
                      <m:sub>
                        <m:r>
                          <a:rPr lang="en-US" altLang="zh-CN" b="0" i="1" smtClean="0">
                            <a:latin typeface="Cambria Math"/>
                          </a:rPr>
                          <m:t>1</m:t>
                        </m:r>
                      </m:sub>
                    </m:sSub>
                    <m:r>
                      <a:rPr lang="en-US" altLang="zh-CN" i="1">
                        <a:latin typeface="Cambria Math"/>
                      </a:rPr>
                      <m:t> </m:t>
                    </m:r>
                  </m:oMath>
                </a14:m>
                <a:endParaRPr lang="en-US" altLang="zh-CN" dirty="0" smtClean="0"/>
              </a:p>
              <a:p>
                <a:pPr lvl="2"/>
                <a:r>
                  <a:rPr lang="zh-CN" altLang="en-US" dirty="0" smtClean="0"/>
                  <a:t>触发器</a:t>
                </a:r>
                <a:endParaRPr lang="en-US" altLang="zh-CN" dirty="0" smtClean="0"/>
              </a:p>
              <a:p>
                <a:pPr lvl="2"/>
                <a:r>
                  <a:rPr lang="zh-CN" altLang="en-US" dirty="0" smtClean="0"/>
                  <a:t>输入缓冲器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𝐺</m:t>
                        </m:r>
                      </m:e>
                      <m:sub>
                        <m:r>
                          <a:rPr lang="en-US" altLang="zh-CN" b="0" i="1" smtClean="0">
                            <a:latin typeface="Cambria Math"/>
                          </a:rPr>
                          <m:t>2</m:t>
                        </m:r>
                      </m:sub>
                    </m:sSub>
                  </m:oMath>
                </a14:m>
                <a:endParaRPr lang="en-US" altLang="zh-CN" dirty="0" smtClean="0"/>
              </a:p>
              <a:p>
                <a:pPr lvl="2"/>
                <a:r>
                  <a:rPr lang="zh-CN" altLang="en-US" dirty="0" smtClean="0"/>
                  <a:t>数据选择器 </a:t>
                </a:r>
                <a:r>
                  <a:rPr lang="en-US" altLang="zh-CN" dirty="0" smtClean="0"/>
                  <a:t>MUX1</a:t>
                </a:r>
              </a:p>
              <a:p>
                <a:pPr marL="914400" lvl="2" indent="0">
                  <a:buNone/>
                </a:pPr>
                <a:r>
                  <a:rPr lang="en-US" altLang="zh-CN" dirty="0" smtClean="0"/>
                  <a:t>		MUX2</a:t>
                </a:r>
              </a:p>
              <a:p>
                <a:pPr lvl="1"/>
                <a:endParaRPr lang="en-US" altLang="zh-CN" dirty="0" smtClean="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457200" y="998453"/>
                <a:ext cx="8507288" cy="4569371"/>
              </a:xfrm>
              <a:blipFill rotWithShape="1">
                <a:blip r:embed="rId3"/>
                <a:stretch>
                  <a:fillRect l="-1576" t="-1602"/>
                </a:stretch>
              </a:blipFill>
            </p:spPr>
            <p:txBody>
              <a:bodyPr/>
              <a:lstStyle/>
              <a:p>
                <a:r>
                  <a:rPr lang="zh-CN" altLang="en-US">
                    <a:noFill/>
                  </a:rPr>
                  <a:t> </a:t>
                </a:r>
              </a:p>
            </p:txBody>
          </p:sp>
        </mc:Fallback>
      </mc:AlternateContent>
      <p:grpSp>
        <p:nvGrpSpPr>
          <p:cNvPr id="14" name="组合 13"/>
          <p:cNvGrpSpPr/>
          <p:nvPr/>
        </p:nvGrpSpPr>
        <p:grpSpPr>
          <a:xfrm>
            <a:off x="2357422" y="2285992"/>
            <a:ext cx="3429024" cy="1500198"/>
            <a:chOff x="2357422" y="2285992"/>
            <a:chExt cx="3429024" cy="1500198"/>
          </a:xfrm>
        </p:grpSpPr>
        <p:sp>
          <p:nvSpPr>
            <p:cNvPr id="8" name="椭圆 7"/>
            <p:cNvSpPr/>
            <p:nvPr/>
          </p:nvSpPr>
          <p:spPr bwMode="auto">
            <a:xfrm>
              <a:off x="5072066" y="3071810"/>
              <a:ext cx="714380" cy="714380"/>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2" name="直接箭头连接符 11"/>
            <p:cNvCxnSpPr>
              <a:endCxn id="8" idx="2"/>
            </p:cNvCxnSpPr>
            <p:nvPr/>
          </p:nvCxnSpPr>
          <p:spPr bwMode="auto">
            <a:xfrm>
              <a:off x="3786182" y="2571746"/>
              <a:ext cx="1285884" cy="857254"/>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13" name="TextBox 12"/>
            <p:cNvSpPr txBox="1"/>
            <p:nvPr/>
          </p:nvSpPr>
          <p:spPr>
            <a:xfrm>
              <a:off x="2357422" y="2285992"/>
              <a:ext cx="2285984" cy="400110"/>
            </a:xfrm>
            <a:prstGeom prst="rect">
              <a:avLst/>
            </a:prstGeom>
            <a:noFill/>
          </p:spPr>
          <p:txBody>
            <a:bodyPr wrap="square" rtlCol="0">
              <a:spAutoFit/>
            </a:bodyPr>
            <a:lstStyle/>
            <a:p>
              <a:r>
                <a:rPr lang="zh-CN" altLang="en-US" sz="2000" dirty="0" smtClean="0"/>
                <a:t>控制</a:t>
              </a:r>
              <a:r>
                <a:rPr lang="en-US" altLang="zh-CN" sz="2000" dirty="0" smtClean="0"/>
                <a:t>IOB</a:t>
              </a:r>
              <a:r>
                <a:rPr lang="zh-CN" altLang="en-US" sz="2000" dirty="0" smtClean="0"/>
                <a:t>工作状态</a:t>
              </a:r>
              <a:endParaRPr lang="zh-CN" altLang="en-US" sz="2000" dirty="0"/>
            </a:p>
          </p:txBody>
        </p:sp>
      </p:grpSp>
      <p:sp>
        <p:nvSpPr>
          <p:cNvPr id="15" name="椭圆 14"/>
          <p:cNvSpPr/>
          <p:nvPr/>
        </p:nvSpPr>
        <p:spPr bwMode="auto">
          <a:xfrm>
            <a:off x="5072066" y="3786190"/>
            <a:ext cx="714380" cy="714380"/>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圆角矩形 15"/>
          <p:cNvSpPr/>
          <p:nvPr/>
        </p:nvSpPr>
        <p:spPr bwMode="auto">
          <a:xfrm>
            <a:off x="5929322" y="4071942"/>
            <a:ext cx="785818" cy="1071570"/>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7" name="圆角矩形 16"/>
          <p:cNvSpPr/>
          <p:nvPr/>
        </p:nvSpPr>
        <p:spPr bwMode="auto">
          <a:xfrm>
            <a:off x="6929454" y="3714752"/>
            <a:ext cx="714380" cy="928694"/>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8" name="圆角矩形 17"/>
          <p:cNvSpPr/>
          <p:nvPr/>
        </p:nvSpPr>
        <p:spPr bwMode="auto">
          <a:xfrm>
            <a:off x="5429256" y="2214554"/>
            <a:ext cx="714380" cy="857256"/>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571854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1"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ox(i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ox(i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ox(in)">
                                      <p:cBhvr>
                                        <p:cTn id="22" dur="500"/>
                                        <p:tgtEl>
                                          <p:spTgt spid="17"/>
                                        </p:tgtEl>
                                      </p:cBhvr>
                                    </p:animEffect>
                                  </p:childTnLst>
                                </p:cTn>
                              </p:par>
                            </p:childTnLst>
                          </p:cTn>
                        </p:par>
                        <p:par>
                          <p:cTn id="23" fill="hold">
                            <p:stCondLst>
                              <p:cond delay="500"/>
                            </p:stCondLst>
                            <p:childTnLst>
                              <p:par>
                                <p:cTn id="24" presetID="4" presetClass="entr" presetSubtype="16"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ox(in)">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1" animBg="1"/>
      <p:bldP spid="17" grpId="0" animBg="1"/>
      <p:bldP spid="1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现场可编程门阵列</a:t>
            </a:r>
            <a:endParaRPr lang="en-US" altLang="zh-CN"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467544" y="1124744"/>
                <a:ext cx="8507288" cy="4569371"/>
              </a:xfrm>
            </p:spPr>
            <p:txBody>
              <a:bodyPr/>
              <a:lstStyle/>
              <a:p>
                <a:r>
                  <a:rPr lang="zh-CN" altLang="en-US" dirty="0" smtClean="0"/>
                  <a:t>*</a:t>
                </a:r>
                <a:r>
                  <a:rPr lang="en-US" altLang="zh-CN" dirty="0" smtClean="0"/>
                  <a:t>IOB</a:t>
                </a:r>
              </a:p>
              <a:p>
                <a:pPr lvl="1"/>
                <a:r>
                  <a:rPr lang="en-US" altLang="zh-CN" dirty="0" smtClean="0"/>
                  <a:t>MUX1</a:t>
                </a:r>
                <a:r>
                  <a:rPr lang="zh-CN" altLang="en-US" dirty="0" smtClean="0"/>
                  <a:t>控制</a:t>
                </a:r>
                <a14:m>
                  <m:oMath xmlns:m="http://schemas.openxmlformats.org/officeDocument/2006/math">
                    <m:r>
                      <m:rPr>
                        <m:nor/>
                      </m:rPr>
                      <a:rPr lang="en-US" altLang="zh-CN" dirty="0"/>
                      <m:t>IOB</m:t>
                    </m:r>
                    <m:r>
                      <m:rPr>
                        <m:nor/>
                      </m:rPr>
                      <a:rPr lang="zh-CN" altLang="en-US" dirty="0"/>
                      <m:t>工作</m:t>
                    </m:r>
                  </m:oMath>
                </a14:m>
                <a:r>
                  <a:rPr lang="zh-CN" altLang="en-US" dirty="0" smtClean="0"/>
                  <a:t>状态</a:t>
                </a:r>
                <a:endParaRPr lang="en-US" altLang="zh-CN" dirty="0" smtClean="0"/>
              </a:p>
              <a:p>
                <a:pPr lvl="2"/>
                <a:r>
                  <a:rPr lang="en-US" altLang="zh-CN" dirty="0" smtClean="0"/>
                  <a:t>MUX1</a:t>
                </a:r>
                <a:r>
                  <a:rPr lang="zh-CN" altLang="en-US" dirty="0" smtClean="0"/>
                  <a:t>低电平，</a:t>
                </a:r>
                <a:r>
                  <a:rPr lang="en-US" altLang="zh-CN" dirty="0" smtClean="0"/>
                  <a:t>IOB</a:t>
                </a:r>
                <a:r>
                  <a:rPr lang="zh-CN" altLang="en-US" dirty="0" smtClean="0"/>
                  <a:t>工作在输出状态，</a:t>
                </a:r>
                <a:r>
                  <a:rPr lang="en-US" altLang="zh-CN" dirty="0" smtClean="0"/>
                  <a:t>FPGA</a:t>
                </a:r>
                <a:r>
                  <a:rPr lang="zh-CN" altLang="en-US" dirty="0" smtClean="0"/>
                  <a:t>内部产生的信号通过</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𝐺</m:t>
                        </m:r>
                      </m:e>
                      <m:sub>
                        <m:r>
                          <a:rPr lang="en-US" altLang="zh-CN" b="0" i="1" smtClean="0">
                            <a:latin typeface="Cambria Math"/>
                          </a:rPr>
                          <m:t>1</m:t>
                        </m:r>
                      </m:sub>
                    </m:sSub>
                  </m:oMath>
                </a14:m>
                <a:r>
                  <a:rPr lang="zh-CN" altLang="en-US" dirty="0" smtClean="0"/>
                  <a:t>送至</a:t>
                </a:r>
                <a:r>
                  <a:rPr lang="en-US" altLang="zh-CN" dirty="0" smtClean="0"/>
                  <a:t>I/O</a:t>
                </a:r>
                <a:r>
                  <a:rPr lang="zh-CN" altLang="en-US" dirty="0" smtClean="0"/>
                  <a:t>端</a:t>
                </a:r>
                <a:endParaRPr lang="en-US" altLang="zh-CN" dirty="0" smtClean="0"/>
              </a:p>
              <a:p>
                <a:pPr lvl="2"/>
                <a:r>
                  <a:rPr lang="en-US" altLang="zh-CN" dirty="0" smtClean="0"/>
                  <a:t>MUX1</a:t>
                </a:r>
                <a:r>
                  <a:rPr lang="zh-CN" altLang="en-US" dirty="0" smtClean="0"/>
                  <a:t>高电平，</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𝐺</m:t>
                        </m:r>
                      </m:e>
                      <m:sub>
                        <m:r>
                          <a:rPr lang="en-US" altLang="zh-CN" b="0" i="1" smtClean="0">
                            <a:latin typeface="Cambria Math"/>
                          </a:rPr>
                          <m:t>1</m:t>
                        </m:r>
                      </m:sub>
                    </m:sSub>
                  </m:oMath>
                </a14:m>
                <a:r>
                  <a:rPr lang="zh-CN" altLang="en-US" dirty="0" smtClean="0"/>
                  <a:t>高阻态，</a:t>
                </a:r>
                <a:r>
                  <a:rPr lang="en-US" altLang="zh-CN" dirty="0" smtClean="0"/>
                  <a:t>IOB</a:t>
                </a:r>
                <a:r>
                  <a:rPr lang="zh-CN" altLang="en-US" dirty="0" smtClean="0"/>
                  <a:t>工作在输入状态</a:t>
                </a:r>
                <a:endParaRPr lang="en-US" altLang="zh-CN" dirty="0" smtClean="0"/>
              </a:p>
              <a:p>
                <a:pPr lvl="1"/>
                <a:r>
                  <a:rPr lang="en-US" altLang="zh-CN" dirty="0"/>
                  <a:t>MUX2</a:t>
                </a:r>
                <a:r>
                  <a:rPr lang="zh-CN" altLang="en-US" dirty="0"/>
                  <a:t>选择输入方式</a:t>
                </a:r>
                <a:endParaRPr lang="en-US" altLang="zh-CN" dirty="0"/>
              </a:p>
              <a:p>
                <a:pPr lvl="2"/>
                <a:r>
                  <a:rPr lang="en-US" altLang="zh-CN" dirty="0" smtClean="0"/>
                  <a:t>MUX2</a:t>
                </a:r>
                <a:r>
                  <a:rPr lang="zh-CN" altLang="en-US" dirty="0" smtClean="0"/>
                  <a:t>的输出选中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𝐺</m:t>
                        </m:r>
                      </m:e>
                      <m:sub>
                        <m:r>
                          <a:rPr lang="en-US" altLang="zh-CN" i="1">
                            <a:latin typeface="Cambria Math"/>
                          </a:rPr>
                          <m:t>2</m:t>
                        </m:r>
                      </m:sub>
                    </m:sSub>
                  </m:oMath>
                </a14:m>
                <a:r>
                  <a:rPr lang="zh-CN" altLang="en-US" dirty="0" smtClean="0"/>
                  <a:t>的输出时，为异步输入方式</a:t>
                </a:r>
                <a:endParaRPr lang="en-US" altLang="zh-CN" dirty="0" smtClean="0"/>
              </a:p>
              <a:p>
                <a:pPr lvl="2"/>
                <a:r>
                  <a:rPr lang="en-US" altLang="zh-CN" dirty="0" smtClean="0"/>
                  <a:t>MUX2</a:t>
                </a:r>
                <a:r>
                  <a:rPr lang="zh-CN" altLang="en-US" dirty="0" smtClean="0"/>
                  <a:t>的输出选中触发器的输出时，为同步输入方式</a:t>
                </a:r>
                <a:endParaRPr lang="en-US" altLang="zh-CN" dirty="0" smtClean="0"/>
              </a:p>
              <a:p>
                <a:pPr lvl="1"/>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a:rPr>
                          <m:t>𝐺</m:t>
                        </m:r>
                      </m:e>
                      <m:sub>
                        <m:r>
                          <a:rPr lang="en-US" altLang="zh-CN">
                            <a:latin typeface="Cambria Math"/>
                          </a:rPr>
                          <m:t>2</m:t>
                        </m:r>
                      </m:sub>
                    </m:sSub>
                  </m:oMath>
                </a14:m>
                <a:r>
                  <a:rPr lang="zh-CN" altLang="en-US" dirty="0"/>
                  <a:t>的阈值电平是可编程的</a:t>
                </a:r>
                <a:endParaRPr lang="en-US" altLang="zh-CN" dirty="0"/>
              </a:p>
              <a:p>
                <a:pPr lvl="1"/>
                <a:r>
                  <a:rPr lang="en-US" altLang="zh-CN" dirty="0"/>
                  <a:t>XC2064</a:t>
                </a:r>
                <a:r>
                  <a:rPr lang="zh-CN" altLang="en-US" dirty="0"/>
                  <a:t>中，所有</a:t>
                </a:r>
                <a:r>
                  <a:rPr lang="en-US" altLang="zh-CN" dirty="0"/>
                  <a:t>IOB</a:t>
                </a:r>
                <a:r>
                  <a:rPr lang="zh-CN" altLang="en-US" dirty="0"/>
                  <a:t>的时钟信号是公用的</a:t>
                </a:r>
                <a:endParaRPr lang="en-US" altLang="zh-CN" dirty="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467544" y="1124744"/>
                <a:ext cx="8507288" cy="4569371"/>
              </a:xfrm>
              <a:blipFill rotWithShape="1">
                <a:blip r:embed="rId2"/>
                <a:stretch>
                  <a:fillRect l="-1649" t="-1602" b="-161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0763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8-7-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8992" y="2143116"/>
            <a:ext cx="5400823" cy="3240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lstStyle/>
          <a:p>
            <a:r>
              <a:rPr lang="zh-CN" altLang="en-US" dirty="0" smtClean="0"/>
              <a:t>现场可编程门阵列</a:t>
            </a:r>
            <a:endParaRPr lang="en-US" altLang="zh-CN" dirty="0"/>
          </a:p>
        </p:txBody>
      </p:sp>
      <p:sp>
        <p:nvSpPr>
          <p:cNvPr id="4" name="内容占位符 3"/>
          <p:cNvSpPr>
            <a:spLocks noGrp="1"/>
          </p:cNvSpPr>
          <p:nvPr>
            <p:ph idx="1"/>
          </p:nvPr>
        </p:nvSpPr>
        <p:spPr>
          <a:xfrm>
            <a:off x="313184" y="1166105"/>
            <a:ext cx="8507288" cy="4569371"/>
          </a:xfrm>
        </p:spPr>
        <p:txBody>
          <a:bodyPr/>
          <a:lstStyle/>
          <a:p>
            <a:r>
              <a:rPr lang="zh-CN" altLang="en-US" dirty="0" smtClean="0"/>
              <a:t>*</a:t>
            </a:r>
            <a:r>
              <a:rPr lang="en-US" altLang="zh-CN" dirty="0" smtClean="0"/>
              <a:t>CLB</a:t>
            </a:r>
          </a:p>
          <a:p>
            <a:pPr lvl="1"/>
            <a:r>
              <a:rPr lang="zh-CN" altLang="en-US" dirty="0" smtClean="0"/>
              <a:t>组成</a:t>
            </a:r>
            <a:endParaRPr lang="en-US" altLang="zh-CN" dirty="0" smtClean="0"/>
          </a:p>
          <a:p>
            <a:pPr lvl="2"/>
            <a:r>
              <a:rPr lang="zh-CN" altLang="en-US" dirty="0" smtClean="0"/>
              <a:t>组合逻辑电路</a:t>
            </a:r>
            <a:endParaRPr lang="en-US" altLang="zh-CN" dirty="0" smtClean="0"/>
          </a:p>
          <a:p>
            <a:pPr lvl="2"/>
            <a:r>
              <a:rPr lang="zh-CN" altLang="en-US" dirty="0"/>
              <a:t>存储</a:t>
            </a:r>
            <a:r>
              <a:rPr lang="zh-CN" altLang="en-US" dirty="0" smtClean="0"/>
              <a:t>电路</a:t>
            </a:r>
            <a:endParaRPr lang="en-US" altLang="zh-CN" dirty="0" smtClean="0"/>
          </a:p>
          <a:p>
            <a:pPr lvl="2"/>
            <a:r>
              <a:rPr lang="zh-CN" altLang="en-US" dirty="0"/>
              <a:t>数据选择</a:t>
            </a:r>
            <a:r>
              <a:rPr lang="zh-CN" altLang="en-US" dirty="0" smtClean="0"/>
              <a:t>器</a:t>
            </a:r>
            <a:endParaRPr lang="en-US" altLang="zh-CN" dirty="0" smtClean="0"/>
          </a:p>
          <a:p>
            <a:pPr lvl="2">
              <a:buNone/>
            </a:pPr>
            <a:r>
              <a:rPr lang="en-US" altLang="zh-CN" dirty="0" smtClean="0"/>
              <a:t>   </a:t>
            </a:r>
            <a:r>
              <a:rPr lang="zh-CN" altLang="en-US" dirty="0" smtClean="0"/>
              <a:t>组成的控制电路</a:t>
            </a:r>
            <a:endParaRPr lang="en-US" altLang="zh-CN" dirty="0" smtClean="0"/>
          </a:p>
        </p:txBody>
      </p:sp>
    </p:spTree>
    <p:extLst>
      <p:ext uri="{BB962C8B-B14F-4D97-AF65-F5344CB8AC3E}">
        <p14:creationId xmlns:p14="http://schemas.microsoft.com/office/powerpoint/2010/main" val="1279154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现场可编程门阵列</a:t>
            </a:r>
            <a:endParaRPr lang="en-US" altLang="zh-CN" dirty="0"/>
          </a:p>
        </p:txBody>
      </p:sp>
      <p:sp>
        <p:nvSpPr>
          <p:cNvPr id="4" name="内容占位符 3"/>
          <p:cNvSpPr>
            <a:spLocks noGrp="1"/>
          </p:cNvSpPr>
          <p:nvPr>
            <p:ph idx="1"/>
          </p:nvPr>
        </p:nvSpPr>
        <p:spPr>
          <a:xfrm>
            <a:off x="457200" y="966043"/>
            <a:ext cx="8507288" cy="2534396"/>
          </a:xfrm>
        </p:spPr>
        <p:txBody>
          <a:bodyPr/>
          <a:lstStyle/>
          <a:p>
            <a:r>
              <a:rPr lang="zh-CN" altLang="en-US" dirty="0" smtClean="0"/>
              <a:t>*</a:t>
            </a:r>
            <a:r>
              <a:rPr lang="en-US" altLang="zh-CN" dirty="0" smtClean="0"/>
              <a:t>CLB</a:t>
            </a:r>
          </a:p>
          <a:p>
            <a:pPr lvl="1"/>
            <a:r>
              <a:rPr lang="zh-CN" altLang="en-US" dirty="0" smtClean="0"/>
              <a:t>组合逻辑电路</a:t>
            </a:r>
            <a:endParaRPr lang="en-US" altLang="zh-CN" dirty="0" smtClean="0"/>
          </a:p>
          <a:p>
            <a:pPr lvl="2"/>
            <a:r>
              <a:rPr lang="zh-CN" altLang="en-US" dirty="0" smtClean="0"/>
              <a:t>查找表 </a:t>
            </a:r>
            <a:r>
              <a:rPr lang="en-US" altLang="zh-CN" dirty="0" smtClean="0"/>
              <a:t>(LUT, Look Up Table)</a:t>
            </a:r>
          </a:p>
          <a:p>
            <a:pPr lvl="2"/>
            <a:r>
              <a:rPr lang="en-US" altLang="zh-CN" dirty="0" smtClean="0"/>
              <a:t>4</a:t>
            </a:r>
            <a:r>
              <a:rPr lang="zh-CN" altLang="en-US" dirty="0" smtClean="0"/>
              <a:t>输入查找表</a:t>
            </a:r>
            <a:endParaRPr lang="zh-CN" altLang="en-US" dirty="0"/>
          </a:p>
          <a:p>
            <a:pPr marL="914400" lvl="2" indent="0">
              <a:buNone/>
            </a:pPr>
            <a:endParaRPr lang="en-US" altLang="zh-CN" dirty="0" smtClean="0"/>
          </a:p>
        </p:txBody>
      </p:sp>
      <p:graphicFrame>
        <p:nvGraphicFramePr>
          <p:cNvPr id="7" name="Object 6"/>
          <p:cNvGraphicFramePr>
            <a:graphicFrameLocks noChangeAspect="1"/>
          </p:cNvGraphicFramePr>
          <p:nvPr/>
        </p:nvGraphicFramePr>
        <p:xfrm>
          <a:off x="214282" y="3357562"/>
          <a:ext cx="3048000" cy="1828800"/>
        </p:xfrm>
        <a:graphic>
          <a:graphicData uri="http://schemas.openxmlformats.org/presentationml/2006/ole">
            <mc:AlternateContent xmlns:mc="http://schemas.openxmlformats.org/markup-compatibility/2006">
              <mc:Choice xmlns:v="urn:schemas-microsoft-com:vml" Requires="v">
                <p:oleObj spid="_x0000_s54316" r:id="rId3" imgW="2065825" imgH="1123342" progId="Visio.Drawing.11">
                  <p:embed/>
                </p:oleObj>
              </mc:Choice>
              <mc:Fallback>
                <p:oleObj r:id="rId3" imgW="2065825" imgH="1123342"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282" y="3357562"/>
                        <a:ext cx="3048000" cy="18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 Box 8"/>
          <p:cNvSpPr txBox="1">
            <a:spLocks noChangeArrowheads="1"/>
          </p:cNvSpPr>
          <p:nvPr/>
        </p:nvSpPr>
        <p:spPr bwMode="auto">
          <a:xfrm>
            <a:off x="1071538" y="5500702"/>
            <a:ext cx="2476488" cy="396875"/>
          </a:xfrm>
          <a:prstGeom prst="rect">
            <a:avLst/>
          </a:prstGeom>
          <a:noFill/>
          <a:ln w="9525">
            <a:noFill/>
            <a:miter lim="800000"/>
            <a:headEnd/>
            <a:tailEnd/>
          </a:ln>
          <a:effectLst/>
        </p:spPr>
        <p:txBody>
          <a:bodyPr wrap="square">
            <a:spAutoFit/>
          </a:bodyPr>
          <a:lstStyle/>
          <a:p>
            <a:pPr>
              <a:spcBef>
                <a:spcPct val="50000"/>
              </a:spcBef>
            </a:pPr>
            <a:r>
              <a:rPr lang="zh-CN" altLang="en-US" sz="2000" b="1" dirty="0" smtClean="0">
                <a:solidFill>
                  <a:srgbClr val="0000CC"/>
                </a:solidFill>
                <a:latin typeface="宋体" charset="-122"/>
              </a:rPr>
              <a:t>查找表框图</a:t>
            </a:r>
            <a:endParaRPr lang="zh-CN" altLang="en-US" sz="2000" b="1" dirty="0">
              <a:solidFill>
                <a:srgbClr val="0000CC"/>
              </a:solidFill>
            </a:endParaRPr>
          </a:p>
        </p:txBody>
      </p:sp>
      <p:grpSp>
        <p:nvGrpSpPr>
          <p:cNvPr id="20" name="组合 19"/>
          <p:cNvGrpSpPr/>
          <p:nvPr/>
        </p:nvGrpSpPr>
        <p:grpSpPr>
          <a:xfrm>
            <a:off x="3352800" y="2571744"/>
            <a:ext cx="5791200" cy="3933752"/>
            <a:chOff x="3352800" y="2571744"/>
            <a:chExt cx="5791200" cy="3933752"/>
          </a:xfrm>
        </p:grpSpPr>
        <p:graphicFrame>
          <p:nvGraphicFramePr>
            <p:cNvPr id="8" name="Object 7"/>
            <p:cNvGraphicFramePr>
              <a:graphicFrameLocks noChangeAspect="1"/>
            </p:cNvGraphicFramePr>
            <p:nvPr/>
          </p:nvGraphicFramePr>
          <p:xfrm>
            <a:off x="3352800" y="2571744"/>
            <a:ext cx="5362604" cy="3933752"/>
          </p:xfrm>
          <a:graphic>
            <a:graphicData uri="http://schemas.openxmlformats.org/presentationml/2006/ole">
              <mc:AlternateContent xmlns:mc="http://schemas.openxmlformats.org/markup-compatibility/2006">
                <mc:Choice xmlns:v="urn:schemas-microsoft-com:vml" Requires="v">
                  <p:oleObj spid="_x0000_s54317" r:id="rId5" imgW="3289815" imgH="2414781" progId="Visio.Drawing.11">
                    <p:embed/>
                  </p:oleObj>
                </mc:Choice>
                <mc:Fallback>
                  <p:oleObj r:id="rId5" imgW="3289815" imgH="2414781" progId="Visio.Drawing.11">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2571744"/>
                          <a:ext cx="5362604" cy="39337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8"/>
            <p:cNvSpPr txBox="1">
              <a:spLocks noChangeArrowheads="1"/>
            </p:cNvSpPr>
            <p:nvPr/>
          </p:nvSpPr>
          <p:spPr bwMode="auto">
            <a:xfrm>
              <a:off x="7715272" y="5429264"/>
              <a:ext cx="1428728" cy="861774"/>
            </a:xfrm>
            <a:prstGeom prst="rect">
              <a:avLst/>
            </a:prstGeom>
            <a:noFill/>
            <a:ln w="9525">
              <a:noFill/>
              <a:miter lim="800000"/>
              <a:headEnd/>
              <a:tailEnd/>
            </a:ln>
            <a:effectLst/>
          </p:spPr>
          <p:txBody>
            <a:bodyPr wrap="square">
              <a:spAutoFit/>
            </a:bodyPr>
            <a:lstStyle/>
            <a:p>
              <a:pPr>
                <a:spcBef>
                  <a:spcPct val="50000"/>
                </a:spcBef>
              </a:pPr>
              <a:r>
                <a:rPr lang="zh-CN" altLang="en-US" sz="2000" b="1" dirty="0" smtClean="0">
                  <a:solidFill>
                    <a:srgbClr val="0000CC"/>
                  </a:solidFill>
                  <a:latin typeface="宋体" charset="-122"/>
                </a:rPr>
                <a:t>查找表</a:t>
              </a:r>
              <a:endParaRPr lang="en-US" altLang="zh-CN" sz="2000" b="1" dirty="0" smtClean="0">
                <a:solidFill>
                  <a:srgbClr val="0000CC"/>
                </a:solidFill>
                <a:latin typeface="宋体" charset="-122"/>
              </a:endParaRPr>
            </a:p>
            <a:p>
              <a:pPr>
                <a:spcBef>
                  <a:spcPct val="50000"/>
                </a:spcBef>
              </a:pPr>
              <a:r>
                <a:rPr lang="zh-CN" altLang="en-US" sz="2000" b="1" dirty="0" smtClean="0">
                  <a:solidFill>
                    <a:srgbClr val="0000CC"/>
                  </a:solidFill>
                  <a:latin typeface="宋体" charset="-122"/>
                </a:rPr>
                <a:t>内部</a:t>
              </a:r>
              <a:r>
                <a:rPr lang="zh-CN" altLang="en-US" sz="2000" b="1" dirty="0">
                  <a:solidFill>
                    <a:srgbClr val="0000CC"/>
                  </a:solidFill>
                  <a:latin typeface="宋体" charset="-122"/>
                </a:rPr>
                <a:t>结构</a:t>
              </a:r>
              <a:r>
                <a:rPr lang="zh-CN" altLang="en-US" sz="2000" b="1" dirty="0">
                  <a:solidFill>
                    <a:srgbClr val="0000CC"/>
                  </a:solidFill>
                </a:rPr>
                <a:t> </a:t>
              </a:r>
            </a:p>
          </p:txBody>
        </p:sp>
      </p:grpSp>
    </p:spTree>
    <p:extLst>
      <p:ext uri="{BB962C8B-B14F-4D97-AF65-F5344CB8AC3E}">
        <p14:creationId xmlns:p14="http://schemas.microsoft.com/office/powerpoint/2010/main" val="3024863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现场可编程门阵列</a:t>
            </a:r>
            <a:endParaRPr lang="en-US" altLang="zh-CN" dirty="0"/>
          </a:p>
        </p:txBody>
      </p:sp>
      <p:grpSp>
        <p:nvGrpSpPr>
          <p:cNvPr id="2" name="组合 19"/>
          <p:cNvGrpSpPr/>
          <p:nvPr/>
        </p:nvGrpSpPr>
        <p:grpSpPr>
          <a:xfrm>
            <a:off x="142844" y="2143116"/>
            <a:ext cx="5362604" cy="4262424"/>
            <a:chOff x="3352800" y="2571744"/>
            <a:chExt cx="5362604" cy="4262424"/>
          </a:xfrm>
        </p:grpSpPr>
        <p:graphicFrame>
          <p:nvGraphicFramePr>
            <p:cNvPr id="8" name="Object 7"/>
            <p:cNvGraphicFramePr>
              <a:graphicFrameLocks noChangeAspect="1"/>
            </p:cNvGraphicFramePr>
            <p:nvPr/>
          </p:nvGraphicFramePr>
          <p:xfrm>
            <a:off x="3352800" y="2571744"/>
            <a:ext cx="5362604" cy="3933752"/>
          </p:xfrm>
          <a:graphic>
            <a:graphicData uri="http://schemas.openxmlformats.org/presentationml/2006/ole">
              <mc:AlternateContent xmlns:mc="http://schemas.openxmlformats.org/markup-compatibility/2006">
                <mc:Choice xmlns:v="urn:schemas-microsoft-com:vml" Requires="v">
                  <p:oleObj spid="_x0000_s55320" name="Visio" r:id="rId3" imgW="3504102" imgH="2518210" progId="Visio.Drawing.11">
                    <p:embed/>
                  </p:oleObj>
                </mc:Choice>
                <mc:Fallback>
                  <p:oleObj name="Visio" r:id="rId3" imgW="3504102" imgH="2518210"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2571744"/>
                          <a:ext cx="5362604" cy="39337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8"/>
            <p:cNvSpPr txBox="1">
              <a:spLocks noChangeArrowheads="1"/>
            </p:cNvSpPr>
            <p:nvPr/>
          </p:nvSpPr>
          <p:spPr bwMode="auto">
            <a:xfrm>
              <a:off x="4710122" y="6434058"/>
              <a:ext cx="3429024" cy="400110"/>
            </a:xfrm>
            <a:prstGeom prst="rect">
              <a:avLst/>
            </a:prstGeom>
            <a:noFill/>
            <a:ln w="9525">
              <a:noFill/>
              <a:miter lim="800000"/>
              <a:headEnd/>
              <a:tailEnd/>
            </a:ln>
            <a:effectLst/>
          </p:spPr>
          <p:txBody>
            <a:bodyPr wrap="square">
              <a:spAutoFit/>
            </a:bodyPr>
            <a:lstStyle/>
            <a:p>
              <a:pPr>
                <a:spcBef>
                  <a:spcPct val="50000"/>
                </a:spcBef>
              </a:pPr>
              <a:r>
                <a:rPr lang="zh-CN" altLang="en-US" sz="2000" b="1" dirty="0" smtClean="0">
                  <a:solidFill>
                    <a:srgbClr val="0000CC"/>
                  </a:solidFill>
                  <a:latin typeface="宋体" charset="-122"/>
                </a:rPr>
                <a:t>查找表内部</a:t>
              </a:r>
              <a:r>
                <a:rPr lang="zh-CN" altLang="en-US" sz="2000" b="1" dirty="0">
                  <a:solidFill>
                    <a:srgbClr val="0000CC"/>
                  </a:solidFill>
                  <a:latin typeface="宋体" charset="-122"/>
                </a:rPr>
                <a:t>结构</a:t>
              </a:r>
              <a:r>
                <a:rPr lang="zh-CN" altLang="en-US" sz="2000" b="1" dirty="0">
                  <a:solidFill>
                    <a:srgbClr val="0000CC"/>
                  </a:solidFill>
                </a:rPr>
                <a:t> </a:t>
              </a:r>
            </a:p>
          </p:txBody>
        </p:sp>
        <p:sp>
          <p:nvSpPr>
            <p:cNvPr id="11" name="TextBox 10"/>
            <p:cNvSpPr txBox="1"/>
            <p:nvPr/>
          </p:nvSpPr>
          <p:spPr>
            <a:xfrm>
              <a:off x="4495808" y="2916792"/>
              <a:ext cx="214314" cy="369332"/>
            </a:xfrm>
            <a:prstGeom prst="rect">
              <a:avLst/>
            </a:prstGeom>
            <a:noFill/>
          </p:spPr>
          <p:txBody>
            <a:bodyPr wrap="square" rtlCol="0">
              <a:spAutoFit/>
            </a:bodyPr>
            <a:lstStyle/>
            <a:p>
              <a:r>
                <a:rPr lang="en-US" altLang="zh-CN" dirty="0" smtClean="0"/>
                <a:t>0</a:t>
              </a:r>
              <a:endParaRPr lang="zh-CN" altLang="en-US" dirty="0"/>
            </a:p>
          </p:txBody>
        </p:sp>
        <p:sp>
          <p:nvSpPr>
            <p:cNvPr id="12" name="TextBox 11"/>
            <p:cNvSpPr txBox="1"/>
            <p:nvPr/>
          </p:nvSpPr>
          <p:spPr>
            <a:xfrm>
              <a:off x="4495808" y="3131106"/>
              <a:ext cx="214314" cy="369332"/>
            </a:xfrm>
            <a:prstGeom prst="rect">
              <a:avLst/>
            </a:prstGeom>
            <a:noFill/>
          </p:spPr>
          <p:txBody>
            <a:bodyPr wrap="square" rtlCol="0">
              <a:spAutoFit/>
            </a:bodyPr>
            <a:lstStyle/>
            <a:p>
              <a:r>
                <a:rPr lang="en-US" altLang="zh-CN" dirty="0" smtClean="0"/>
                <a:t>1</a:t>
              </a:r>
              <a:endParaRPr lang="zh-CN" altLang="en-US" dirty="0"/>
            </a:p>
          </p:txBody>
        </p:sp>
        <p:sp>
          <p:nvSpPr>
            <p:cNvPr id="13" name="TextBox 12"/>
            <p:cNvSpPr txBox="1"/>
            <p:nvPr/>
          </p:nvSpPr>
          <p:spPr>
            <a:xfrm>
              <a:off x="5286380" y="2988230"/>
              <a:ext cx="214314" cy="369332"/>
            </a:xfrm>
            <a:prstGeom prst="rect">
              <a:avLst/>
            </a:prstGeom>
            <a:noFill/>
          </p:spPr>
          <p:txBody>
            <a:bodyPr wrap="square" rtlCol="0">
              <a:spAutoFit/>
            </a:bodyPr>
            <a:lstStyle/>
            <a:p>
              <a:r>
                <a:rPr lang="en-US" altLang="zh-CN" dirty="0" smtClean="0"/>
                <a:t>0</a:t>
              </a:r>
              <a:endParaRPr lang="zh-CN" altLang="en-US" dirty="0"/>
            </a:p>
          </p:txBody>
        </p:sp>
        <p:sp>
          <p:nvSpPr>
            <p:cNvPr id="14" name="TextBox 13"/>
            <p:cNvSpPr txBox="1"/>
            <p:nvPr/>
          </p:nvSpPr>
          <p:spPr>
            <a:xfrm>
              <a:off x="5286380" y="3416858"/>
              <a:ext cx="214314" cy="369332"/>
            </a:xfrm>
            <a:prstGeom prst="rect">
              <a:avLst/>
            </a:prstGeom>
            <a:noFill/>
          </p:spPr>
          <p:txBody>
            <a:bodyPr wrap="square" rtlCol="0">
              <a:spAutoFit/>
            </a:bodyPr>
            <a:lstStyle/>
            <a:p>
              <a:r>
                <a:rPr lang="en-US" altLang="zh-CN" dirty="0" smtClean="0"/>
                <a:t>1</a:t>
              </a:r>
              <a:endParaRPr lang="zh-CN" altLang="en-US" dirty="0"/>
            </a:p>
          </p:txBody>
        </p:sp>
        <p:sp>
          <p:nvSpPr>
            <p:cNvPr id="15" name="TextBox 14"/>
            <p:cNvSpPr txBox="1"/>
            <p:nvPr/>
          </p:nvSpPr>
          <p:spPr>
            <a:xfrm>
              <a:off x="6215074" y="3131106"/>
              <a:ext cx="214314" cy="369332"/>
            </a:xfrm>
            <a:prstGeom prst="rect">
              <a:avLst/>
            </a:prstGeom>
            <a:noFill/>
          </p:spPr>
          <p:txBody>
            <a:bodyPr wrap="square" rtlCol="0">
              <a:spAutoFit/>
            </a:bodyPr>
            <a:lstStyle/>
            <a:p>
              <a:r>
                <a:rPr lang="en-US" altLang="zh-CN" dirty="0" smtClean="0"/>
                <a:t>0</a:t>
              </a:r>
              <a:endParaRPr lang="zh-CN" altLang="en-US" dirty="0"/>
            </a:p>
          </p:txBody>
        </p:sp>
        <p:sp>
          <p:nvSpPr>
            <p:cNvPr id="16" name="TextBox 15"/>
            <p:cNvSpPr txBox="1"/>
            <p:nvPr/>
          </p:nvSpPr>
          <p:spPr>
            <a:xfrm>
              <a:off x="6215074" y="3988362"/>
              <a:ext cx="214314" cy="369332"/>
            </a:xfrm>
            <a:prstGeom prst="rect">
              <a:avLst/>
            </a:prstGeom>
            <a:noFill/>
          </p:spPr>
          <p:txBody>
            <a:bodyPr wrap="square" rtlCol="0">
              <a:spAutoFit/>
            </a:bodyPr>
            <a:lstStyle/>
            <a:p>
              <a:r>
                <a:rPr lang="en-US" altLang="zh-CN" dirty="0" smtClean="0"/>
                <a:t>1</a:t>
              </a:r>
              <a:endParaRPr lang="zh-CN" altLang="en-US" dirty="0"/>
            </a:p>
          </p:txBody>
        </p:sp>
        <p:sp>
          <p:nvSpPr>
            <p:cNvPr id="17" name="TextBox 16"/>
            <p:cNvSpPr txBox="1"/>
            <p:nvPr/>
          </p:nvSpPr>
          <p:spPr>
            <a:xfrm>
              <a:off x="6781824" y="3488296"/>
              <a:ext cx="214314" cy="369332"/>
            </a:xfrm>
            <a:prstGeom prst="rect">
              <a:avLst/>
            </a:prstGeom>
            <a:noFill/>
          </p:spPr>
          <p:txBody>
            <a:bodyPr wrap="square" rtlCol="0">
              <a:spAutoFit/>
            </a:bodyPr>
            <a:lstStyle/>
            <a:p>
              <a:r>
                <a:rPr lang="en-US" altLang="zh-CN" dirty="0" smtClean="0"/>
                <a:t>0</a:t>
              </a:r>
              <a:endParaRPr lang="zh-CN" altLang="en-US" dirty="0"/>
            </a:p>
          </p:txBody>
        </p:sp>
        <p:sp>
          <p:nvSpPr>
            <p:cNvPr id="18" name="TextBox 17"/>
            <p:cNvSpPr txBox="1"/>
            <p:nvPr/>
          </p:nvSpPr>
          <p:spPr>
            <a:xfrm>
              <a:off x="6781824" y="5143512"/>
              <a:ext cx="214314" cy="369332"/>
            </a:xfrm>
            <a:prstGeom prst="rect">
              <a:avLst/>
            </a:prstGeom>
            <a:noFill/>
          </p:spPr>
          <p:txBody>
            <a:bodyPr wrap="square" rtlCol="0">
              <a:spAutoFit/>
            </a:bodyPr>
            <a:lstStyle/>
            <a:p>
              <a:r>
                <a:rPr lang="en-US" altLang="zh-CN" dirty="0" smtClean="0"/>
                <a:t>1</a:t>
              </a:r>
              <a:endParaRPr lang="zh-CN" altLang="en-US" dirty="0"/>
            </a:p>
          </p:txBody>
        </p:sp>
        <p:sp>
          <p:nvSpPr>
            <p:cNvPr id="19" name="TextBox 18"/>
            <p:cNvSpPr txBox="1"/>
            <p:nvPr/>
          </p:nvSpPr>
          <p:spPr>
            <a:xfrm>
              <a:off x="8282022" y="4500570"/>
              <a:ext cx="214314" cy="369332"/>
            </a:xfrm>
            <a:prstGeom prst="rect">
              <a:avLst/>
            </a:prstGeom>
            <a:noFill/>
          </p:spPr>
          <p:txBody>
            <a:bodyPr wrap="square" rtlCol="0">
              <a:spAutoFit/>
            </a:bodyPr>
            <a:lstStyle/>
            <a:p>
              <a:r>
                <a:rPr lang="en-US" altLang="zh-CN" dirty="0" smtClean="0"/>
                <a:t>Y</a:t>
              </a:r>
              <a:endParaRPr lang="zh-CN" altLang="en-US" dirty="0"/>
            </a:p>
          </p:txBody>
        </p:sp>
      </p:grpSp>
      <p:sp>
        <p:nvSpPr>
          <p:cNvPr id="21" name="内容占位符 3"/>
          <p:cNvSpPr>
            <a:spLocks noGrp="1"/>
          </p:cNvSpPr>
          <p:nvPr>
            <p:ph idx="1"/>
          </p:nvPr>
        </p:nvSpPr>
        <p:spPr>
          <a:xfrm>
            <a:off x="457200" y="1108919"/>
            <a:ext cx="8507288" cy="1248511"/>
          </a:xfrm>
        </p:spPr>
        <p:txBody>
          <a:bodyPr/>
          <a:lstStyle/>
          <a:p>
            <a:r>
              <a:rPr lang="en-US" altLang="zh-CN" dirty="0" smtClean="0"/>
              <a:t>4</a:t>
            </a:r>
            <a:r>
              <a:rPr lang="zh-CN" altLang="en-US" dirty="0" smtClean="0"/>
              <a:t>输入查找表</a:t>
            </a:r>
            <a:endParaRPr lang="en-US" altLang="zh-CN" dirty="0" smtClean="0"/>
          </a:p>
          <a:p>
            <a:pPr lvl="1"/>
            <a:r>
              <a:rPr lang="zh-CN" altLang="en-US" dirty="0" smtClean="0"/>
              <a:t>可实现</a:t>
            </a:r>
            <a:r>
              <a:rPr lang="en-US" altLang="zh-CN" dirty="0" smtClean="0"/>
              <a:t>4</a:t>
            </a:r>
            <a:r>
              <a:rPr lang="zh-CN" altLang="en-US" dirty="0" smtClean="0"/>
              <a:t>个变量的任意函数</a:t>
            </a:r>
            <a:endParaRPr lang="en-US" altLang="zh-CN" dirty="0" smtClean="0"/>
          </a:p>
        </p:txBody>
      </p:sp>
      <p:graphicFrame>
        <p:nvGraphicFramePr>
          <p:cNvPr id="22" name="表格 21"/>
          <p:cNvGraphicFramePr>
            <a:graphicFrameLocks noGrp="1"/>
          </p:cNvGraphicFramePr>
          <p:nvPr/>
        </p:nvGraphicFramePr>
        <p:xfrm>
          <a:off x="5786446" y="2285992"/>
          <a:ext cx="3071835" cy="365760"/>
        </p:xfrm>
        <a:graphic>
          <a:graphicData uri="http://schemas.openxmlformats.org/drawingml/2006/table">
            <a:tbl>
              <a:tblPr firstRow="1" bandRow="1">
                <a:tableStyleId>{5C22544A-7EE6-4342-B048-85BDC9FD1C3A}</a:tableStyleId>
              </a:tblPr>
              <a:tblGrid>
                <a:gridCol w="614367"/>
                <a:gridCol w="614367"/>
                <a:gridCol w="614367"/>
                <a:gridCol w="614367"/>
                <a:gridCol w="614367"/>
              </a:tblGrid>
              <a:tr h="304365">
                <a:tc>
                  <a:txBody>
                    <a:bodyPr/>
                    <a:lstStyle/>
                    <a:p>
                      <a:r>
                        <a:rPr lang="en-US" altLang="zh-CN" dirty="0" smtClean="0"/>
                        <a:t>A</a:t>
                      </a:r>
                      <a:endParaRPr lang="zh-CN" altLang="en-US" dirty="0"/>
                    </a:p>
                  </a:txBody>
                  <a:tcPr/>
                </a:tc>
                <a:tc>
                  <a:txBody>
                    <a:bodyPr/>
                    <a:lstStyle/>
                    <a:p>
                      <a:r>
                        <a:rPr lang="en-US" altLang="zh-CN" dirty="0" smtClean="0"/>
                        <a:t>B</a:t>
                      </a:r>
                      <a:endParaRPr lang="zh-CN" altLang="en-US" dirty="0"/>
                    </a:p>
                  </a:txBody>
                  <a:tcPr/>
                </a:tc>
                <a:tc>
                  <a:txBody>
                    <a:bodyPr/>
                    <a:lstStyle/>
                    <a:p>
                      <a:r>
                        <a:rPr lang="en-US" altLang="zh-CN" dirty="0" smtClean="0"/>
                        <a:t>C</a:t>
                      </a:r>
                      <a:endParaRPr lang="zh-CN" altLang="en-US" dirty="0"/>
                    </a:p>
                  </a:txBody>
                  <a:tcPr/>
                </a:tc>
                <a:tc>
                  <a:txBody>
                    <a:bodyPr/>
                    <a:lstStyle/>
                    <a:p>
                      <a:r>
                        <a:rPr lang="en-US" altLang="zh-CN" dirty="0" smtClean="0"/>
                        <a:t>D</a:t>
                      </a:r>
                      <a:endParaRPr lang="zh-CN" altLang="en-US" dirty="0"/>
                    </a:p>
                  </a:txBody>
                  <a:tcPr/>
                </a:tc>
                <a:tc>
                  <a:txBody>
                    <a:bodyPr/>
                    <a:lstStyle/>
                    <a:p>
                      <a:r>
                        <a:rPr lang="en-US" altLang="zh-CN" dirty="0" smtClean="0"/>
                        <a:t>Y</a:t>
                      </a:r>
                      <a:endParaRPr lang="zh-CN" altLang="en-US" dirty="0"/>
                    </a:p>
                  </a:txBody>
                  <a:tcPr/>
                </a:tc>
              </a:tr>
            </a:tbl>
          </a:graphicData>
        </a:graphic>
      </p:graphicFrame>
      <p:grpSp>
        <p:nvGrpSpPr>
          <p:cNvPr id="40" name="组合 39"/>
          <p:cNvGrpSpPr/>
          <p:nvPr/>
        </p:nvGrpSpPr>
        <p:grpSpPr>
          <a:xfrm>
            <a:off x="1285852" y="2786058"/>
            <a:ext cx="2714644" cy="644530"/>
            <a:chOff x="1285852" y="2786058"/>
            <a:chExt cx="2714644" cy="644530"/>
          </a:xfrm>
        </p:grpSpPr>
        <p:cxnSp>
          <p:nvCxnSpPr>
            <p:cNvPr id="29" name="直接连接符 28"/>
            <p:cNvCxnSpPr/>
            <p:nvPr/>
          </p:nvCxnSpPr>
          <p:spPr bwMode="auto">
            <a:xfrm>
              <a:off x="1285852" y="2786058"/>
              <a:ext cx="428628" cy="1588"/>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35" name="直接连接符 34"/>
            <p:cNvCxnSpPr/>
            <p:nvPr/>
          </p:nvCxnSpPr>
          <p:spPr bwMode="auto">
            <a:xfrm>
              <a:off x="1857356" y="2857496"/>
              <a:ext cx="571504" cy="1588"/>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37" name="直接连接符 36"/>
            <p:cNvCxnSpPr/>
            <p:nvPr/>
          </p:nvCxnSpPr>
          <p:spPr bwMode="auto">
            <a:xfrm>
              <a:off x="2643174" y="3071810"/>
              <a:ext cx="642942" cy="1588"/>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39" name="直接连接符 38"/>
            <p:cNvCxnSpPr/>
            <p:nvPr/>
          </p:nvCxnSpPr>
          <p:spPr bwMode="auto">
            <a:xfrm>
              <a:off x="3571868" y="3429000"/>
              <a:ext cx="428628" cy="1588"/>
            </a:xfrm>
            <a:prstGeom prst="line">
              <a:avLst/>
            </a:prstGeom>
            <a:solidFill>
              <a:schemeClr val="accent1"/>
            </a:solidFill>
            <a:ln w="25400" cap="flat" cmpd="sng" algn="ctr">
              <a:solidFill>
                <a:srgbClr val="FF0000"/>
              </a:solidFill>
              <a:prstDash val="solid"/>
              <a:round/>
              <a:headEnd type="none" w="med" len="med"/>
              <a:tailEnd type="none" w="med" len="med"/>
            </a:ln>
            <a:effectLst/>
          </p:spPr>
        </p:cxnSp>
      </p:grpSp>
      <p:sp>
        <p:nvSpPr>
          <p:cNvPr id="41" name="TextBox 40"/>
          <p:cNvSpPr txBox="1"/>
          <p:nvPr/>
        </p:nvSpPr>
        <p:spPr>
          <a:xfrm>
            <a:off x="5786446" y="2643182"/>
            <a:ext cx="2500330" cy="369332"/>
          </a:xfrm>
          <a:prstGeom prst="rect">
            <a:avLst/>
          </a:prstGeom>
          <a:noFill/>
        </p:spPr>
        <p:txBody>
          <a:bodyPr wrap="square" rtlCol="0">
            <a:spAutoFit/>
          </a:bodyPr>
          <a:lstStyle/>
          <a:p>
            <a:r>
              <a:rPr lang="en-US" altLang="zh-CN" dirty="0" smtClean="0"/>
              <a:t>0          0          0         0          </a:t>
            </a:r>
            <a:endParaRPr lang="zh-CN" altLang="en-US" dirty="0"/>
          </a:p>
        </p:txBody>
      </p:sp>
      <p:sp>
        <p:nvSpPr>
          <p:cNvPr id="43" name="TextBox 42"/>
          <p:cNvSpPr txBox="1"/>
          <p:nvPr/>
        </p:nvSpPr>
        <p:spPr>
          <a:xfrm>
            <a:off x="5786446" y="2988230"/>
            <a:ext cx="3071834" cy="369332"/>
          </a:xfrm>
          <a:prstGeom prst="rect">
            <a:avLst/>
          </a:prstGeom>
          <a:noFill/>
        </p:spPr>
        <p:txBody>
          <a:bodyPr wrap="square" rtlCol="0">
            <a:spAutoFit/>
          </a:bodyPr>
          <a:lstStyle/>
          <a:p>
            <a:r>
              <a:rPr lang="en-US" altLang="zh-CN" dirty="0" smtClean="0"/>
              <a:t>0          0          0         1        </a:t>
            </a:r>
            <a:endParaRPr lang="zh-CN" altLang="en-US" dirty="0"/>
          </a:p>
        </p:txBody>
      </p:sp>
      <p:grpSp>
        <p:nvGrpSpPr>
          <p:cNvPr id="52" name="组合 51"/>
          <p:cNvGrpSpPr/>
          <p:nvPr/>
        </p:nvGrpSpPr>
        <p:grpSpPr>
          <a:xfrm>
            <a:off x="1285852" y="4429132"/>
            <a:ext cx="2643206" cy="644530"/>
            <a:chOff x="1285852" y="4429132"/>
            <a:chExt cx="2643206" cy="644530"/>
          </a:xfrm>
        </p:grpSpPr>
        <p:cxnSp>
          <p:nvCxnSpPr>
            <p:cNvPr id="44" name="直接连接符 43"/>
            <p:cNvCxnSpPr/>
            <p:nvPr/>
          </p:nvCxnSpPr>
          <p:spPr bwMode="auto">
            <a:xfrm>
              <a:off x="3500430" y="5072074"/>
              <a:ext cx="428628" cy="1588"/>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45" name="直接连接符 44"/>
            <p:cNvCxnSpPr/>
            <p:nvPr/>
          </p:nvCxnSpPr>
          <p:spPr bwMode="auto">
            <a:xfrm>
              <a:off x="2714612" y="4714884"/>
              <a:ext cx="571504" cy="1588"/>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47" name="直接连接符 46"/>
            <p:cNvCxnSpPr/>
            <p:nvPr/>
          </p:nvCxnSpPr>
          <p:spPr bwMode="auto">
            <a:xfrm>
              <a:off x="1857356" y="4500570"/>
              <a:ext cx="571504" cy="1588"/>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49" name="直接连接符 48"/>
            <p:cNvCxnSpPr/>
            <p:nvPr/>
          </p:nvCxnSpPr>
          <p:spPr bwMode="auto">
            <a:xfrm>
              <a:off x="1285852" y="4429132"/>
              <a:ext cx="357190" cy="1588"/>
            </a:xfrm>
            <a:prstGeom prst="line">
              <a:avLst/>
            </a:prstGeom>
            <a:solidFill>
              <a:schemeClr val="accent1"/>
            </a:solidFill>
            <a:ln w="25400" cap="flat" cmpd="sng" algn="ctr">
              <a:solidFill>
                <a:srgbClr val="FF0000"/>
              </a:solidFill>
              <a:prstDash val="solid"/>
              <a:round/>
              <a:headEnd type="none" w="med" len="med"/>
              <a:tailEnd type="none" w="med" len="med"/>
            </a:ln>
            <a:effectLst/>
          </p:spPr>
        </p:cxnSp>
      </p:grpSp>
      <p:sp>
        <p:nvSpPr>
          <p:cNvPr id="53" name="TextBox 52"/>
          <p:cNvSpPr txBox="1"/>
          <p:nvPr/>
        </p:nvSpPr>
        <p:spPr>
          <a:xfrm>
            <a:off x="8286776" y="2643182"/>
            <a:ext cx="642942" cy="369332"/>
          </a:xfrm>
          <a:prstGeom prst="rect">
            <a:avLst/>
          </a:prstGeom>
          <a:noFill/>
        </p:spPr>
        <p:txBody>
          <a:bodyPr wrap="square" rtlCol="0">
            <a:spAutoFit/>
          </a:bodyPr>
          <a:lstStyle/>
          <a:p>
            <a:r>
              <a:rPr lang="en-US" altLang="zh-CN" dirty="0" smtClean="0"/>
              <a:t>0          </a:t>
            </a:r>
            <a:endParaRPr lang="zh-CN" altLang="en-US" dirty="0"/>
          </a:p>
        </p:txBody>
      </p:sp>
      <p:sp>
        <p:nvSpPr>
          <p:cNvPr id="54" name="TextBox 53"/>
          <p:cNvSpPr txBox="1"/>
          <p:nvPr/>
        </p:nvSpPr>
        <p:spPr>
          <a:xfrm>
            <a:off x="8286776" y="2988230"/>
            <a:ext cx="642942" cy="369332"/>
          </a:xfrm>
          <a:prstGeom prst="rect">
            <a:avLst/>
          </a:prstGeom>
          <a:noFill/>
        </p:spPr>
        <p:txBody>
          <a:bodyPr wrap="square" rtlCol="0">
            <a:spAutoFit/>
          </a:bodyPr>
          <a:lstStyle/>
          <a:p>
            <a:r>
              <a:rPr lang="en-US" altLang="zh-CN" dirty="0" smtClean="0"/>
              <a:t>0          </a:t>
            </a:r>
            <a:endParaRPr lang="zh-CN" altLang="en-US" dirty="0"/>
          </a:p>
        </p:txBody>
      </p:sp>
      <p:sp>
        <p:nvSpPr>
          <p:cNvPr id="56" name="TextBox 55"/>
          <p:cNvSpPr txBox="1"/>
          <p:nvPr/>
        </p:nvSpPr>
        <p:spPr>
          <a:xfrm>
            <a:off x="357190" y="2617769"/>
            <a:ext cx="642910" cy="954107"/>
          </a:xfrm>
          <a:prstGeom prst="rect">
            <a:avLst/>
          </a:prstGeom>
          <a:noFill/>
        </p:spPr>
        <p:txBody>
          <a:bodyPr wrap="square" rtlCol="0">
            <a:spAutoFit/>
          </a:bodyPr>
          <a:lstStyle/>
          <a:p>
            <a:r>
              <a:rPr lang="en-US" altLang="zh-CN" sz="1400" dirty="0" smtClean="0"/>
              <a:t>RAM0</a:t>
            </a:r>
          </a:p>
          <a:p>
            <a:r>
              <a:rPr lang="en-US" altLang="zh-CN" sz="1400" dirty="0" smtClean="0"/>
              <a:t>RAM1</a:t>
            </a:r>
          </a:p>
          <a:p>
            <a:r>
              <a:rPr lang="en-US" altLang="zh-CN" sz="1400" dirty="0" smtClean="0"/>
              <a:t>RAM2</a:t>
            </a:r>
          </a:p>
          <a:p>
            <a:r>
              <a:rPr lang="en-US" altLang="zh-CN" sz="1400" dirty="0" smtClean="0"/>
              <a:t>…</a:t>
            </a:r>
            <a:endParaRPr lang="zh-CN" altLang="en-US" sz="1400" dirty="0"/>
          </a:p>
        </p:txBody>
      </p:sp>
      <p:sp>
        <p:nvSpPr>
          <p:cNvPr id="57" name="TextBox 56"/>
          <p:cNvSpPr txBox="1"/>
          <p:nvPr/>
        </p:nvSpPr>
        <p:spPr>
          <a:xfrm>
            <a:off x="214282" y="5260975"/>
            <a:ext cx="785786" cy="738664"/>
          </a:xfrm>
          <a:prstGeom prst="rect">
            <a:avLst/>
          </a:prstGeom>
          <a:noFill/>
        </p:spPr>
        <p:txBody>
          <a:bodyPr wrap="square" rtlCol="0">
            <a:spAutoFit/>
          </a:bodyPr>
          <a:lstStyle/>
          <a:p>
            <a:r>
              <a:rPr lang="en-US" altLang="zh-CN" sz="1400" dirty="0" smtClean="0"/>
              <a:t>RAM13</a:t>
            </a:r>
          </a:p>
          <a:p>
            <a:r>
              <a:rPr lang="en-US" altLang="zh-CN" sz="1400" dirty="0" smtClean="0"/>
              <a:t>RAM14</a:t>
            </a:r>
          </a:p>
          <a:p>
            <a:r>
              <a:rPr lang="en-US" altLang="zh-CN" sz="1400" dirty="0" smtClean="0"/>
              <a:t>RAM15</a:t>
            </a:r>
            <a:endParaRPr lang="zh-CN" altLang="en-US" sz="1400" dirty="0"/>
          </a:p>
        </p:txBody>
      </p:sp>
      <p:sp>
        <p:nvSpPr>
          <p:cNvPr id="58" name="TextBox 57"/>
          <p:cNvSpPr txBox="1"/>
          <p:nvPr/>
        </p:nvSpPr>
        <p:spPr>
          <a:xfrm>
            <a:off x="357190" y="4286256"/>
            <a:ext cx="785786" cy="307777"/>
          </a:xfrm>
          <a:prstGeom prst="rect">
            <a:avLst/>
          </a:prstGeom>
          <a:noFill/>
        </p:spPr>
        <p:txBody>
          <a:bodyPr wrap="square" rtlCol="0">
            <a:spAutoFit/>
          </a:bodyPr>
          <a:lstStyle/>
          <a:p>
            <a:r>
              <a:rPr lang="en-US" altLang="zh-CN" sz="1400" dirty="0" smtClean="0"/>
              <a:t>RAM8</a:t>
            </a:r>
            <a:endParaRPr lang="zh-CN" altLang="en-US" sz="1400" dirty="0"/>
          </a:p>
        </p:txBody>
      </p:sp>
      <p:pic>
        <p:nvPicPr>
          <p:cNvPr id="55301" name="Picture 5"/>
          <p:cNvPicPr>
            <a:picLocks noChangeAspect="1" noChangeArrowheads="1"/>
          </p:cNvPicPr>
          <p:nvPr/>
        </p:nvPicPr>
        <p:blipFill>
          <a:blip r:embed="rId5"/>
          <a:srcRect/>
          <a:stretch>
            <a:fillRect/>
          </a:stretch>
        </p:blipFill>
        <p:spPr bwMode="auto">
          <a:xfrm>
            <a:off x="5572132" y="3857628"/>
            <a:ext cx="2981526" cy="2000264"/>
          </a:xfrm>
          <a:prstGeom prst="rect">
            <a:avLst/>
          </a:prstGeom>
          <a:noFill/>
          <a:ln w="9525">
            <a:noFill/>
            <a:miter lim="800000"/>
            <a:headEnd/>
            <a:tailEnd/>
          </a:ln>
          <a:effectLst/>
        </p:spPr>
      </p:pic>
    </p:spTree>
    <p:extLst>
      <p:ext uri="{BB962C8B-B14F-4D97-AF65-F5344CB8AC3E}">
        <p14:creationId xmlns:p14="http://schemas.microsoft.com/office/powerpoint/2010/main" val="3024863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ox(in)">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box(in)">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box(in)">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box(in)">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55301"/>
                                        </p:tgtEl>
                                        <p:attrNameLst>
                                          <p:attrName>style.visibility</p:attrName>
                                        </p:attrNameLst>
                                      </p:cBhvr>
                                      <p:to>
                                        <p:strVal val="visible"/>
                                      </p:to>
                                    </p:set>
                                    <p:animEffect transition="in" filter="box(in)">
                                      <p:cBhvr>
                                        <p:cTn id="37" dur="500"/>
                                        <p:tgtEl>
                                          <p:spTgt spid="55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53" grpId="0"/>
      <p:bldP spid="5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0430" y="4095772"/>
            <a:ext cx="4410075"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p:nvPr>
        </p:nvSpPr>
        <p:spPr/>
        <p:txBody>
          <a:bodyPr/>
          <a:lstStyle/>
          <a:p>
            <a:r>
              <a:rPr lang="zh-CN" altLang="en-US" dirty="0" smtClean="0"/>
              <a:t>现场可编程门阵列</a:t>
            </a:r>
            <a:endParaRPr lang="en-US" altLang="zh-CN" dirty="0"/>
          </a:p>
        </p:txBody>
      </p:sp>
      <p:sp>
        <p:nvSpPr>
          <p:cNvPr id="4" name="内容占位符 3"/>
          <p:cNvSpPr>
            <a:spLocks noGrp="1"/>
          </p:cNvSpPr>
          <p:nvPr>
            <p:ph idx="1"/>
          </p:nvPr>
        </p:nvSpPr>
        <p:spPr>
          <a:xfrm>
            <a:off x="457200" y="966042"/>
            <a:ext cx="8507288" cy="4569371"/>
          </a:xfrm>
        </p:spPr>
        <p:txBody>
          <a:bodyPr/>
          <a:lstStyle/>
          <a:p>
            <a:r>
              <a:rPr lang="zh-CN" altLang="en-US" dirty="0" smtClean="0"/>
              <a:t>*</a:t>
            </a:r>
            <a:r>
              <a:rPr lang="en-US" altLang="zh-CN" dirty="0" smtClean="0"/>
              <a:t>CLB</a:t>
            </a:r>
          </a:p>
          <a:p>
            <a:pPr lvl="1"/>
            <a:r>
              <a:rPr lang="zh-CN" altLang="en-US" dirty="0" smtClean="0"/>
              <a:t>组合逻辑电路</a:t>
            </a:r>
            <a:endParaRPr lang="en-US" altLang="zh-CN" dirty="0" smtClean="0"/>
          </a:p>
          <a:p>
            <a:pPr lvl="2"/>
            <a:r>
              <a:rPr lang="zh-CN" altLang="en-US" dirty="0" smtClean="0"/>
              <a:t>根据设计需要可以设置成</a:t>
            </a:r>
            <a:r>
              <a:rPr lang="en-US" altLang="zh-CN" dirty="0" smtClean="0"/>
              <a:t>3</a:t>
            </a:r>
            <a:r>
              <a:rPr lang="zh-CN" altLang="en-US" dirty="0" smtClean="0"/>
              <a:t>种不同组态</a:t>
            </a:r>
            <a:endParaRPr lang="en-US" altLang="zh-CN" dirty="0" smtClean="0"/>
          </a:p>
          <a:p>
            <a:pPr lvl="2"/>
            <a:r>
              <a:rPr lang="en-US" altLang="zh-CN" dirty="0" smtClean="0"/>
              <a:t>(a)</a:t>
            </a:r>
            <a:r>
              <a:rPr lang="zh-CN" altLang="en-US" dirty="0" smtClean="0"/>
              <a:t>任何形式的四变量组合逻辑函数</a:t>
            </a:r>
            <a:endParaRPr lang="en-US" altLang="zh-CN" dirty="0" smtClean="0"/>
          </a:p>
          <a:p>
            <a:pPr lvl="2"/>
            <a:r>
              <a:rPr lang="en-US" altLang="zh-CN" dirty="0" smtClean="0"/>
              <a:t>(b)</a:t>
            </a:r>
            <a:r>
              <a:rPr lang="zh-CN" altLang="en-US" dirty="0" smtClean="0"/>
              <a:t>两个三变量的任何形式的逻辑函数</a:t>
            </a:r>
            <a:endParaRPr lang="en-US" altLang="zh-CN" dirty="0" smtClean="0"/>
          </a:p>
          <a:p>
            <a:pPr lvl="2"/>
            <a:r>
              <a:rPr lang="en-US" altLang="zh-CN" dirty="0" smtClean="0"/>
              <a:t>(c)</a:t>
            </a:r>
            <a:r>
              <a:rPr lang="zh-CN" altLang="en-US" dirty="0" smtClean="0"/>
              <a:t>含有</a:t>
            </a:r>
            <a:r>
              <a:rPr lang="en-US" altLang="zh-CN" dirty="0" smtClean="0"/>
              <a:t>ABCDQ</a:t>
            </a:r>
            <a:r>
              <a:rPr lang="zh-CN" altLang="en-US" dirty="0" smtClean="0"/>
              <a:t>的五变量逻辑函数</a:t>
            </a:r>
            <a:endParaRPr lang="zh-CN" altLang="en-US" dirty="0"/>
          </a:p>
          <a:p>
            <a:pPr marL="914400" lvl="2" indent="0">
              <a:buNone/>
            </a:pPr>
            <a:endParaRPr lang="en-US" altLang="zh-CN" dirty="0" smtClean="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72" y="3957438"/>
            <a:ext cx="2476578" cy="2669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4863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2780928"/>
            <a:ext cx="3992860" cy="3292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p:nvPr>
        </p:nvSpPr>
        <p:spPr/>
        <p:txBody>
          <a:bodyPr/>
          <a:lstStyle/>
          <a:p>
            <a:r>
              <a:rPr lang="zh-CN" altLang="en-US" dirty="0" smtClean="0"/>
              <a:t>现场可编程门阵列</a:t>
            </a:r>
            <a:endParaRPr lang="en-US" altLang="zh-CN" dirty="0"/>
          </a:p>
        </p:txBody>
      </p:sp>
      <p:sp>
        <p:nvSpPr>
          <p:cNvPr id="4" name="内容占位符 3"/>
          <p:cNvSpPr>
            <a:spLocks noGrp="1"/>
          </p:cNvSpPr>
          <p:nvPr>
            <p:ph idx="1"/>
          </p:nvPr>
        </p:nvSpPr>
        <p:spPr>
          <a:xfrm>
            <a:off x="417612" y="688973"/>
            <a:ext cx="8507288" cy="2097086"/>
          </a:xfrm>
        </p:spPr>
        <p:txBody>
          <a:bodyPr/>
          <a:lstStyle/>
          <a:p>
            <a:r>
              <a:rPr lang="zh-CN" altLang="en-US" dirty="0" smtClean="0"/>
              <a:t>*</a:t>
            </a:r>
            <a:r>
              <a:rPr lang="en-US" altLang="zh-CN" dirty="0" smtClean="0"/>
              <a:t>CLB</a:t>
            </a:r>
          </a:p>
          <a:p>
            <a:pPr lvl="1"/>
            <a:r>
              <a:rPr lang="zh-CN" altLang="en-US" dirty="0"/>
              <a:t>存储</a:t>
            </a:r>
            <a:r>
              <a:rPr lang="zh-CN" altLang="en-US" dirty="0" smtClean="0"/>
              <a:t>电路</a:t>
            </a:r>
            <a:endParaRPr lang="en-US" altLang="zh-CN" dirty="0" smtClean="0"/>
          </a:p>
          <a:p>
            <a:pPr lvl="2"/>
            <a:r>
              <a:rPr lang="zh-CN" altLang="en-US" dirty="0" smtClean="0"/>
              <a:t>包含一个触发器，可以编程为边沿触发的</a:t>
            </a:r>
            <a:r>
              <a:rPr lang="en-US" altLang="zh-CN" dirty="0" smtClean="0"/>
              <a:t>D</a:t>
            </a:r>
            <a:r>
              <a:rPr lang="zh-CN" altLang="en-US" dirty="0" smtClean="0"/>
              <a:t>触发器，也可以编程为电平触发的</a:t>
            </a:r>
            <a:r>
              <a:rPr lang="en-US" altLang="zh-CN" dirty="0" smtClean="0"/>
              <a:t>D</a:t>
            </a:r>
            <a:r>
              <a:rPr lang="zh-CN" altLang="en-US" dirty="0" smtClean="0"/>
              <a:t>型锁存器</a:t>
            </a:r>
            <a:endParaRPr lang="en-US" altLang="zh-CN" dirty="0" smtClean="0"/>
          </a:p>
          <a:p>
            <a:pPr lvl="2"/>
            <a:r>
              <a:rPr lang="zh-CN" altLang="en-US" dirty="0" smtClean="0"/>
              <a:t>可以由</a:t>
            </a:r>
            <a:r>
              <a:rPr lang="en-US" altLang="zh-CN" dirty="0" smtClean="0"/>
              <a:t>MUX1</a:t>
            </a:r>
            <a:r>
              <a:rPr lang="zh-CN" altLang="en-US" dirty="0" smtClean="0"/>
              <a:t>选择工作在</a:t>
            </a:r>
            <a:endParaRPr lang="en-US" altLang="zh-CN" dirty="0" smtClean="0"/>
          </a:p>
          <a:p>
            <a:pPr marL="914400" lvl="2" indent="0">
              <a:buNone/>
            </a:pPr>
            <a:r>
              <a:rPr lang="en-US" altLang="zh-CN" dirty="0"/>
              <a:t> </a:t>
            </a:r>
            <a:r>
              <a:rPr lang="en-US" altLang="zh-CN" dirty="0" smtClean="0"/>
              <a:t>  </a:t>
            </a:r>
            <a:r>
              <a:rPr lang="zh-CN" altLang="en-US" dirty="0" smtClean="0"/>
              <a:t>同步方式，或异步方式</a:t>
            </a:r>
            <a:endParaRPr lang="en-US" altLang="zh-CN" dirty="0" smtClean="0"/>
          </a:p>
          <a:p>
            <a:pPr lvl="2"/>
            <a:r>
              <a:rPr lang="zh-CN" altLang="en-US" dirty="0" smtClean="0"/>
              <a:t>可以用</a:t>
            </a:r>
            <a:r>
              <a:rPr lang="en-US" altLang="zh-CN" dirty="0" smtClean="0"/>
              <a:t>MUX2</a:t>
            </a:r>
            <a:r>
              <a:rPr lang="zh-CN" altLang="en-US" dirty="0" smtClean="0"/>
              <a:t>选择使用时</a:t>
            </a:r>
            <a:endParaRPr lang="en-US" altLang="zh-CN" dirty="0" smtClean="0"/>
          </a:p>
          <a:p>
            <a:pPr marL="914400" lvl="2" indent="0">
              <a:buNone/>
            </a:pPr>
            <a:r>
              <a:rPr lang="en-US" altLang="zh-CN" dirty="0"/>
              <a:t> </a:t>
            </a:r>
            <a:r>
              <a:rPr lang="en-US" altLang="zh-CN" dirty="0" smtClean="0"/>
              <a:t>  </a:t>
            </a:r>
            <a:r>
              <a:rPr lang="zh-CN" altLang="en-US" dirty="0" smtClean="0"/>
              <a:t>钟的上升沿或下降沿触发</a:t>
            </a:r>
            <a:endParaRPr lang="en-US" altLang="zh-CN" dirty="0" smtClean="0"/>
          </a:p>
          <a:p>
            <a:pPr lvl="2"/>
            <a:r>
              <a:rPr lang="en-US" altLang="zh-CN" dirty="0" smtClean="0"/>
              <a:t>MUX3</a:t>
            </a:r>
            <a:r>
              <a:rPr lang="zh-CN" altLang="en-US" dirty="0" smtClean="0"/>
              <a:t>给出触发器的异步</a:t>
            </a:r>
            <a:endParaRPr lang="en-US" altLang="zh-CN" dirty="0" smtClean="0"/>
          </a:p>
          <a:p>
            <a:pPr marL="914400" lvl="2" indent="0">
              <a:buNone/>
            </a:pPr>
            <a:r>
              <a:rPr lang="en-US" altLang="zh-CN" dirty="0"/>
              <a:t> </a:t>
            </a:r>
            <a:r>
              <a:rPr lang="en-US" altLang="zh-CN" dirty="0" smtClean="0"/>
              <a:t> </a:t>
            </a:r>
            <a:r>
              <a:rPr lang="zh-CN" altLang="en-US" dirty="0" smtClean="0"/>
              <a:t>置位信号</a:t>
            </a:r>
            <a:r>
              <a:rPr lang="en-US" altLang="zh-CN" dirty="0" smtClean="0"/>
              <a:t>(</a:t>
            </a:r>
            <a:r>
              <a:rPr lang="zh-CN" altLang="en-US" dirty="0" smtClean="0"/>
              <a:t>置为</a:t>
            </a:r>
            <a:r>
              <a:rPr lang="en-US" altLang="zh-CN" dirty="0" smtClean="0"/>
              <a:t>1)</a:t>
            </a:r>
          </a:p>
          <a:p>
            <a:pPr lvl="2"/>
            <a:r>
              <a:rPr lang="en-US" altLang="zh-CN" dirty="0" smtClean="0"/>
              <a:t>MUX4</a:t>
            </a:r>
            <a:r>
              <a:rPr lang="zh-CN" altLang="en-US" dirty="0" smtClean="0"/>
              <a:t>给出异步置零信号</a:t>
            </a:r>
            <a:endParaRPr lang="en-US" altLang="zh-CN" dirty="0" smtClean="0"/>
          </a:p>
        </p:txBody>
      </p:sp>
    </p:spTree>
    <p:extLst>
      <p:ext uri="{BB962C8B-B14F-4D97-AF65-F5344CB8AC3E}">
        <p14:creationId xmlns:p14="http://schemas.microsoft.com/office/powerpoint/2010/main" val="3024863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28" y="2071678"/>
            <a:ext cx="5008300" cy="430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lstStyle/>
          <a:p>
            <a:r>
              <a:rPr lang="zh-CN" altLang="en-US" dirty="0" smtClean="0"/>
              <a:t>现场可编程门阵列</a:t>
            </a:r>
            <a:endParaRPr lang="en-US" altLang="zh-CN" dirty="0"/>
          </a:p>
        </p:txBody>
      </p:sp>
      <p:sp>
        <p:nvSpPr>
          <p:cNvPr id="7" name="矩形 6"/>
          <p:cNvSpPr/>
          <p:nvPr/>
        </p:nvSpPr>
        <p:spPr>
          <a:xfrm>
            <a:off x="214282" y="1285860"/>
            <a:ext cx="6330580" cy="523220"/>
          </a:xfrm>
          <a:prstGeom prst="rect">
            <a:avLst/>
          </a:prstGeom>
        </p:spPr>
        <p:txBody>
          <a:bodyPr wrap="none">
            <a:spAutoFit/>
          </a:bodyPr>
          <a:lstStyle/>
          <a:p>
            <a:pPr lvl="1" algn="ctr"/>
            <a:r>
              <a:rPr kumimoji="1" lang="en-US" altLang="zh-CN" sz="2800" dirty="0" smtClean="0">
                <a:latin typeface="Times New Roman" pitchFamily="18" charset="0"/>
                <a:ea typeface="+mj-ea"/>
              </a:rPr>
              <a:t>XC2064</a:t>
            </a:r>
            <a:r>
              <a:rPr kumimoji="1" lang="zh-CN" altLang="en-US" sz="2800" dirty="0" smtClean="0">
                <a:latin typeface="Times New Roman" pitchFamily="18" charset="0"/>
                <a:ea typeface="+mj-ea"/>
              </a:rPr>
              <a:t>有</a:t>
            </a:r>
            <a:r>
              <a:rPr kumimoji="1" lang="en-US" altLang="zh-CN" sz="2800" dirty="0" smtClean="0">
                <a:latin typeface="Times New Roman" pitchFamily="18" charset="0"/>
                <a:ea typeface="+mj-ea"/>
              </a:rPr>
              <a:t>64</a:t>
            </a:r>
            <a:r>
              <a:rPr kumimoji="1" lang="zh-CN" altLang="en-US" sz="2800" dirty="0" smtClean="0">
                <a:latin typeface="Times New Roman" pitchFamily="18" charset="0"/>
                <a:ea typeface="+mj-ea"/>
              </a:rPr>
              <a:t>个</a:t>
            </a:r>
            <a:r>
              <a:rPr kumimoji="1" lang="en-US" altLang="zh-CN" sz="2800" dirty="0" smtClean="0">
                <a:latin typeface="Times New Roman" pitchFamily="18" charset="0"/>
                <a:ea typeface="+mj-ea"/>
              </a:rPr>
              <a:t>CLB</a:t>
            </a:r>
            <a:r>
              <a:rPr kumimoji="1" lang="zh-CN" altLang="en-US" sz="2800" dirty="0" smtClean="0">
                <a:latin typeface="Times New Roman" pitchFamily="18" charset="0"/>
                <a:ea typeface="+mj-ea"/>
              </a:rPr>
              <a:t>，排成</a:t>
            </a:r>
            <a:r>
              <a:rPr kumimoji="1" lang="en-US" altLang="zh-CN" sz="2800" dirty="0" smtClean="0">
                <a:latin typeface="Times New Roman" pitchFamily="18" charset="0"/>
                <a:ea typeface="+mj-ea"/>
              </a:rPr>
              <a:t>8</a:t>
            </a:r>
            <a:r>
              <a:rPr kumimoji="1" lang="zh-CN" altLang="en-US" sz="2800" dirty="0" smtClean="0">
                <a:latin typeface="Times New Roman" pitchFamily="18" charset="0"/>
                <a:ea typeface="+mj-ea"/>
              </a:rPr>
              <a:t>*</a:t>
            </a:r>
            <a:r>
              <a:rPr kumimoji="1" lang="en-US" altLang="zh-CN" sz="2800" dirty="0" smtClean="0">
                <a:latin typeface="Times New Roman" pitchFamily="18" charset="0"/>
                <a:ea typeface="+mj-ea"/>
              </a:rPr>
              <a:t>8</a:t>
            </a:r>
            <a:r>
              <a:rPr kumimoji="1" lang="zh-CN" altLang="en-US" sz="2800" dirty="0" smtClean="0">
                <a:latin typeface="Times New Roman" pitchFamily="18" charset="0"/>
                <a:ea typeface="+mj-ea"/>
              </a:rPr>
              <a:t>的阵列</a:t>
            </a:r>
            <a:endParaRPr kumimoji="1" lang="en-US" altLang="zh-CN" sz="2800" dirty="0" smtClean="0">
              <a:latin typeface="Times New Roman" pitchFamily="18" charset="0"/>
              <a:ea typeface="+mj-ea"/>
            </a:endParaRPr>
          </a:p>
        </p:txBody>
      </p:sp>
      <p:sp>
        <p:nvSpPr>
          <p:cNvPr id="8" name="TextBox 7"/>
          <p:cNvSpPr txBox="1"/>
          <p:nvPr/>
        </p:nvSpPr>
        <p:spPr>
          <a:xfrm>
            <a:off x="6357950" y="4071942"/>
            <a:ext cx="2071702" cy="830997"/>
          </a:xfrm>
          <a:prstGeom prst="rect">
            <a:avLst/>
          </a:prstGeom>
          <a:noFill/>
        </p:spPr>
        <p:txBody>
          <a:bodyPr wrap="square" rtlCol="0">
            <a:spAutoFit/>
          </a:bodyPr>
          <a:lstStyle/>
          <a:p>
            <a:r>
              <a:rPr lang="zh-CN" altLang="en-US" sz="2400" dirty="0" smtClean="0">
                <a:latin typeface="+mj-ea"/>
                <a:ea typeface="+mj-ea"/>
              </a:rPr>
              <a:t>左图只画出了</a:t>
            </a:r>
            <a:r>
              <a:rPr lang="en-US" altLang="zh-CN" sz="2400" dirty="0" smtClean="0">
                <a:latin typeface="+mj-ea"/>
                <a:ea typeface="+mj-ea"/>
              </a:rPr>
              <a:t>4</a:t>
            </a:r>
            <a:r>
              <a:rPr lang="zh-CN" altLang="en-US" sz="2400" dirty="0" smtClean="0">
                <a:latin typeface="+mj-ea"/>
                <a:ea typeface="+mj-ea"/>
              </a:rPr>
              <a:t>*</a:t>
            </a:r>
            <a:r>
              <a:rPr lang="en-US" altLang="zh-CN" sz="2400" dirty="0" smtClean="0">
                <a:latin typeface="+mj-ea"/>
                <a:ea typeface="+mj-ea"/>
              </a:rPr>
              <a:t>4</a:t>
            </a:r>
            <a:r>
              <a:rPr lang="zh-CN" altLang="en-US" sz="2400" dirty="0" smtClean="0">
                <a:latin typeface="+mj-ea"/>
                <a:ea typeface="+mj-ea"/>
              </a:rPr>
              <a:t>的阵列</a:t>
            </a:r>
            <a:endParaRPr lang="zh-CN" altLang="en-US" sz="2400" dirty="0">
              <a:latin typeface="+mj-ea"/>
              <a:ea typeface="+mj-ea"/>
            </a:endParaRPr>
          </a:p>
        </p:txBody>
      </p:sp>
      <p:cxnSp>
        <p:nvCxnSpPr>
          <p:cNvPr id="10" name="直接连接符 9"/>
          <p:cNvCxnSpPr/>
          <p:nvPr/>
        </p:nvCxnSpPr>
        <p:spPr bwMode="auto">
          <a:xfrm>
            <a:off x="2786050" y="6000768"/>
            <a:ext cx="3071834" cy="1588"/>
          </a:xfrm>
          <a:prstGeom prst="line">
            <a:avLst/>
          </a:prstGeom>
          <a:solidFill>
            <a:schemeClr val="accent1"/>
          </a:solidFill>
          <a:ln w="25400" cap="flat" cmpd="sng" algn="ctr">
            <a:solidFill>
              <a:srgbClr val="FF0000"/>
            </a:solidFill>
            <a:prstDash val="solid"/>
            <a:round/>
            <a:headEnd type="stealth" w="lg" len="lg"/>
            <a:tailEnd type="stealth" w="lg" len="lg"/>
          </a:ln>
          <a:effectLst/>
        </p:spPr>
      </p:cxnSp>
      <p:cxnSp>
        <p:nvCxnSpPr>
          <p:cNvPr id="11" name="直接连接符 10"/>
          <p:cNvCxnSpPr/>
          <p:nvPr/>
        </p:nvCxnSpPr>
        <p:spPr bwMode="auto">
          <a:xfrm rot="5400000" flipH="1" flipV="1">
            <a:off x="4536281" y="4464851"/>
            <a:ext cx="2786082" cy="1588"/>
          </a:xfrm>
          <a:prstGeom prst="line">
            <a:avLst/>
          </a:prstGeom>
          <a:solidFill>
            <a:schemeClr val="accent1"/>
          </a:solidFill>
          <a:ln w="25400" cap="flat" cmpd="sng" algn="ctr">
            <a:solidFill>
              <a:srgbClr val="FF0000"/>
            </a:solidFill>
            <a:prstDash val="solid"/>
            <a:round/>
            <a:headEnd type="stealth" w="lg" len="lg"/>
            <a:tailEnd type="stealth" w="lg" len="lg"/>
          </a:ln>
          <a:effectLst/>
        </p:spPr>
      </p:cxnSp>
    </p:spTree>
    <p:extLst>
      <p:ext uri="{BB962C8B-B14F-4D97-AF65-F5344CB8AC3E}">
        <p14:creationId xmlns:p14="http://schemas.microsoft.com/office/powerpoint/2010/main" val="1552719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9593" y="1214422"/>
            <a:ext cx="5174407"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lstStyle/>
          <a:p>
            <a:r>
              <a:rPr lang="zh-CN" altLang="en-US" dirty="0" smtClean="0"/>
              <a:t>现场可编程门阵列</a:t>
            </a:r>
            <a:endParaRPr lang="en-US" altLang="zh-CN" dirty="0"/>
          </a:p>
        </p:txBody>
      </p:sp>
      <p:sp>
        <p:nvSpPr>
          <p:cNvPr id="4" name="内容占位符 3"/>
          <p:cNvSpPr>
            <a:spLocks noGrp="1"/>
          </p:cNvSpPr>
          <p:nvPr>
            <p:ph idx="1"/>
          </p:nvPr>
        </p:nvSpPr>
        <p:spPr>
          <a:xfrm>
            <a:off x="457200" y="1556793"/>
            <a:ext cx="3686172" cy="2372274"/>
          </a:xfrm>
        </p:spPr>
        <p:txBody>
          <a:bodyPr/>
          <a:lstStyle/>
          <a:p>
            <a:r>
              <a:rPr lang="zh-CN" altLang="en-US" dirty="0" smtClean="0"/>
              <a:t>*</a:t>
            </a:r>
            <a:r>
              <a:rPr lang="en-US" altLang="zh-CN" dirty="0" smtClean="0"/>
              <a:t>IR</a:t>
            </a:r>
          </a:p>
          <a:p>
            <a:pPr lvl="1"/>
            <a:r>
              <a:rPr lang="zh-CN" altLang="en-US" dirty="0" smtClean="0"/>
              <a:t>分类</a:t>
            </a:r>
            <a:endParaRPr lang="en-US" altLang="zh-CN" dirty="0" smtClean="0"/>
          </a:p>
          <a:p>
            <a:pPr lvl="2"/>
            <a:r>
              <a:rPr lang="zh-CN" altLang="en-US" dirty="0" smtClean="0"/>
              <a:t>金属连线</a:t>
            </a:r>
            <a:endParaRPr lang="en-US" altLang="zh-CN" dirty="0" smtClean="0"/>
          </a:p>
          <a:p>
            <a:pPr lvl="2">
              <a:buNone/>
            </a:pPr>
            <a:r>
              <a:rPr lang="zh-CN" altLang="en-US" dirty="0" smtClean="0"/>
              <a:t>（水平、垂直）</a:t>
            </a:r>
            <a:endParaRPr lang="en-US" altLang="zh-CN" dirty="0" smtClean="0"/>
          </a:p>
          <a:p>
            <a:pPr lvl="2"/>
            <a:r>
              <a:rPr lang="zh-CN" altLang="en-US" dirty="0" smtClean="0"/>
              <a:t>开关矩阵</a:t>
            </a:r>
            <a:r>
              <a:rPr lang="en-US" altLang="zh-CN" dirty="0" smtClean="0"/>
              <a:t>SM</a:t>
            </a:r>
          </a:p>
          <a:p>
            <a:pPr lvl="2"/>
            <a:r>
              <a:rPr lang="zh-CN" altLang="en-US" dirty="0" smtClean="0"/>
              <a:t>可编程连接点</a:t>
            </a:r>
            <a:r>
              <a:rPr lang="en-US" altLang="zh-CN" dirty="0" smtClean="0"/>
              <a:t>PIP</a:t>
            </a:r>
          </a:p>
        </p:txBody>
      </p:sp>
      <p:grpSp>
        <p:nvGrpSpPr>
          <p:cNvPr id="11" name="组合 10"/>
          <p:cNvGrpSpPr/>
          <p:nvPr/>
        </p:nvGrpSpPr>
        <p:grpSpPr>
          <a:xfrm>
            <a:off x="4857752" y="2214554"/>
            <a:ext cx="500066" cy="2214578"/>
            <a:chOff x="4857752" y="2214554"/>
            <a:chExt cx="500066" cy="2214578"/>
          </a:xfrm>
        </p:grpSpPr>
        <p:sp>
          <p:nvSpPr>
            <p:cNvPr id="6" name="椭圆 5"/>
            <p:cNvSpPr/>
            <p:nvPr/>
          </p:nvSpPr>
          <p:spPr bwMode="auto">
            <a:xfrm>
              <a:off x="4857752" y="2214554"/>
              <a:ext cx="500066" cy="642942"/>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椭圆 7"/>
            <p:cNvSpPr/>
            <p:nvPr/>
          </p:nvSpPr>
          <p:spPr bwMode="auto">
            <a:xfrm>
              <a:off x="4857752" y="3929066"/>
              <a:ext cx="500066" cy="500066"/>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grpSp>
      <p:grpSp>
        <p:nvGrpSpPr>
          <p:cNvPr id="12" name="组合 11"/>
          <p:cNvGrpSpPr/>
          <p:nvPr/>
        </p:nvGrpSpPr>
        <p:grpSpPr>
          <a:xfrm>
            <a:off x="6072198" y="5214950"/>
            <a:ext cx="1000132" cy="1143008"/>
            <a:chOff x="6072198" y="5214950"/>
            <a:chExt cx="1000132" cy="1143008"/>
          </a:xfrm>
        </p:grpSpPr>
        <p:sp>
          <p:nvSpPr>
            <p:cNvPr id="7" name="椭圆 6"/>
            <p:cNvSpPr/>
            <p:nvPr/>
          </p:nvSpPr>
          <p:spPr bwMode="auto">
            <a:xfrm>
              <a:off x="6072198" y="5214950"/>
              <a:ext cx="642942" cy="428628"/>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0" name="椭圆 9"/>
            <p:cNvSpPr/>
            <p:nvPr/>
          </p:nvSpPr>
          <p:spPr bwMode="auto">
            <a:xfrm>
              <a:off x="6572264" y="5857892"/>
              <a:ext cx="500066" cy="500066"/>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grpSp>
    </p:spTree>
    <p:extLst>
      <p:ext uri="{BB962C8B-B14F-4D97-AF65-F5344CB8AC3E}">
        <p14:creationId xmlns:p14="http://schemas.microsoft.com/office/powerpoint/2010/main" val="3024863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3" name="Rectangle 3"/>
          <p:cNvSpPr>
            <a:spLocks noChangeArrowheads="1"/>
          </p:cNvSpPr>
          <p:nvPr/>
        </p:nvSpPr>
        <p:spPr bwMode="auto">
          <a:xfrm>
            <a:off x="3429000" y="3651250"/>
            <a:ext cx="838200" cy="1371600"/>
          </a:xfrm>
          <a:prstGeom prst="rect">
            <a:avLst/>
          </a:prstGeom>
          <a:solidFill>
            <a:schemeClr val="bg1"/>
          </a:solidFill>
          <a:ln w="38100">
            <a:solidFill>
              <a:srgbClr val="000066"/>
            </a:solidFill>
            <a:miter lim="800000"/>
            <a:headEnd/>
            <a:tailEnd/>
          </a:ln>
        </p:spPr>
        <p:txBody>
          <a:bodyPr wrap="none" anchor="ctr"/>
          <a:lstStyle/>
          <a:p>
            <a:pPr algn="ctr"/>
            <a:r>
              <a:rPr kumimoji="1" lang="zh-CN" altLang="en-US" sz="2400" b="1">
                <a:solidFill>
                  <a:srgbClr val="000066"/>
                </a:solidFill>
                <a:latin typeface="Times New Roman" pitchFamily="18" charset="0"/>
                <a:ea typeface="楷体_GB2312" pitchFamily="49" charset="-122"/>
              </a:rPr>
              <a:t>与门</a:t>
            </a:r>
          </a:p>
          <a:p>
            <a:pPr algn="ctr"/>
            <a:r>
              <a:rPr kumimoji="1" lang="zh-CN" altLang="en-US" sz="2400" b="1">
                <a:solidFill>
                  <a:srgbClr val="000066"/>
                </a:solidFill>
                <a:latin typeface="Times New Roman" pitchFamily="18" charset="0"/>
                <a:ea typeface="楷体_GB2312" pitchFamily="49" charset="-122"/>
              </a:rPr>
              <a:t>阵列</a:t>
            </a:r>
            <a:endParaRPr kumimoji="1" lang="zh-CN" altLang="en-US" b="1">
              <a:solidFill>
                <a:srgbClr val="000066"/>
              </a:solidFill>
              <a:latin typeface="Times New Roman" pitchFamily="18" charset="0"/>
              <a:ea typeface="楷体_GB2312" pitchFamily="49" charset="-122"/>
            </a:endParaRPr>
          </a:p>
        </p:txBody>
      </p:sp>
      <p:sp>
        <p:nvSpPr>
          <p:cNvPr id="358404" name="Rectangle 4"/>
          <p:cNvSpPr>
            <a:spLocks noChangeArrowheads="1"/>
          </p:cNvSpPr>
          <p:nvPr/>
        </p:nvSpPr>
        <p:spPr bwMode="auto">
          <a:xfrm>
            <a:off x="5257800" y="3651250"/>
            <a:ext cx="838200" cy="1371600"/>
          </a:xfrm>
          <a:prstGeom prst="rect">
            <a:avLst/>
          </a:prstGeom>
          <a:solidFill>
            <a:schemeClr val="bg1"/>
          </a:solidFill>
          <a:ln w="28575">
            <a:solidFill>
              <a:srgbClr val="000066"/>
            </a:solidFill>
            <a:miter lim="800000"/>
            <a:headEnd/>
            <a:tailEnd/>
          </a:ln>
        </p:spPr>
        <p:txBody>
          <a:bodyPr wrap="none" anchor="ctr"/>
          <a:lstStyle/>
          <a:p>
            <a:pPr algn="ctr"/>
            <a:r>
              <a:rPr kumimoji="1" lang="zh-CN" altLang="en-US" sz="2400" b="1">
                <a:solidFill>
                  <a:srgbClr val="000066"/>
                </a:solidFill>
                <a:latin typeface="Times New Roman" pitchFamily="18" charset="0"/>
                <a:ea typeface="楷体_GB2312" pitchFamily="49" charset="-122"/>
              </a:rPr>
              <a:t>或门</a:t>
            </a:r>
            <a:endParaRPr kumimoji="1" lang="zh-CN" altLang="en-US" sz="2400">
              <a:solidFill>
                <a:srgbClr val="000066"/>
              </a:solidFill>
              <a:latin typeface="Times New Roman" pitchFamily="18" charset="0"/>
              <a:ea typeface="楷体_GB2312" pitchFamily="49" charset="-122"/>
            </a:endParaRPr>
          </a:p>
          <a:p>
            <a:pPr algn="ctr"/>
            <a:r>
              <a:rPr kumimoji="1" lang="zh-CN" altLang="en-US" sz="2400" b="1">
                <a:solidFill>
                  <a:srgbClr val="000066"/>
                </a:solidFill>
                <a:latin typeface="Times New Roman" pitchFamily="18" charset="0"/>
                <a:ea typeface="楷体_GB2312" pitchFamily="49" charset="-122"/>
              </a:rPr>
              <a:t>阵列</a:t>
            </a:r>
            <a:endParaRPr kumimoji="1" lang="zh-CN" altLang="en-US">
              <a:solidFill>
                <a:srgbClr val="000066"/>
              </a:solidFill>
              <a:latin typeface="Times New Roman" pitchFamily="18" charset="0"/>
              <a:ea typeface="楷体_GB2312" pitchFamily="49" charset="-122"/>
            </a:endParaRPr>
          </a:p>
        </p:txBody>
      </p:sp>
      <p:sp>
        <p:nvSpPr>
          <p:cNvPr id="358405" name="AutoShape 5"/>
          <p:cNvSpPr>
            <a:spLocks noChangeArrowheads="1"/>
          </p:cNvSpPr>
          <p:nvPr/>
        </p:nvSpPr>
        <p:spPr bwMode="auto">
          <a:xfrm>
            <a:off x="4267200" y="4032250"/>
            <a:ext cx="990600" cy="685800"/>
          </a:xfrm>
          <a:prstGeom prst="rightArrow">
            <a:avLst>
              <a:gd name="adj1" fmla="val 50000"/>
              <a:gd name="adj2" fmla="val 36111"/>
            </a:avLst>
          </a:prstGeom>
          <a:solidFill>
            <a:srgbClr val="F9B1E4"/>
          </a:solidFill>
          <a:ln w="38100">
            <a:solidFill>
              <a:srgbClr val="F9B1E4"/>
            </a:solidFill>
            <a:miter lim="800000"/>
            <a:headEnd/>
            <a:tailEnd/>
          </a:ln>
        </p:spPr>
        <p:txBody>
          <a:bodyPr wrap="none" anchor="ctr"/>
          <a:lstStyle/>
          <a:p>
            <a:pPr algn="ctr"/>
            <a:r>
              <a:rPr kumimoji="1" lang="zh-CN" altLang="en-US" sz="2000" b="1">
                <a:solidFill>
                  <a:srgbClr val="000066"/>
                </a:solidFill>
                <a:latin typeface="Times New Roman" pitchFamily="18" charset="0"/>
                <a:ea typeface="楷体_GB2312" pitchFamily="49" charset="-122"/>
              </a:rPr>
              <a:t>乘积项</a:t>
            </a:r>
            <a:endParaRPr kumimoji="1" lang="zh-CN" altLang="en-US" sz="2400" b="1">
              <a:solidFill>
                <a:srgbClr val="000066"/>
              </a:solidFill>
              <a:latin typeface="Times New Roman" pitchFamily="18" charset="0"/>
              <a:ea typeface="楷体_GB2312" pitchFamily="49" charset="-122"/>
            </a:endParaRPr>
          </a:p>
        </p:txBody>
      </p:sp>
      <p:sp>
        <p:nvSpPr>
          <p:cNvPr id="358406" name="AutoShape 6"/>
          <p:cNvSpPr>
            <a:spLocks noChangeArrowheads="1"/>
          </p:cNvSpPr>
          <p:nvPr/>
        </p:nvSpPr>
        <p:spPr bwMode="auto">
          <a:xfrm>
            <a:off x="6096000" y="4032250"/>
            <a:ext cx="838200" cy="685800"/>
          </a:xfrm>
          <a:prstGeom prst="rightArrow">
            <a:avLst>
              <a:gd name="adj1" fmla="val 50000"/>
              <a:gd name="adj2" fmla="val 30556"/>
            </a:avLst>
          </a:prstGeom>
          <a:solidFill>
            <a:srgbClr val="F9B1E4"/>
          </a:solidFill>
          <a:ln w="38100">
            <a:solidFill>
              <a:srgbClr val="F9B1E4"/>
            </a:solidFill>
            <a:miter lim="800000"/>
            <a:headEnd/>
            <a:tailEnd/>
          </a:ln>
        </p:spPr>
        <p:txBody>
          <a:bodyPr wrap="none" anchor="ctr"/>
          <a:lstStyle/>
          <a:p>
            <a:pPr algn="ctr"/>
            <a:r>
              <a:rPr kumimoji="1" lang="zh-CN" altLang="en-US" sz="2000" b="1">
                <a:solidFill>
                  <a:srgbClr val="000066"/>
                </a:solidFill>
                <a:latin typeface="Times New Roman" pitchFamily="18" charset="0"/>
                <a:ea typeface="楷体_GB2312" pitchFamily="49" charset="-122"/>
              </a:rPr>
              <a:t>和项</a:t>
            </a:r>
            <a:endParaRPr kumimoji="1" lang="zh-CN" altLang="en-US" sz="2400" b="1">
              <a:solidFill>
                <a:srgbClr val="000066"/>
              </a:solidFill>
              <a:latin typeface="Times New Roman" pitchFamily="18" charset="0"/>
              <a:ea typeface="楷体_GB2312" pitchFamily="49" charset="-122"/>
            </a:endParaRPr>
          </a:p>
        </p:txBody>
      </p:sp>
      <p:sp>
        <p:nvSpPr>
          <p:cNvPr id="358407" name="Rectangle 7"/>
          <p:cNvSpPr>
            <a:spLocks noChangeArrowheads="1"/>
          </p:cNvSpPr>
          <p:nvPr/>
        </p:nvSpPr>
        <p:spPr bwMode="auto">
          <a:xfrm>
            <a:off x="3200400" y="3422650"/>
            <a:ext cx="3048000" cy="1828800"/>
          </a:xfrm>
          <a:prstGeom prst="rect">
            <a:avLst/>
          </a:prstGeom>
          <a:noFill/>
          <a:ln w="19050">
            <a:solidFill>
              <a:srgbClr val="E507BB"/>
            </a:solidFill>
            <a:prstDash val="dash"/>
            <a:miter lim="800000"/>
            <a:headEnd/>
            <a:tailEnd/>
          </a:ln>
        </p:spPr>
        <p:txBody>
          <a:bodyPr wrap="none" anchor="ctr"/>
          <a:lstStyle/>
          <a:p>
            <a:pPr algn="ctr"/>
            <a:endParaRPr kumimoji="1" lang="en-GB" altLang="zh-CN" sz="2400">
              <a:solidFill>
                <a:srgbClr val="000066"/>
              </a:solidFill>
              <a:latin typeface="Tahoma" pitchFamily="34" charset="0"/>
              <a:ea typeface="宋体" pitchFamily="2" charset="-122"/>
            </a:endParaRPr>
          </a:p>
        </p:txBody>
      </p:sp>
      <p:sp>
        <p:nvSpPr>
          <p:cNvPr id="358408" name="AutoShape 8"/>
          <p:cNvSpPr>
            <a:spLocks noChangeArrowheads="1"/>
          </p:cNvSpPr>
          <p:nvPr/>
        </p:nvSpPr>
        <p:spPr bwMode="auto">
          <a:xfrm>
            <a:off x="4648200" y="2355850"/>
            <a:ext cx="1676400" cy="762000"/>
          </a:xfrm>
          <a:prstGeom prst="wedgeRoundRectCallout">
            <a:avLst>
              <a:gd name="adj1" fmla="val -55116"/>
              <a:gd name="adj2" fmla="val 97083"/>
              <a:gd name="adj3" fmla="val 16667"/>
            </a:avLst>
          </a:prstGeom>
          <a:solidFill>
            <a:srgbClr val="3399FF">
              <a:alpha val="30196"/>
            </a:srgbClr>
          </a:solidFill>
          <a:ln w="9525">
            <a:noFill/>
            <a:miter lim="800000"/>
            <a:headEnd/>
            <a:tailEnd/>
          </a:ln>
        </p:spPr>
        <p:txBody>
          <a:bodyPr wrap="none" anchor="ctr"/>
          <a:lstStyle/>
          <a:p>
            <a:pPr algn="ctr"/>
            <a:r>
              <a:rPr kumimoji="1" lang="en-US" altLang="zh-CN" sz="2400" b="1">
                <a:solidFill>
                  <a:srgbClr val="990033"/>
                </a:solidFill>
                <a:latin typeface="Times New Roman" pitchFamily="18" charset="0"/>
                <a:ea typeface="宋体" pitchFamily="2" charset="-122"/>
              </a:rPr>
              <a:t>PLD</a:t>
            </a:r>
            <a:r>
              <a:rPr kumimoji="1" lang="zh-CN" altLang="zh-CN" sz="2400" b="1">
                <a:solidFill>
                  <a:srgbClr val="990033"/>
                </a:solidFill>
                <a:latin typeface="Times New Roman" pitchFamily="18" charset="0"/>
                <a:ea typeface="宋体" pitchFamily="2" charset="-122"/>
              </a:rPr>
              <a:t>主体</a:t>
            </a:r>
            <a:endParaRPr kumimoji="1" lang="zh-CN" altLang="en-US" sz="2400" b="1">
              <a:solidFill>
                <a:srgbClr val="990033"/>
              </a:solidFill>
              <a:latin typeface="Times New Roman" pitchFamily="18" charset="0"/>
              <a:ea typeface="宋体" pitchFamily="2" charset="-122"/>
            </a:endParaRPr>
          </a:p>
        </p:txBody>
      </p:sp>
      <p:sp>
        <p:nvSpPr>
          <p:cNvPr id="358409" name="Rectangle 9"/>
          <p:cNvSpPr>
            <a:spLocks noChangeArrowheads="1"/>
          </p:cNvSpPr>
          <p:nvPr/>
        </p:nvSpPr>
        <p:spPr bwMode="auto">
          <a:xfrm>
            <a:off x="1600200" y="3651250"/>
            <a:ext cx="838200" cy="1371600"/>
          </a:xfrm>
          <a:prstGeom prst="rect">
            <a:avLst/>
          </a:prstGeom>
          <a:solidFill>
            <a:schemeClr val="bg1"/>
          </a:solidFill>
          <a:ln w="28575">
            <a:solidFill>
              <a:srgbClr val="000066"/>
            </a:solidFill>
            <a:miter lim="800000"/>
            <a:headEnd/>
            <a:tailEnd/>
          </a:ln>
        </p:spPr>
        <p:txBody>
          <a:bodyPr wrap="none" anchor="ctr"/>
          <a:lstStyle/>
          <a:p>
            <a:pPr algn="ctr"/>
            <a:r>
              <a:rPr kumimoji="1" lang="zh-CN" altLang="en-US" sz="2400" b="1">
                <a:solidFill>
                  <a:srgbClr val="000066"/>
                </a:solidFill>
                <a:latin typeface="Times New Roman" pitchFamily="18" charset="0"/>
                <a:ea typeface="楷体_GB2312" pitchFamily="49" charset="-122"/>
              </a:rPr>
              <a:t>输入</a:t>
            </a:r>
          </a:p>
          <a:p>
            <a:pPr algn="ctr"/>
            <a:r>
              <a:rPr kumimoji="1" lang="zh-CN" altLang="en-US" sz="2400" b="1">
                <a:solidFill>
                  <a:srgbClr val="000066"/>
                </a:solidFill>
                <a:latin typeface="Times New Roman" pitchFamily="18" charset="0"/>
                <a:ea typeface="楷体_GB2312" pitchFamily="49" charset="-122"/>
              </a:rPr>
              <a:t>电路</a:t>
            </a:r>
            <a:endParaRPr kumimoji="1" lang="zh-CN" altLang="en-US" b="1">
              <a:solidFill>
                <a:srgbClr val="000066"/>
              </a:solidFill>
              <a:latin typeface="Times New Roman" pitchFamily="18" charset="0"/>
              <a:ea typeface="楷体_GB2312" pitchFamily="49" charset="-122"/>
            </a:endParaRPr>
          </a:p>
        </p:txBody>
      </p:sp>
      <p:sp>
        <p:nvSpPr>
          <p:cNvPr id="358410" name="AutoShape 10"/>
          <p:cNvSpPr>
            <a:spLocks noChangeArrowheads="1"/>
          </p:cNvSpPr>
          <p:nvPr/>
        </p:nvSpPr>
        <p:spPr bwMode="auto">
          <a:xfrm>
            <a:off x="457200" y="3651250"/>
            <a:ext cx="1143000" cy="685800"/>
          </a:xfrm>
          <a:prstGeom prst="rightArrow">
            <a:avLst>
              <a:gd name="adj1" fmla="val 50000"/>
              <a:gd name="adj2" fmla="val 41667"/>
            </a:avLst>
          </a:prstGeom>
          <a:solidFill>
            <a:srgbClr val="F9B1E4"/>
          </a:solidFill>
          <a:ln w="38100">
            <a:solidFill>
              <a:srgbClr val="F9B1E4"/>
            </a:solidFill>
            <a:miter lim="800000"/>
            <a:headEnd/>
            <a:tailEnd/>
          </a:ln>
        </p:spPr>
        <p:txBody>
          <a:bodyPr wrap="none" anchor="ctr"/>
          <a:lstStyle/>
          <a:p>
            <a:pPr algn="ctr"/>
            <a:r>
              <a:rPr kumimoji="1" lang="zh-CN" altLang="en-US" sz="2000" b="1">
                <a:solidFill>
                  <a:srgbClr val="000066"/>
                </a:solidFill>
                <a:latin typeface="Times New Roman" pitchFamily="18" charset="0"/>
                <a:ea typeface="楷体_GB2312" pitchFamily="49" charset="-122"/>
              </a:rPr>
              <a:t>输入信号</a:t>
            </a:r>
            <a:endParaRPr kumimoji="1" lang="zh-CN" altLang="en-US" sz="2400" b="1">
              <a:solidFill>
                <a:srgbClr val="000066"/>
              </a:solidFill>
              <a:latin typeface="Times New Roman" pitchFamily="18" charset="0"/>
              <a:ea typeface="楷体_GB2312" pitchFamily="49" charset="-122"/>
            </a:endParaRPr>
          </a:p>
        </p:txBody>
      </p:sp>
      <p:sp>
        <p:nvSpPr>
          <p:cNvPr id="358411" name="AutoShape 11"/>
          <p:cNvSpPr>
            <a:spLocks noChangeArrowheads="1"/>
          </p:cNvSpPr>
          <p:nvPr/>
        </p:nvSpPr>
        <p:spPr bwMode="auto">
          <a:xfrm>
            <a:off x="2438400" y="4032250"/>
            <a:ext cx="990600" cy="685800"/>
          </a:xfrm>
          <a:prstGeom prst="rightArrow">
            <a:avLst>
              <a:gd name="adj1" fmla="val 50000"/>
              <a:gd name="adj2" fmla="val 51157"/>
            </a:avLst>
          </a:prstGeom>
          <a:solidFill>
            <a:srgbClr val="F9B1E4"/>
          </a:solidFill>
          <a:ln w="38100">
            <a:solidFill>
              <a:srgbClr val="F9B1E4"/>
            </a:solidFill>
            <a:miter lim="800000"/>
            <a:headEnd/>
            <a:tailEnd/>
          </a:ln>
        </p:spPr>
        <p:txBody>
          <a:bodyPr wrap="none" anchor="ctr"/>
          <a:lstStyle/>
          <a:p>
            <a:pPr algn="ctr"/>
            <a:r>
              <a:rPr kumimoji="1" lang="zh-CN" altLang="en-US" sz="2000" b="1">
                <a:solidFill>
                  <a:srgbClr val="000066"/>
                </a:solidFill>
                <a:latin typeface="Times New Roman" pitchFamily="18" charset="0"/>
                <a:ea typeface="楷体_GB2312" pitchFamily="49" charset="-122"/>
              </a:rPr>
              <a:t>互补</a:t>
            </a:r>
            <a:endParaRPr kumimoji="1" lang="zh-CN" altLang="en-US" sz="2000">
              <a:solidFill>
                <a:srgbClr val="000066"/>
              </a:solidFill>
              <a:latin typeface="Times New Roman" pitchFamily="18" charset="0"/>
              <a:ea typeface="楷体_GB2312" pitchFamily="49" charset="-122"/>
            </a:endParaRPr>
          </a:p>
          <a:p>
            <a:pPr algn="ctr"/>
            <a:endParaRPr kumimoji="1" lang="zh-CN" altLang="en-US" sz="2000">
              <a:solidFill>
                <a:srgbClr val="000066"/>
              </a:solidFill>
              <a:latin typeface="Times New Roman" pitchFamily="18" charset="0"/>
              <a:ea typeface="楷体_GB2312" pitchFamily="49" charset="-122"/>
            </a:endParaRPr>
          </a:p>
          <a:p>
            <a:pPr algn="ctr"/>
            <a:endParaRPr kumimoji="1" lang="zh-CN" altLang="en-US" sz="2000">
              <a:solidFill>
                <a:srgbClr val="000066"/>
              </a:solidFill>
              <a:latin typeface="Times New Roman" pitchFamily="18" charset="0"/>
              <a:ea typeface="楷体_GB2312" pitchFamily="49" charset="-122"/>
            </a:endParaRPr>
          </a:p>
          <a:p>
            <a:pPr algn="ctr"/>
            <a:r>
              <a:rPr kumimoji="1" lang="zh-CN" altLang="en-US" sz="2000" b="1">
                <a:solidFill>
                  <a:srgbClr val="000066"/>
                </a:solidFill>
                <a:latin typeface="Times New Roman" pitchFamily="18" charset="0"/>
                <a:ea typeface="楷体_GB2312" pitchFamily="49" charset="-122"/>
              </a:rPr>
              <a:t>输入</a:t>
            </a:r>
            <a:endParaRPr kumimoji="1" lang="zh-CN" altLang="en-US" sz="2400">
              <a:solidFill>
                <a:srgbClr val="000066"/>
              </a:solidFill>
              <a:latin typeface="Times New Roman" pitchFamily="18" charset="0"/>
              <a:ea typeface="楷体_GB2312" pitchFamily="49" charset="-122"/>
            </a:endParaRPr>
          </a:p>
        </p:txBody>
      </p:sp>
      <p:sp>
        <p:nvSpPr>
          <p:cNvPr id="358412" name="Rectangle 12"/>
          <p:cNvSpPr>
            <a:spLocks noChangeArrowheads="1"/>
          </p:cNvSpPr>
          <p:nvPr/>
        </p:nvSpPr>
        <p:spPr bwMode="auto">
          <a:xfrm>
            <a:off x="6934200" y="3651250"/>
            <a:ext cx="838200" cy="1371600"/>
          </a:xfrm>
          <a:prstGeom prst="rect">
            <a:avLst/>
          </a:prstGeom>
          <a:solidFill>
            <a:schemeClr val="bg1"/>
          </a:solidFill>
          <a:ln w="38100">
            <a:solidFill>
              <a:srgbClr val="000066"/>
            </a:solidFill>
            <a:miter lim="800000"/>
            <a:headEnd/>
            <a:tailEnd/>
          </a:ln>
        </p:spPr>
        <p:txBody>
          <a:bodyPr wrap="none" anchor="ctr"/>
          <a:lstStyle/>
          <a:p>
            <a:pPr algn="ctr"/>
            <a:r>
              <a:rPr kumimoji="1" lang="zh-CN" altLang="en-US" sz="2400" b="1">
                <a:solidFill>
                  <a:srgbClr val="000066"/>
                </a:solidFill>
                <a:latin typeface="Times New Roman" pitchFamily="18" charset="0"/>
                <a:ea typeface="楷体_GB2312" pitchFamily="49" charset="-122"/>
              </a:rPr>
              <a:t>输出</a:t>
            </a:r>
          </a:p>
          <a:p>
            <a:pPr algn="ctr"/>
            <a:r>
              <a:rPr kumimoji="1" lang="zh-CN" altLang="en-US" sz="2400" b="1">
                <a:solidFill>
                  <a:srgbClr val="000066"/>
                </a:solidFill>
                <a:latin typeface="Times New Roman" pitchFamily="18" charset="0"/>
                <a:ea typeface="楷体_GB2312" pitchFamily="49" charset="-122"/>
              </a:rPr>
              <a:t>电路</a:t>
            </a:r>
            <a:endParaRPr kumimoji="1" lang="zh-CN" altLang="en-US" b="1">
              <a:solidFill>
                <a:srgbClr val="000066"/>
              </a:solidFill>
              <a:latin typeface="Times New Roman" pitchFamily="18" charset="0"/>
              <a:ea typeface="楷体_GB2312" pitchFamily="49" charset="-122"/>
            </a:endParaRPr>
          </a:p>
        </p:txBody>
      </p:sp>
      <p:sp>
        <p:nvSpPr>
          <p:cNvPr id="358413" name="AutoShape 13"/>
          <p:cNvSpPr>
            <a:spLocks noChangeArrowheads="1"/>
          </p:cNvSpPr>
          <p:nvPr/>
        </p:nvSpPr>
        <p:spPr bwMode="auto">
          <a:xfrm>
            <a:off x="7772400" y="3575050"/>
            <a:ext cx="1143000" cy="685800"/>
          </a:xfrm>
          <a:prstGeom prst="rightArrow">
            <a:avLst>
              <a:gd name="adj1" fmla="val 50000"/>
              <a:gd name="adj2" fmla="val 41667"/>
            </a:avLst>
          </a:prstGeom>
          <a:solidFill>
            <a:srgbClr val="F9B1E4"/>
          </a:solidFill>
          <a:ln w="38100">
            <a:solidFill>
              <a:srgbClr val="F9B1E4"/>
            </a:solidFill>
            <a:miter lim="800000"/>
            <a:headEnd/>
            <a:tailEnd/>
          </a:ln>
        </p:spPr>
        <p:txBody>
          <a:bodyPr wrap="none" anchor="ctr"/>
          <a:lstStyle/>
          <a:p>
            <a:pPr algn="ctr"/>
            <a:r>
              <a:rPr kumimoji="1" lang="zh-CN" altLang="en-US" sz="2000" b="1">
                <a:solidFill>
                  <a:srgbClr val="000066"/>
                </a:solidFill>
                <a:latin typeface="Times New Roman" pitchFamily="18" charset="0"/>
                <a:ea typeface="楷体_GB2312" pitchFamily="49" charset="-122"/>
              </a:rPr>
              <a:t>输出函数</a:t>
            </a:r>
            <a:endParaRPr kumimoji="1" lang="zh-CN" altLang="en-US" sz="2400" b="1">
              <a:solidFill>
                <a:srgbClr val="000066"/>
              </a:solidFill>
              <a:latin typeface="Times New Roman" pitchFamily="18" charset="0"/>
              <a:ea typeface="楷体_GB2312" pitchFamily="49" charset="-122"/>
            </a:endParaRPr>
          </a:p>
        </p:txBody>
      </p:sp>
      <p:grpSp>
        <p:nvGrpSpPr>
          <p:cNvPr id="2" name="Group 14"/>
          <p:cNvGrpSpPr>
            <a:grpSpLocks/>
          </p:cNvGrpSpPr>
          <p:nvPr/>
        </p:nvGrpSpPr>
        <p:grpSpPr bwMode="auto">
          <a:xfrm>
            <a:off x="914400" y="4565650"/>
            <a:ext cx="7620000" cy="1600200"/>
            <a:chOff x="576" y="3024"/>
            <a:chExt cx="4800" cy="960"/>
          </a:xfrm>
        </p:grpSpPr>
        <p:sp>
          <p:nvSpPr>
            <p:cNvPr id="71700" name="Line 15"/>
            <p:cNvSpPr>
              <a:spLocks noChangeShapeType="1"/>
            </p:cNvSpPr>
            <p:nvPr/>
          </p:nvSpPr>
          <p:spPr bwMode="auto">
            <a:xfrm>
              <a:off x="4896" y="3024"/>
              <a:ext cx="480" cy="0"/>
            </a:xfrm>
            <a:prstGeom prst="line">
              <a:avLst/>
            </a:prstGeom>
            <a:noFill/>
            <a:ln w="38100">
              <a:solidFill>
                <a:srgbClr val="000066"/>
              </a:solidFill>
              <a:round/>
              <a:headEnd/>
              <a:tailEnd/>
            </a:ln>
          </p:spPr>
          <p:txBody>
            <a:bodyPr wrap="none" anchor="ctr"/>
            <a:lstStyle/>
            <a:p>
              <a:endParaRPr lang="zh-CN" altLang="en-US"/>
            </a:p>
          </p:txBody>
        </p:sp>
        <p:sp>
          <p:nvSpPr>
            <p:cNvPr id="71701" name="Line 16"/>
            <p:cNvSpPr>
              <a:spLocks noChangeShapeType="1"/>
            </p:cNvSpPr>
            <p:nvPr/>
          </p:nvSpPr>
          <p:spPr bwMode="auto">
            <a:xfrm>
              <a:off x="5376" y="3024"/>
              <a:ext cx="0" cy="960"/>
            </a:xfrm>
            <a:prstGeom prst="line">
              <a:avLst/>
            </a:prstGeom>
            <a:noFill/>
            <a:ln w="38100">
              <a:solidFill>
                <a:srgbClr val="000066"/>
              </a:solidFill>
              <a:round/>
              <a:headEnd/>
              <a:tailEnd/>
            </a:ln>
          </p:spPr>
          <p:txBody>
            <a:bodyPr wrap="none" anchor="ctr"/>
            <a:lstStyle/>
            <a:p>
              <a:endParaRPr lang="zh-CN" altLang="en-US"/>
            </a:p>
          </p:txBody>
        </p:sp>
        <p:sp>
          <p:nvSpPr>
            <p:cNvPr id="71702" name="Line 17"/>
            <p:cNvSpPr>
              <a:spLocks noChangeShapeType="1"/>
            </p:cNvSpPr>
            <p:nvPr/>
          </p:nvSpPr>
          <p:spPr bwMode="auto">
            <a:xfrm>
              <a:off x="4896" y="3216"/>
              <a:ext cx="288" cy="0"/>
            </a:xfrm>
            <a:prstGeom prst="line">
              <a:avLst/>
            </a:prstGeom>
            <a:noFill/>
            <a:ln w="38100">
              <a:solidFill>
                <a:srgbClr val="000066"/>
              </a:solidFill>
              <a:round/>
              <a:headEnd/>
              <a:tailEnd/>
            </a:ln>
          </p:spPr>
          <p:txBody>
            <a:bodyPr wrap="none" anchor="ctr"/>
            <a:lstStyle/>
            <a:p>
              <a:endParaRPr lang="zh-CN" altLang="en-US"/>
            </a:p>
          </p:txBody>
        </p:sp>
        <p:sp>
          <p:nvSpPr>
            <p:cNvPr id="71703" name="Line 18"/>
            <p:cNvSpPr>
              <a:spLocks noChangeShapeType="1"/>
            </p:cNvSpPr>
            <p:nvPr/>
          </p:nvSpPr>
          <p:spPr bwMode="auto">
            <a:xfrm>
              <a:off x="5184" y="3216"/>
              <a:ext cx="0" cy="576"/>
            </a:xfrm>
            <a:prstGeom prst="line">
              <a:avLst/>
            </a:prstGeom>
            <a:noFill/>
            <a:ln w="38100">
              <a:solidFill>
                <a:srgbClr val="000066"/>
              </a:solidFill>
              <a:round/>
              <a:headEnd/>
              <a:tailEnd/>
            </a:ln>
          </p:spPr>
          <p:txBody>
            <a:bodyPr wrap="none" anchor="ctr"/>
            <a:lstStyle/>
            <a:p>
              <a:endParaRPr lang="zh-CN" altLang="en-US"/>
            </a:p>
          </p:txBody>
        </p:sp>
        <p:sp>
          <p:nvSpPr>
            <p:cNvPr id="71704" name="Line 19"/>
            <p:cNvSpPr>
              <a:spLocks noChangeShapeType="1"/>
            </p:cNvSpPr>
            <p:nvPr/>
          </p:nvSpPr>
          <p:spPr bwMode="auto">
            <a:xfrm flipH="1">
              <a:off x="768" y="3792"/>
              <a:ext cx="4416" cy="0"/>
            </a:xfrm>
            <a:prstGeom prst="line">
              <a:avLst/>
            </a:prstGeom>
            <a:noFill/>
            <a:ln w="38100">
              <a:solidFill>
                <a:srgbClr val="000066"/>
              </a:solidFill>
              <a:round/>
              <a:headEnd/>
              <a:tailEnd/>
            </a:ln>
          </p:spPr>
          <p:txBody>
            <a:bodyPr wrap="none" anchor="ctr"/>
            <a:lstStyle/>
            <a:p>
              <a:endParaRPr lang="zh-CN" altLang="en-US"/>
            </a:p>
          </p:txBody>
        </p:sp>
        <p:sp>
          <p:nvSpPr>
            <p:cNvPr id="71705" name="Line 20"/>
            <p:cNvSpPr>
              <a:spLocks noChangeShapeType="1"/>
            </p:cNvSpPr>
            <p:nvPr/>
          </p:nvSpPr>
          <p:spPr bwMode="auto">
            <a:xfrm flipV="1">
              <a:off x="768" y="3216"/>
              <a:ext cx="0" cy="576"/>
            </a:xfrm>
            <a:prstGeom prst="line">
              <a:avLst/>
            </a:prstGeom>
            <a:noFill/>
            <a:ln w="38100">
              <a:solidFill>
                <a:srgbClr val="000066"/>
              </a:solidFill>
              <a:round/>
              <a:headEnd/>
              <a:tailEnd/>
            </a:ln>
          </p:spPr>
          <p:txBody>
            <a:bodyPr wrap="none" anchor="ctr"/>
            <a:lstStyle/>
            <a:p>
              <a:endParaRPr lang="zh-CN" altLang="en-US"/>
            </a:p>
          </p:txBody>
        </p:sp>
        <p:sp>
          <p:nvSpPr>
            <p:cNvPr id="71706" name="Line 21"/>
            <p:cNvSpPr>
              <a:spLocks noChangeShapeType="1"/>
            </p:cNvSpPr>
            <p:nvPr/>
          </p:nvSpPr>
          <p:spPr bwMode="auto">
            <a:xfrm>
              <a:off x="768" y="3216"/>
              <a:ext cx="240" cy="0"/>
            </a:xfrm>
            <a:prstGeom prst="line">
              <a:avLst/>
            </a:prstGeom>
            <a:noFill/>
            <a:ln w="38100">
              <a:solidFill>
                <a:srgbClr val="000066"/>
              </a:solidFill>
              <a:round/>
              <a:headEnd/>
              <a:tailEnd/>
            </a:ln>
          </p:spPr>
          <p:txBody>
            <a:bodyPr wrap="none" anchor="ctr"/>
            <a:lstStyle/>
            <a:p>
              <a:endParaRPr lang="zh-CN" altLang="en-US"/>
            </a:p>
          </p:txBody>
        </p:sp>
        <p:sp>
          <p:nvSpPr>
            <p:cNvPr id="71707" name="Line 22"/>
            <p:cNvSpPr>
              <a:spLocks noChangeShapeType="1"/>
            </p:cNvSpPr>
            <p:nvPr/>
          </p:nvSpPr>
          <p:spPr bwMode="auto">
            <a:xfrm flipH="1">
              <a:off x="576" y="3024"/>
              <a:ext cx="432" cy="0"/>
            </a:xfrm>
            <a:prstGeom prst="line">
              <a:avLst/>
            </a:prstGeom>
            <a:noFill/>
            <a:ln w="38100">
              <a:solidFill>
                <a:srgbClr val="000066"/>
              </a:solidFill>
              <a:round/>
              <a:headEnd/>
              <a:tailEnd/>
            </a:ln>
          </p:spPr>
          <p:txBody>
            <a:bodyPr wrap="none" anchor="ctr"/>
            <a:lstStyle/>
            <a:p>
              <a:endParaRPr lang="zh-CN" altLang="en-US"/>
            </a:p>
          </p:txBody>
        </p:sp>
        <p:sp>
          <p:nvSpPr>
            <p:cNvPr id="71708" name="Line 23"/>
            <p:cNvSpPr>
              <a:spLocks noChangeShapeType="1"/>
            </p:cNvSpPr>
            <p:nvPr/>
          </p:nvSpPr>
          <p:spPr bwMode="auto">
            <a:xfrm>
              <a:off x="576" y="3024"/>
              <a:ext cx="0" cy="912"/>
            </a:xfrm>
            <a:prstGeom prst="line">
              <a:avLst/>
            </a:prstGeom>
            <a:noFill/>
            <a:ln w="38100">
              <a:solidFill>
                <a:srgbClr val="000066"/>
              </a:solidFill>
              <a:round/>
              <a:headEnd/>
              <a:tailEnd/>
            </a:ln>
          </p:spPr>
          <p:txBody>
            <a:bodyPr wrap="none" anchor="ctr"/>
            <a:lstStyle/>
            <a:p>
              <a:endParaRPr lang="zh-CN" altLang="en-US"/>
            </a:p>
          </p:txBody>
        </p:sp>
        <p:sp>
          <p:nvSpPr>
            <p:cNvPr id="71709" name="Line 24"/>
            <p:cNvSpPr>
              <a:spLocks noChangeShapeType="1"/>
            </p:cNvSpPr>
            <p:nvPr/>
          </p:nvSpPr>
          <p:spPr bwMode="auto">
            <a:xfrm>
              <a:off x="576" y="3984"/>
              <a:ext cx="4800" cy="0"/>
            </a:xfrm>
            <a:prstGeom prst="line">
              <a:avLst/>
            </a:prstGeom>
            <a:noFill/>
            <a:ln w="38100">
              <a:solidFill>
                <a:srgbClr val="000066"/>
              </a:solidFill>
              <a:round/>
              <a:headEnd/>
              <a:tailEnd/>
            </a:ln>
          </p:spPr>
          <p:txBody>
            <a:bodyPr wrap="none" anchor="ctr"/>
            <a:lstStyle/>
            <a:p>
              <a:endParaRPr lang="zh-CN" altLang="en-US"/>
            </a:p>
          </p:txBody>
        </p:sp>
      </p:grpSp>
      <p:grpSp>
        <p:nvGrpSpPr>
          <p:cNvPr id="3" name="Group 25"/>
          <p:cNvGrpSpPr>
            <a:grpSpLocks/>
          </p:cNvGrpSpPr>
          <p:nvPr/>
        </p:nvGrpSpPr>
        <p:grpSpPr bwMode="auto">
          <a:xfrm>
            <a:off x="1447800" y="5768975"/>
            <a:ext cx="5105400" cy="396875"/>
            <a:chOff x="912" y="3744"/>
            <a:chExt cx="3216" cy="250"/>
          </a:xfrm>
        </p:grpSpPr>
        <p:sp>
          <p:nvSpPr>
            <p:cNvPr id="71698" name="Line 26"/>
            <p:cNvSpPr>
              <a:spLocks noChangeShapeType="1"/>
            </p:cNvSpPr>
            <p:nvPr/>
          </p:nvSpPr>
          <p:spPr bwMode="auto">
            <a:xfrm flipH="1">
              <a:off x="2016" y="3888"/>
              <a:ext cx="2112" cy="0"/>
            </a:xfrm>
            <a:prstGeom prst="line">
              <a:avLst/>
            </a:prstGeom>
            <a:noFill/>
            <a:ln w="57150">
              <a:solidFill>
                <a:srgbClr val="000066"/>
              </a:solidFill>
              <a:round/>
              <a:headEnd/>
              <a:tailEnd type="triangle" w="med" len="med"/>
            </a:ln>
          </p:spPr>
          <p:txBody>
            <a:bodyPr wrap="none" anchor="ctr"/>
            <a:lstStyle/>
            <a:p>
              <a:endParaRPr lang="zh-CN" altLang="en-US"/>
            </a:p>
          </p:txBody>
        </p:sp>
        <p:sp>
          <p:nvSpPr>
            <p:cNvPr id="71699" name="Text Box 27"/>
            <p:cNvSpPr txBox="1">
              <a:spLocks noChangeArrowheads="1"/>
            </p:cNvSpPr>
            <p:nvPr/>
          </p:nvSpPr>
          <p:spPr bwMode="auto">
            <a:xfrm>
              <a:off x="912" y="3744"/>
              <a:ext cx="1200" cy="250"/>
            </a:xfrm>
            <a:prstGeom prst="rect">
              <a:avLst/>
            </a:prstGeom>
            <a:noFill/>
            <a:ln w="57150">
              <a:noFill/>
              <a:miter lim="800000"/>
              <a:headEnd/>
              <a:tailEnd/>
            </a:ln>
          </p:spPr>
          <p:txBody>
            <a:bodyPr>
              <a:spAutoFit/>
            </a:bodyPr>
            <a:lstStyle/>
            <a:p>
              <a:pPr>
                <a:spcBef>
                  <a:spcPct val="50000"/>
                </a:spcBef>
              </a:pPr>
              <a:r>
                <a:rPr kumimoji="1" lang="zh-CN" altLang="en-US" sz="2000" b="1">
                  <a:solidFill>
                    <a:srgbClr val="000066"/>
                  </a:solidFill>
                  <a:latin typeface="Times New Roman" pitchFamily="18" charset="0"/>
                  <a:ea typeface="楷体_GB2312" pitchFamily="49" charset="-122"/>
                </a:rPr>
                <a:t>反馈输入信号</a:t>
              </a:r>
              <a:endParaRPr kumimoji="1" lang="zh-CN" altLang="en-US" sz="2000">
                <a:solidFill>
                  <a:srgbClr val="000066"/>
                </a:solidFill>
                <a:latin typeface="Times New Roman" pitchFamily="18" charset="0"/>
                <a:ea typeface="楷体_GB2312" pitchFamily="49" charset="-122"/>
              </a:endParaRPr>
            </a:p>
          </p:txBody>
        </p:sp>
      </p:grpSp>
      <p:sp>
        <p:nvSpPr>
          <p:cNvPr id="358428" name="AutoShape 28"/>
          <p:cNvSpPr>
            <a:spLocks noChangeArrowheads="1"/>
          </p:cNvSpPr>
          <p:nvPr/>
        </p:nvSpPr>
        <p:spPr bwMode="auto">
          <a:xfrm>
            <a:off x="3132138" y="2276475"/>
            <a:ext cx="4827587" cy="917575"/>
          </a:xfrm>
          <a:prstGeom prst="wedgeRoundRectCallout">
            <a:avLst>
              <a:gd name="adj1" fmla="val 36255"/>
              <a:gd name="adj2" fmla="val 122144"/>
              <a:gd name="adj3" fmla="val 16667"/>
            </a:avLst>
          </a:prstGeom>
          <a:solidFill>
            <a:schemeClr val="bg1"/>
          </a:solidFill>
          <a:ln w="9525">
            <a:solidFill>
              <a:schemeClr val="hlink"/>
            </a:solidFill>
            <a:miter lim="800000"/>
            <a:headEnd/>
            <a:tailEnd/>
          </a:ln>
        </p:spPr>
        <p:txBody>
          <a:bodyPr wrap="none" anchor="ctr"/>
          <a:lstStyle/>
          <a:p>
            <a:pPr algn="just">
              <a:buFontTx/>
              <a:buChar char="•"/>
            </a:pPr>
            <a:r>
              <a:rPr kumimoji="1" lang="zh-CN" altLang="en-US" sz="2000" b="1">
                <a:solidFill>
                  <a:srgbClr val="990033"/>
                </a:solidFill>
                <a:latin typeface="Times New Roman" pitchFamily="18" charset="0"/>
                <a:ea typeface="宋体" pitchFamily="2" charset="-122"/>
              </a:rPr>
              <a:t> </a:t>
            </a:r>
            <a:r>
              <a:rPr kumimoji="1" lang="zh-CN" altLang="en-US" sz="2000" b="1">
                <a:solidFill>
                  <a:srgbClr val="000066"/>
                </a:solidFill>
                <a:latin typeface="楷体_GB2312" pitchFamily="49" charset="-122"/>
                <a:ea typeface="楷体_GB2312" pitchFamily="49" charset="-122"/>
              </a:rPr>
              <a:t>可由或阵列直接输出，构成组合输出；</a:t>
            </a:r>
          </a:p>
          <a:p>
            <a:pPr algn="just">
              <a:buFontTx/>
              <a:buChar char="•"/>
            </a:pPr>
            <a:r>
              <a:rPr kumimoji="1" lang="zh-CN" altLang="en-US" sz="2000" b="1">
                <a:solidFill>
                  <a:srgbClr val="000066"/>
                </a:solidFill>
                <a:latin typeface="楷体_GB2312" pitchFamily="49" charset="-122"/>
                <a:ea typeface="楷体_GB2312" pitchFamily="49" charset="-122"/>
              </a:rPr>
              <a:t> 通过寄存器输出，构成时序方式输出</a:t>
            </a:r>
            <a:r>
              <a:rPr kumimoji="1" lang="zh-CN" altLang="en-US" sz="2400" b="1">
                <a:solidFill>
                  <a:srgbClr val="000066"/>
                </a:solidFill>
                <a:latin typeface="楷体_GB2312" pitchFamily="49" charset="-122"/>
                <a:ea typeface="楷体_GB2312" pitchFamily="49" charset="-122"/>
              </a:rPr>
              <a:t>。</a:t>
            </a:r>
          </a:p>
        </p:txBody>
      </p:sp>
      <p:sp>
        <p:nvSpPr>
          <p:cNvPr id="30" name="Text Box 65"/>
          <p:cNvSpPr txBox="1">
            <a:spLocks noChangeArrowheads="1"/>
          </p:cNvSpPr>
          <p:nvPr/>
        </p:nvSpPr>
        <p:spPr bwMode="auto">
          <a:xfrm>
            <a:off x="571472" y="1071546"/>
            <a:ext cx="5791200" cy="523220"/>
          </a:xfrm>
          <a:prstGeom prst="rect">
            <a:avLst/>
          </a:prstGeom>
          <a:noFill/>
          <a:ln w="9525">
            <a:noFill/>
            <a:miter lim="800000"/>
            <a:headEnd/>
            <a:tailEnd/>
          </a:ln>
        </p:spPr>
        <p:txBody>
          <a:bodyPr>
            <a:spAutoFit/>
          </a:bodyPr>
          <a:lstStyle/>
          <a:p>
            <a:pPr>
              <a:spcBef>
                <a:spcPct val="50000"/>
              </a:spcBef>
            </a:pPr>
            <a:r>
              <a:rPr kumimoji="1" lang="en-US" altLang="zh-CN" sz="2800" b="1" dirty="0" smtClean="0">
                <a:latin typeface="华文楷体" pitchFamily="2" charset="-122"/>
                <a:ea typeface="华文楷体" pitchFamily="2" charset="-122"/>
              </a:rPr>
              <a:t>PLD</a:t>
            </a:r>
            <a:r>
              <a:rPr kumimoji="1" lang="zh-CN" altLang="en-US" sz="2800" b="1" dirty="0" smtClean="0">
                <a:latin typeface="华文楷体" pitchFamily="2" charset="-122"/>
                <a:ea typeface="华文楷体" pitchFamily="2" charset="-122"/>
              </a:rPr>
              <a:t>基本结构</a:t>
            </a:r>
            <a:endParaRPr kumimoji="1" lang="zh-CN" altLang="en-US" sz="2800" b="1" dirty="0">
              <a:latin typeface="华文楷体" pitchFamily="2" charset="-122"/>
              <a:ea typeface="华文楷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58405"/>
                                        </p:tgtEl>
                                        <p:attrNameLst>
                                          <p:attrName>style.visibility</p:attrName>
                                        </p:attrNameLst>
                                      </p:cBhvr>
                                      <p:to>
                                        <p:strVal val="visible"/>
                                      </p:to>
                                    </p:set>
                                    <p:animEffect transition="in" filter="wipe(left)">
                                      <p:cBhvr>
                                        <p:cTn id="11" dur="500"/>
                                        <p:tgtEl>
                                          <p:spTgt spid="358405"/>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358404"/>
                                        </p:tgtEl>
                                        <p:attrNameLst>
                                          <p:attrName>style.visibility</p:attrName>
                                        </p:attrNameLst>
                                      </p:cBhvr>
                                      <p:to>
                                        <p:strVal val="visible"/>
                                      </p:to>
                                    </p:set>
                                    <p:animEffect transition="in" filter="strips(downRight)">
                                      <p:cBhvr>
                                        <p:cTn id="16" dur="500"/>
                                        <p:tgtEl>
                                          <p:spTgt spid="35840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58406"/>
                                        </p:tgtEl>
                                        <p:attrNameLst>
                                          <p:attrName>style.visibility</p:attrName>
                                        </p:attrNameLst>
                                      </p:cBhvr>
                                      <p:to>
                                        <p:strVal val="visible"/>
                                      </p:to>
                                    </p:set>
                                    <p:animEffect transition="in" filter="wipe(left)">
                                      <p:cBhvr>
                                        <p:cTn id="21" dur="500"/>
                                        <p:tgtEl>
                                          <p:spTgt spid="358406"/>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358407"/>
                                        </p:tgtEl>
                                        <p:attrNameLst>
                                          <p:attrName>style.visibility</p:attrName>
                                        </p:attrNameLst>
                                      </p:cBhvr>
                                      <p:to>
                                        <p:strVal val="visible"/>
                                      </p:to>
                                    </p:set>
                                    <p:animEffect transition="in" filter="box(out)">
                                      <p:cBhvr>
                                        <p:cTn id="26" dur="500"/>
                                        <p:tgtEl>
                                          <p:spTgt spid="358407"/>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358408"/>
                                        </p:tgtEl>
                                        <p:attrNameLst>
                                          <p:attrName>style.visibility</p:attrName>
                                        </p:attrNameLst>
                                      </p:cBhvr>
                                      <p:to>
                                        <p:strVal val="visible"/>
                                      </p:to>
                                    </p:set>
                                    <p:animEffect transition="in" filter="strips(downRight)">
                                      <p:cBhvr>
                                        <p:cTn id="31" dur="500"/>
                                        <p:tgtEl>
                                          <p:spTgt spid="358408"/>
                                        </p:tgtEl>
                                      </p:cBhvr>
                                    </p:animEffect>
                                  </p:childTnLst>
                                  <p:subTnLst>
                                    <p:set>
                                      <p:cBhvr override="childStyle">
                                        <p:cTn dur="1" fill="hold" display="0" masterRel="nextClick" afterEffect="1"/>
                                        <p:tgtEl>
                                          <p:spTgt spid="358408"/>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358409"/>
                                        </p:tgtEl>
                                        <p:attrNameLst>
                                          <p:attrName>style.visibility</p:attrName>
                                        </p:attrNameLst>
                                      </p:cBhvr>
                                      <p:to>
                                        <p:strVal val="visible"/>
                                      </p:to>
                                    </p:set>
                                    <p:animEffect transition="in" filter="strips(downRight)">
                                      <p:cBhvr>
                                        <p:cTn id="36" dur="500"/>
                                        <p:tgtEl>
                                          <p:spTgt spid="35840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58410"/>
                                        </p:tgtEl>
                                        <p:attrNameLst>
                                          <p:attrName>style.visibility</p:attrName>
                                        </p:attrNameLst>
                                      </p:cBhvr>
                                      <p:to>
                                        <p:strVal val="visible"/>
                                      </p:to>
                                    </p:set>
                                    <p:animEffect transition="in" filter="wipe(left)">
                                      <p:cBhvr>
                                        <p:cTn id="41" dur="500"/>
                                        <p:tgtEl>
                                          <p:spTgt spid="35841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58411"/>
                                        </p:tgtEl>
                                        <p:attrNameLst>
                                          <p:attrName>style.visibility</p:attrName>
                                        </p:attrNameLst>
                                      </p:cBhvr>
                                      <p:to>
                                        <p:strVal val="visible"/>
                                      </p:to>
                                    </p:set>
                                    <p:animEffect transition="in" filter="wipe(left)">
                                      <p:cBhvr>
                                        <p:cTn id="46" dur="500"/>
                                        <p:tgtEl>
                                          <p:spTgt spid="3584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358412"/>
                                        </p:tgtEl>
                                        <p:attrNameLst>
                                          <p:attrName>style.visibility</p:attrName>
                                        </p:attrNameLst>
                                      </p:cBhvr>
                                      <p:to>
                                        <p:strVal val="visible"/>
                                      </p:to>
                                    </p:set>
                                    <p:animEffect transition="in" filter="wipe(up)">
                                      <p:cBhvr>
                                        <p:cTn id="51" dur="500"/>
                                        <p:tgtEl>
                                          <p:spTgt spid="35841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358428"/>
                                        </p:tgtEl>
                                        <p:attrNameLst>
                                          <p:attrName>style.visibility</p:attrName>
                                        </p:attrNameLst>
                                      </p:cBhvr>
                                      <p:to>
                                        <p:strVal val="visible"/>
                                      </p:to>
                                    </p:set>
                                    <p:animEffect transition="in" filter="wipe(up)">
                                      <p:cBhvr>
                                        <p:cTn id="56" dur="500"/>
                                        <p:tgtEl>
                                          <p:spTgt spid="358428"/>
                                        </p:tgtEl>
                                      </p:cBhvr>
                                    </p:animEffect>
                                  </p:childTnLst>
                                  <p:subTnLst>
                                    <p:set>
                                      <p:cBhvr override="childStyle">
                                        <p:cTn dur="1" fill="hold" display="0" masterRel="nextClick" afterEffect="1"/>
                                        <p:tgtEl>
                                          <p:spTgt spid="358428"/>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58413"/>
                                        </p:tgtEl>
                                        <p:attrNameLst>
                                          <p:attrName>style.visibility</p:attrName>
                                        </p:attrNameLst>
                                      </p:cBhvr>
                                      <p:to>
                                        <p:strVal val="visible"/>
                                      </p:to>
                                    </p:set>
                                    <p:animEffect transition="in" filter="wipe(left)">
                                      <p:cBhvr>
                                        <p:cTn id="61" dur="500"/>
                                        <p:tgtEl>
                                          <p:spTgt spid="35841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wipe(right)">
                                      <p:cBhvr>
                                        <p:cTn id="66" dur="500"/>
                                        <p:tgtEl>
                                          <p:spTgt spid="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wipe(right)">
                                      <p:cBhvr>
                                        <p:cTn id="7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3" grpId="0" animBg="1" autoUpdateAnimBg="0"/>
      <p:bldP spid="358404" grpId="0" animBg="1" autoUpdateAnimBg="0"/>
      <p:bldP spid="358405" grpId="0" animBg="1" autoUpdateAnimBg="0"/>
      <p:bldP spid="358406" grpId="0" animBg="1" autoUpdateAnimBg="0"/>
      <p:bldP spid="358407" grpId="0" animBg="1" autoUpdateAnimBg="0"/>
      <p:bldP spid="358408" grpId="0" animBg="1" autoUpdateAnimBg="0"/>
      <p:bldP spid="358409" grpId="0" animBg="1" autoUpdateAnimBg="0"/>
      <p:bldP spid="358410" grpId="0" animBg="1" autoUpdateAnimBg="0"/>
      <p:bldP spid="358411" grpId="0" animBg="1" autoUpdateAnimBg="0"/>
      <p:bldP spid="358412" grpId="0" animBg="1" autoUpdateAnimBg="0"/>
      <p:bldP spid="358413"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现场可编程门阵列</a:t>
            </a:r>
            <a:endParaRPr lang="en-US" altLang="zh-CN" dirty="0"/>
          </a:p>
        </p:txBody>
      </p:sp>
      <p:sp>
        <p:nvSpPr>
          <p:cNvPr id="4" name="内容占位符 3"/>
          <p:cNvSpPr>
            <a:spLocks noGrp="1"/>
          </p:cNvSpPr>
          <p:nvPr>
            <p:ph idx="1"/>
          </p:nvPr>
        </p:nvSpPr>
        <p:spPr>
          <a:xfrm>
            <a:off x="457200" y="1556792"/>
            <a:ext cx="8939336" cy="4569371"/>
          </a:xfrm>
        </p:spPr>
        <p:txBody>
          <a:bodyPr/>
          <a:lstStyle/>
          <a:p>
            <a:r>
              <a:rPr lang="zh-CN" altLang="en-US" dirty="0" smtClean="0"/>
              <a:t>*</a:t>
            </a:r>
            <a:r>
              <a:rPr lang="en-US" altLang="zh-CN" dirty="0" smtClean="0"/>
              <a:t>IR</a:t>
            </a:r>
            <a:r>
              <a:rPr lang="zh-CN" altLang="en-US" dirty="0" smtClean="0"/>
              <a:t>互连资源</a:t>
            </a:r>
            <a:endParaRPr lang="en-US" altLang="zh-CN" dirty="0" smtClean="0"/>
          </a:p>
          <a:p>
            <a:pPr lvl="1"/>
            <a:r>
              <a:rPr lang="zh-CN" altLang="en-US" dirty="0" smtClean="0"/>
              <a:t>金属连线</a:t>
            </a:r>
            <a:endParaRPr lang="en-US" altLang="zh-CN" dirty="0" smtClean="0"/>
          </a:p>
          <a:p>
            <a:pPr marL="457200" lvl="1" indent="0">
              <a:buNone/>
            </a:pPr>
            <a:r>
              <a:rPr lang="zh-CN" altLang="en-US" dirty="0" smtClean="0"/>
              <a:t>（经可编程的连接点与</a:t>
            </a:r>
            <a:r>
              <a:rPr lang="en-US" altLang="zh-CN" dirty="0" smtClean="0"/>
              <a:t>CLB</a:t>
            </a:r>
            <a:r>
              <a:rPr lang="zh-CN" altLang="en-US" dirty="0" smtClean="0"/>
              <a:t>、</a:t>
            </a:r>
            <a:r>
              <a:rPr lang="en-US" altLang="zh-CN" dirty="0" smtClean="0"/>
              <a:t>IOB</a:t>
            </a:r>
            <a:r>
              <a:rPr lang="zh-CN" altLang="en-US" dirty="0" smtClean="0"/>
              <a:t>的开关矩阵相连）</a:t>
            </a:r>
            <a:endParaRPr lang="en-US" altLang="zh-CN" dirty="0"/>
          </a:p>
          <a:p>
            <a:pPr lvl="2"/>
            <a:r>
              <a:rPr lang="zh-CN" altLang="en-US" dirty="0" smtClean="0"/>
              <a:t>通用连线用于</a:t>
            </a:r>
            <a:r>
              <a:rPr lang="en-US" altLang="zh-CN" dirty="0" smtClean="0"/>
              <a:t>CLB</a:t>
            </a:r>
            <a:r>
              <a:rPr lang="zh-CN" altLang="en-US" dirty="0" smtClean="0"/>
              <a:t>之间的连接</a:t>
            </a:r>
            <a:endParaRPr lang="en-US" altLang="zh-CN" dirty="0" smtClean="0"/>
          </a:p>
          <a:p>
            <a:pPr lvl="2"/>
            <a:r>
              <a:rPr lang="zh-CN" altLang="en-US" dirty="0" smtClean="0"/>
              <a:t>长线用于长距离或多分支信号的传送</a:t>
            </a:r>
            <a:endParaRPr lang="en-US" altLang="zh-CN" dirty="0" smtClean="0"/>
          </a:p>
          <a:p>
            <a:pPr lvl="2"/>
            <a:r>
              <a:rPr lang="zh-CN" altLang="en-US" dirty="0" smtClean="0"/>
              <a:t>全局连线用于输送一些公共信号</a:t>
            </a:r>
            <a:endParaRPr lang="en-US" altLang="zh-CN" dirty="0" smtClean="0"/>
          </a:p>
        </p:txBody>
      </p:sp>
    </p:spTree>
    <p:extLst>
      <p:ext uri="{BB962C8B-B14F-4D97-AF65-F5344CB8AC3E}">
        <p14:creationId xmlns:p14="http://schemas.microsoft.com/office/powerpoint/2010/main" val="1633805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srcRect/>
          <a:stretch>
            <a:fillRect/>
          </a:stretch>
        </p:blipFill>
        <p:spPr bwMode="auto">
          <a:xfrm>
            <a:off x="1714480" y="3643314"/>
            <a:ext cx="5857916" cy="2230823"/>
          </a:xfrm>
          <a:prstGeom prst="rect">
            <a:avLst/>
          </a:prstGeom>
          <a:noFill/>
          <a:ln w="9525">
            <a:noFill/>
            <a:miter lim="800000"/>
            <a:headEnd/>
            <a:tailEnd/>
          </a:ln>
          <a:effectLst/>
        </p:spPr>
      </p:pic>
      <p:sp>
        <p:nvSpPr>
          <p:cNvPr id="3" name="标题 2"/>
          <p:cNvSpPr>
            <a:spLocks noGrp="1"/>
          </p:cNvSpPr>
          <p:nvPr>
            <p:ph type="title"/>
          </p:nvPr>
        </p:nvSpPr>
        <p:spPr/>
        <p:txBody>
          <a:bodyPr/>
          <a:lstStyle/>
          <a:p>
            <a:r>
              <a:rPr lang="zh-CN" altLang="en-US" dirty="0" smtClean="0"/>
              <a:t>现场可编程门阵列</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smtClean="0"/>
              <a:t>*</a:t>
            </a:r>
            <a:r>
              <a:rPr lang="en-US" altLang="zh-CN" dirty="0" smtClean="0"/>
              <a:t>IR</a:t>
            </a:r>
          </a:p>
          <a:p>
            <a:pPr lvl="1"/>
            <a:r>
              <a:rPr lang="zh-CN" altLang="en-US" dirty="0" smtClean="0"/>
              <a:t>开关矩阵</a:t>
            </a:r>
            <a:r>
              <a:rPr lang="en-US" altLang="zh-CN" dirty="0" smtClean="0"/>
              <a:t>SM</a:t>
            </a:r>
          </a:p>
          <a:p>
            <a:pPr lvl="2"/>
            <a:r>
              <a:rPr lang="zh-CN" altLang="en-US" dirty="0" smtClean="0"/>
              <a:t>通过对开关矩阵编程，可以将来自任何方向上的一根导线转接至其他方向的某一根导线上</a:t>
            </a:r>
            <a:endParaRPr lang="en-US" altLang="zh-CN" dirty="0" smtClean="0"/>
          </a:p>
          <a:p>
            <a:pPr lvl="1">
              <a:buNone/>
            </a:pPr>
            <a:endParaRPr lang="en-US" altLang="zh-CN" dirty="0"/>
          </a:p>
        </p:txBody>
      </p:sp>
      <p:sp>
        <p:nvSpPr>
          <p:cNvPr id="7" name="TextBox 6"/>
          <p:cNvSpPr txBox="1"/>
          <p:nvPr/>
        </p:nvSpPr>
        <p:spPr>
          <a:xfrm>
            <a:off x="3929058" y="5857892"/>
            <a:ext cx="1714512" cy="400110"/>
          </a:xfrm>
          <a:prstGeom prst="rect">
            <a:avLst/>
          </a:prstGeom>
          <a:noFill/>
        </p:spPr>
        <p:txBody>
          <a:bodyPr wrap="square" rtlCol="0">
            <a:spAutoFit/>
          </a:bodyPr>
          <a:lstStyle/>
          <a:p>
            <a:r>
              <a:rPr lang="en-US" altLang="zh-CN" sz="2000" dirty="0" smtClean="0">
                <a:latin typeface="+mj-ea"/>
                <a:ea typeface="+mj-ea"/>
              </a:rPr>
              <a:t>3</a:t>
            </a:r>
            <a:r>
              <a:rPr lang="zh-CN" altLang="en-US" sz="2000" dirty="0" smtClean="0">
                <a:latin typeface="+mj-ea"/>
                <a:ea typeface="+mj-ea"/>
              </a:rPr>
              <a:t>种开关矩阵</a:t>
            </a:r>
            <a:endParaRPr lang="zh-CN" altLang="en-US" sz="2000" dirty="0">
              <a:latin typeface="+mj-ea"/>
              <a:ea typeface="+mj-ea"/>
            </a:endParaRPr>
          </a:p>
        </p:txBody>
      </p:sp>
    </p:spTree>
    <p:extLst>
      <p:ext uri="{BB962C8B-B14F-4D97-AF65-F5344CB8AC3E}">
        <p14:creationId xmlns:p14="http://schemas.microsoft.com/office/powerpoint/2010/main" val="1633805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现场可编程门阵列</a:t>
            </a:r>
            <a:endParaRPr lang="en-US" altLang="zh-CN" dirty="0"/>
          </a:p>
        </p:txBody>
      </p:sp>
      <p:sp>
        <p:nvSpPr>
          <p:cNvPr id="4" name="内容占位符 3"/>
          <p:cNvSpPr>
            <a:spLocks noGrp="1"/>
          </p:cNvSpPr>
          <p:nvPr>
            <p:ph idx="1"/>
          </p:nvPr>
        </p:nvSpPr>
        <p:spPr>
          <a:xfrm>
            <a:off x="457200" y="1556792"/>
            <a:ext cx="8507288" cy="2729463"/>
          </a:xfrm>
        </p:spPr>
        <p:txBody>
          <a:bodyPr/>
          <a:lstStyle/>
          <a:p>
            <a:r>
              <a:rPr lang="zh-CN" altLang="en-US" dirty="0" smtClean="0"/>
              <a:t>*</a:t>
            </a:r>
            <a:r>
              <a:rPr lang="en-US" altLang="zh-CN" dirty="0" smtClean="0"/>
              <a:t>IR</a:t>
            </a:r>
          </a:p>
          <a:p>
            <a:pPr lvl="1"/>
            <a:r>
              <a:rPr lang="zh-CN" altLang="en-US" dirty="0" smtClean="0"/>
              <a:t>可编程</a:t>
            </a:r>
            <a:r>
              <a:rPr lang="zh-CN" altLang="en-US" dirty="0"/>
              <a:t>连接点</a:t>
            </a:r>
            <a:r>
              <a:rPr lang="en-US" altLang="zh-CN" dirty="0" smtClean="0"/>
              <a:t>PIP</a:t>
            </a:r>
          </a:p>
          <a:p>
            <a:pPr lvl="1">
              <a:buNone/>
            </a:pPr>
            <a:r>
              <a:rPr lang="en-US" altLang="zh-CN" dirty="0" smtClean="0"/>
              <a:t>    </a:t>
            </a:r>
            <a:r>
              <a:rPr lang="zh-CN" altLang="en-US" sz="2400" dirty="0" smtClean="0">
                <a:latin typeface="+mj-ea"/>
              </a:rPr>
              <a:t>用于</a:t>
            </a:r>
            <a:r>
              <a:rPr lang="en-US" altLang="zh-CN" sz="2400" dirty="0" smtClean="0">
                <a:latin typeface="+mj-ea"/>
              </a:rPr>
              <a:t>IOB</a:t>
            </a:r>
            <a:r>
              <a:rPr lang="zh-CN" altLang="en-US" sz="2400" dirty="0" smtClean="0">
                <a:latin typeface="+mj-ea"/>
              </a:rPr>
              <a:t>、</a:t>
            </a:r>
            <a:r>
              <a:rPr lang="en-US" altLang="zh-CN" sz="2400" dirty="0" smtClean="0">
                <a:latin typeface="+mj-ea"/>
              </a:rPr>
              <a:t>CLB</a:t>
            </a:r>
            <a:r>
              <a:rPr lang="zh-CN" altLang="en-US" sz="2400" dirty="0" smtClean="0">
                <a:latin typeface="+mj-ea"/>
              </a:rPr>
              <a:t>与金属线的</a:t>
            </a:r>
            <a:endParaRPr lang="en-US" altLang="zh-CN" sz="2400" dirty="0" smtClean="0">
              <a:latin typeface="+mj-ea"/>
            </a:endParaRPr>
          </a:p>
          <a:p>
            <a:pPr lvl="1">
              <a:buNone/>
            </a:pPr>
            <a:r>
              <a:rPr lang="en-US" altLang="zh-CN" sz="2400" dirty="0" smtClean="0">
                <a:latin typeface="+mj-ea"/>
              </a:rPr>
              <a:t>     </a:t>
            </a:r>
            <a:r>
              <a:rPr lang="zh-CN" altLang="en-US" sz="2400" dirty="0" smtClean="0">
                <a:latin typeface="+mj-ea"/>
              </a:rPr>
              <a:t>连接</a:t>
            </a:r>
            <a:endParaRPr lang="en-US" altLang="zh-CN" sz="2400" dirty="0" smtClean="0">
              <a:latin typeface="+mj-ea"/>
            </a:endParaRPr>
          </a:p>
          <a:p>
            <a:pPr lvl="1"/>
            <a:endParaRPr lang="en-US" altLang="zh-CN"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8" y="1571612"/>
            <a:ext cx="3898114" cy="4621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1" name="组合 80"/>
          <p:cNvGrpSpPr/>
          <p:nvPr/>
        </p:nvGrpSpPr>
        <p:grpSpPr>
          <a:xfrm>
            <a:off x="6072198" y="1785926"/>
            <a:ext cx="2286016" cy="2428892"/>
            <a:chOff x="6072198" y="1785926"/>
            <a:chExt cx="2286016" cy="2428892"/>
          </a:xfrm>
        </p:grpSpPr>
        <p:sp>
          <p:nvSpPr>
            <p:cNvPr id="15" name="矩形 14"/>
            <p:cNvSpPr/>
            <p:nvPr/>
          </p:nvSpPr>
          <p:spPr bwMode="auto">
            <a:xfrm>
              <a:off x="6072198" y="3429000"/>
              <a:ext cx="571504" cy="785818"/>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0" name="矩形 29"/>
            <p:cNvSpPr/>
            <p:nvPr/>
          </p:nvSpPr>
          <p:spPr bwMode="auto">
            <a:xfrm>
              <a:off x="7715272" y="1785926"/>
              <a:ext cx="642942" cy="785818"/>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61" name="矩形 60"/>
            <p:cNvSpPr/>
            <p:nvPr/>
          </p:nvSpPr>
          <p:spPr bwMode="auto">
            <a:xfrm>
              <a:off x="6572264" y="2643182"/>
              <a:ext cx="714380" cy="642942"/>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grpSp>
      <p:grpSp>
        <p:nvGrpSpPr>
          <p:cNvPr id="80" name="组合 79"/>
          <p:cNvGrpSpPr/>
          <p:nvPr/>
        </p:nvGrpSpPr>
        <p:grpSpPr>
          <a:xfrm>
            <a:off x="1928794" y="4162574"/>
            <a:ext cx="2928958" cy="1695318"/>
            <a:chOff x="1928794" y="3591070"/>
            <a:chExt cx="2928958" cy="1695318"/>
          </a:xfrm>
        </p:grpSpPr>
        <p:grpSp>
          <p:nvGrpSpPr>
            <p:cNvPr id="62" name="组合 61"/>
            <p:cNvGrpSpPr/>
            <p:nvPr/>
          </p:nvGrpSpPr>
          <p:grpSpPr>
            <a:xfrm rot="16200000">
              <a:off x="2412334" y="3107530"/>
              <a:ext cx="1052376" cy="2019456"/>
              <a:chOff x="428596" y="3357562"/>
              <a:chExt cx="785818" cy="1681459"/>
            </a:xfrm>
          </p:grpSpPr>
          <p:pic>
            <p:nvPicPr>
              <p:cNvPr id="57346" name="Picture 2"/>
              <p:cNvPicPr>
                <a:picLocks noChangeAspect="1" noChangeArrowheads="1"/>
              </p:cNvPicPr>
              <p:nvPr/>
            </p:nvPicPr>
            <p:blipFill>
              <a:blip r:embed="rId3"/>
              <a:srcRect r="81808"/>
              <a:stretch>
                <a:fillRect/>
              </a:stretch>
            </p:blipFill>
            <p:spPr bwMode="auto">
              <a:xfrm>
                <a:off x="428596" y="3357562"/>
                <a:ext cx="785818" cy="1681459"/>
              </a:xfrm>
              <a:prstGeom prst="rect">
                <a:avLst/>
              </a:prstGeom>
              <a:noFill/>
              <a:ln w="9525">
                <a:noFill/>
                <a:miter lim="800000"/>
                <a:headEnd/>
                <a:tailEnd/>
              </a:ln>
              <a:effectLst/>
            </p:spPr>
          </p:pic>
          <p:sp>
            <p:nvSpPr>
              <p:cNvPr id="10" name="TextBox 9"/>
              <p:cNvSpPr txBox="1"/>
              <p:nvPr/>
            </p:nvSpPr>
            <p:spPr>
              <a:xfrm rot="5400000">
                <a:off x="416873" y="3473441"/>
                <a:ext cx="714380" cy="482621"/>
              </a:xfrm>
              <a:prstGeom prst="rect">
                <a:avLst/>
              </a:prstGeom>
              <a:noFill/>
            </p:spPr>
            <p:txBody>
              <a:bodyPr wrap="square" rtlCol="0">
                <a:spAutoFit/>
              </a:bodyPr>
              <a:lstStyle/>
              <a:p>
                <a:pPr algn="ctr"/>
                <a:r>
                  <a:rPr lang="en-US" altLang="zh-CN" dirty="0" smtClean="0">
                    <a:latin typeface="Times New Roman" pitchFamily="18" charset="0"/>
                    <a:cs typeface="Times New Roman" pitchFamily="18" charset="0"/>
                  </a:rPr>
                  <a:t>CLB</a:t>
                </a:r>
              </a:p>
              <a:p>
                <a:pPr algn="ct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p:txBody>
          </p:sp>
        </p:grpSp>
        <p:sp>
          <p:nvSpPr>
            <p:cNvPr id="64" name="TextBox 63"/>
            <p:cNvSpPr txBox="1"/>
            <p:nvPr/>
          </p:nvSpPr>
          <p:spPr>
            <a:xfrm>
              <a:off x="2071670" y="4824723"/>
              <a:ext cx="2786082" cy="461665"/>
            </a:xfrm>
            <a:prstGeom prst="rect">
              <a:avLst/>
            </a:prstGeom>
            <a:noFill/>
          </p:spPr>
          <p:txBody>
            <a:bodyPr wrap="square" rtlCol="0">
              <a:spAutoFit/>
            </a:bodyPr>
            <a:lstStyle/>
            <a:p>
              <a:r>
                <a:rPr lang="en-US" altLang="zh-CN" sz="2400" dirty="0" smtClean="0">
                  <a:latin typeface="+mj-ea"/>
                  <a:ea typeface="+mj-ea"/>
                </a:rPr>
                <a:t>4</a:t>
              </a:r>
              <a:r>
                <a:rPr lang="zh-CN" altLang="en-US" sz="2400" dirty="0" smtClean="0">
                  <a:latin typeface="+mj-ea"/>
                  <a:ea typeface="+mj-ea"/>
                </a:rPr>
                <a:t>个</a:t>
              </a:r>
              <a:r>
                <a:rPr lang="en-US" altLang="zh-CN" sz="2400" dirty="0" smtClean="0">
                  <a:latin typeface="+mj-ea"/>
                  <a:ea typeface="+mj-ea"/>
                </a:rPr>
                <a:t>PIP</a:t>
              </a:r>
              <a:r>
                <a:rPr lang="zh-CN" altLang="en-US" sz="2400" dirty="0" smtClean="0">
                  <a:latin typeface="+mj-ea"/>
                  <a:ea typeface="+mj-ea"/>
                </a:rPr>
                <a:t>示意图</a:t>
              </a:r>
              <a:endParaRPr lang="zh-CN" altLang="en-US" sz="2400" dirty="0">
                <a:latin typeface="+mj-ea"/>
                <a:ea typeface="+mj-ea"/>
              </a:endParaRPr>
            </a:p>
          </p:txBody>
        </p:sp>
      </p:grpSp>
    </p:spTree>
    <p:extLst>
      <p:ext uri="{BB962C8B-B14F-4D97-AF65-F5344CB8AC3E}">
        <p14:creationId xmlns:p14="http://schemas.microsoft.com/office/powerpoint/2010/main" val="1633805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box(in)">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diamond(in)">
                                      <p:cBhvr>
                                        <p:cTn id="1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现场可编程门阵列</a:t>
            </a:r>
            <a:endParaRPr lang="en-US" altLang="zh-CN" dirty="0"/>
          </a:p>
        </p:txBody>
      </p:sp>
      <p:sp>
        <p:nvSpPr>
          <p:cNvPr id="4" name="内容占位符 3"/>
          <p:cNvSpPr>
            <a:spLocks noGrp="1"/>
          </p:cNvSpPr>
          <p:nvPr>
            <p:ph idx="1"/>
          </p:nvPr>
        </p:nvSpPr>
        <p:spPr>
          <a:xfrm>
            <a:off x="457200" y="1556793"/>
            <a:ext cx="3400420" cy="1729332"/>
          </a:xfrm>
        </p:spPr>
        <p:txBody>
          <a:bodyPr/>
          <a:lstStyle/>
          <a:p>
            <a:r>
              <a:rPr lang="zh-CN" altLang="en-US" dirty="0" smtClean="0"/>
              <a:t>*</a:t>
            </a:r>
            <a:r>
              <a:rPr lang="en-US" altLang="zh-CN" dirty="0" smtClean="0"/>
              <a:t>IR</a:t>
            </a:r>
          </a:p>
          <a:p>
            <a:pPr lvl="1"/>
            <a:endParaRPr lang="en-US" altLang="zh-C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496" y="714356"/>
            <a:ext cx="4786346" cy="5674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714348" y="2214554"/>
            <a:ext cx="2954655" cy="830997"/>
          </a:xfrm>
          <a:prstGeom prst="rect">
            <a:avLst/>
          </a:prstGeom>
          <a:noFill/>
        </p:spPr>
        <p:txBody>
          <a:bodyPr wrap="none" rtlCol="0">
            <a:spAutoFit/>
          </a:bodyPr>
          <a:lstStyle/>
          <a:p>
            <a:r>
              <a:rPr lang="zh-CN" altLang="en-US" sz="2400" dirty="0" smtClean="0">
                <a:latin typeface="+mj-ea"/>
                <a:ea typeface="+mj-ea"/>
              </a:rPr>
              <a:t>利用水平和垂直连线</a:t>
            </a:r>
            <a:endParaRPr lang="en-US" altLang="zh-CN" sz="2400" dirty="0" smtClean="0">
              <a:latin typeface="+mj-ea"/>
              <a:ea typeface="+mj-ea"/>
            </a:endParaRPr>
          </a:p>
          <a:p>
            <a:r>
              <a:rPr lang="zh-CN" altLang="en-US" sz="2400" dirty="0" smtClean="0">
                <a:latin typeface="+mj-ea"/>
                <a:ea typeface="+mj-ea"/>
              </a:rPr>
              <a:t>和开关矩阵实现连接</a:t>
            </a:r>
            <a:endParaRPr lang="zh-CN" altLang="en-US" sz="2400" dirty="0">
              <a:latin typeface="+mj-ea"/>
              <a:ea typeface="+mj-ea"/>
            </a:endParaRPr>
          </a:p>
        </p:txBody>
      </p:sp>
      <p:grpSp>
        <p:nvGrpSpPr>
          <p:cNvPr id="35" name="组合 34"/>
          <p:cNvGrpSpPr/>
          <p:nvPr/>
        </p:nvGrpSpPr>
        <p:grpSpPr>
          <a:xfrm>
            <a:off x="5785652" y="2357430"/>
            <a:ext cx="1929620" cy="2928958"/>
            <a:chOff x="5785652" y="2357430"/>
            <a:chExt cx="1929620" cy="2928958"/>
          </a:xfrm>
        </p:grpSpPr>
        <p:cxnSp>
          <p:nvCxnSpPr>
            <p:cNvPr id="10" name="直接连接符 9"/>
            <p:cNvCxnSpPr/>
            <p:nvPr/>
          </p:nvCxnSpPr>
          <p:spPr bwMode="auto">
            <a:xfrm>
              <a:off x="5929322" y="3429000"/>
              <a:ext cx="357190" cy="1588"/>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3" name="直接连接符 12"/>
            <p:cNvCxnSpPr/>
            <p:nvPr/>
          </p:nvCxnSpPr>
          <p:spPr bwMode="auto">
            <a:xfrm rot="16200000" flipV="1">
              <a:off x="5644364" y="3286918"/>
              <a:ext cx="1356528" cy="7064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6" name="直接连接符 15"/>
            <p:cNvCxnSpPr/>
            <p:nvPr/>
          </p:nvCxnSpPr>
          <p:spPr bwMode="auto">
            <a:xfrm>
              <a:off x="6643702" y="2357430"/>
              <a:ext cx="1071570" cy="1588"/>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5" name="直接连接符 24"/>
            <p:cNvCxnSpPr/>
            <p:nvPr/>
          </p:nvCxnSpPr>
          <p:spPr bwMode="auto">
            <a:xfrm>
              <a:off x="5786446" y="4143380"/>
              <a:ext cx="285752" cy="1588"/>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8" name="直接连接符 27"/>
            <p:cNvCxnSpPr/>
            <p:nvPr/>
          </p:nvCxnSpPr>
          <p:spPr bwMode="auto">
            <a:xfrm rot="5400000" flipH="1" flipV="1">
              <a:off x="5429256" y="4500570"/>
              <a:ext cx="714380" cy="1588"/>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0" name="直接连接符 29"/>
            <p:cNvCxnSpPr/>
            <p:nvPr/>
          </p:nvCxnSpPr>
          <p:spPr bwMode="auto">
            <a:xfrm rot="5400000" flipH="1" flipV="1">
              <a:off x="5822959" y="4892685"/>
              <a:ext cx="785818" cy="1588"/>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1" name="直接连接符 30"/>
            <p:cNvCxnSpPr/>
            <p:nvPr/>
          </p:nvCxnSpPr>
          <p:spPr bwMode="auto">
            <a:xfrm rot="10800000">
              <a:off x="6215074" y="5214950"/>
              <a:ext cx="1357322" cy="1588"/>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grpSp>
        <p:nvGrpSpPr>
          <p:cNvPr id="40" name="组合 39"/>
          <p:cNvGrpSpPr/>
          <p:nvPr/>
        </p:nvGrpSpPr>
        <p:grpSpPr>
          <a:xfrm>
            <a:off x="5286380" y="1000108"/>
            <a:ext cx="2928958" cy="4714908"/>
            <a:chOff x="5286380" y="1000108"/>
            <a:chExt cx="2928958" cy="4714908"/>
          </a:xfrm>
        </p:grpSpPr>
        <p:sp>
          <p:nvSpPr>
            <p:cNvPr id="36" name="矩形 35"/>
            <p:cNvSpPr/>
            <p:nvPr/>
          </p:nvSpPr>
          <p:spPr bwMode="auto">
            <a:xfrm>
              <a:off x="7429520" y="1000108"/>
              <a:ext cx="714380" cy="928694"/>
            </a:xfrm>
            <a:prstGeom prst="rect">
              <a:avLst/>
            </a:prstGeom>
            <a:noFill/>
            <a:ln w="25400" cap="flat" cmpd="sng" algn="ctr">
              <a:solidFill>
                <a:srgbClr val="00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7" name="矩形 36"/>
            <p:cNvSpPr/>
            <p:nvPr/>
          </p:nvSpPr>
          <p:spPr bwMode="auto">
            <a:xfrm>
              <a:off x="5357818" y="3000372"/>
              <a:ext cx="714380" cy="92869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8" name="矩形 37"/>
            <p:cNvSpPr/>
            <p:nvPr/>
          </p:nvSpPr>
          <p:spPr bwMode="auto">
            <a:xfrm>
              <a:off x="5286380" y="4714884"/>
              <a:ext cx="714380" cy="928694"/>
            </a:xfrm>
            <a:prstGeom prst="rect">
              <a:avLst/>
            </a:prstGeom>
            <a:noFill/>
            <a:ln w="25400" cap="flat" cmpd="sng" algn="ctr">
              <a:solidFill>
                <a:srgbClr val="00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9" name="矩形 38"/>
            <p:cNvSpPr/>
            <p:nvPr/>
          </p:nvSpPr>
          <p:spPr bwMode="auto">
            <a:xfrm>
              <a:off x="7500958" y="4786322"/>
              <a:ext cx="714380" cy="928694"/>
            </a:xfrm>
            <a:prstGeom prst="rect">
              <a:avLst/>
            </a:prstGeom>
            <a:noFill/>
            <a:ln w="25400" cap="flat" cmpd="sng" algn="ctr">
              <a:solidFill>
                <a:srgbClr val="00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grpSp>
    </p:spTree>
    <p:extLst>
      <p:ext uri="{BB962C8B-B14F-4D97-AF65-F5344CB8AC3E}">
        <p14:creationId xmlns:p14="http://schemas.microsoft.com/office/powerpoint/2010/main" val="2216686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现场可编程门阵列</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smtClean="0"/>
              <a:t>*编程数据的下载</a:t>
            </a:r>
            <a:endParaRPr lang="en-US" altLang="zh-CN" dirty="0" smtClean="0"/>
          </a:p>
          <a:p>
            <a:pPr lvl="1"/>
            <a:r>
              <a:rPr lang="zh-CN" altLang="en-US" dirty="0" smtClean="0"/>
              <a:t>下载</a:t>
            </a:r>
            <a:endParaRPr lang="en-US" altLang="zh-CN" dirty="0" smtClean="0"/>
          </a:p>
          <a:p>
            <a:pPr lvl="2"/>
            <a:r>
              <a:rPr lang="zh-CN" altLang="en-US" dirty="0" smtClean="0"/>
              <a:t>将编程数据写入</a:t>
            </a:r>
            <a:r>
              <a:rPr lang="en-US" altLang="zh-CN" dirty="0" smtClean="0"/>
              <a:t>FPGA</a:t>
            </a:r>
            <a:r>
              <a:rPr lang="zh-CN" altLang="en-US" dirty="0" smtClean="0"/>
              <a:t>内部编程数据存储器</a:t>
            </a:r>
            <a:endParaRPr lang="en-US" altLang="zh-CN" dirty="0" smtClean="0"/>
          </a:p>
          <a:p>
            <a:pPr lvl="1"/>
            <a:r>
              <a:rPr lang="zh-CN" altLang="en-US" dirty="0"/>
              <a:t>说明</a:t>
            </a:r>
            <a:endParaRPr lang="en-US" altLang="zh-CN" dirty="0"/>
          </a:p>
          <a:p>
            <a:pPr lvl="2"/>
            <a:r>
              <a:rPr lang="zh-CN" altLang="en-US" dirty="0" smtClean="0"/>
              <a:t>启动：接通电源后自动开始，或由外加控制信号启动</a:t>
            </a:r>
            <a:endParaRPr lang="en-US" altLang="zh-CN" dirty="0" smtClean="0"/>
          </a:p>
          <a:p>
            <a:pPr lvl="2"/>
            <a:r>
              <a:rPr lang="zh-CN" altLang="en-US" dirty="0" smtClean="0"/>
              <a:t>编程数据：存放在</a:t>
            </a:r>
            <a:r>
              <a:rPr lang="en-US" altLang="zh-CN" dirty="0" smtClean="0"/>
              <a:t>EPROM</a:t>
            </a:r>
            <a:r>
              <a:rPr lang="zh-CN" altLang="en-US" dirty="0" smtClean="0"/>
              <a:t>中，或计算机的存储器中</a:t>
            </a:r>
            <a:endParaRPr lang="en-US" altLang="zh-CN" dirty="0" smtClean="0"/>
          </a:p>
          <a:p>
            <a:pPr lvl="2"/>
            <a:r>
              <a:rPr lang="zh-CN" altLang="en-US" dirty="0"/>
              <a:t>装载</a:t>
            </a:r>
            <a:r>
              <a:rPr lang="zh-CN" altLang="en-US" dirty="0" smtClean="0"/>
              <a:t>操作模式：主从模式、数据并行输入模式、</a:t>
            </a:r>
            <a:r>
              <a:rPr lang="zh-CN" altLang="en-US" dirty="0"/>
              <a:t>数据</a:t>
            </a:r>
            <a:r>
              <a:rPr lang="zh-CN" altLang="en-US" dirty="0" smtClean="0"/>
              <a:t>串行输入模式</a:t>
            </a:r>
            <a:endParaRPr lang="en-US" altLang="zh-CN" dirty="0"/>
          </a:p>
        </p:txBody>
      </p:sp>
    </p:spTree>
    <p:extLst>
      <p:ext uri="{BB962C8B-B14F-4D97-AF65-F5344CB8AC3E}">
        <p14:creationId xmlns:p14="http://schemas.microsoft.com/office/powerpoint/2010/main" val="1267756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dirty="0"/>
              <a:t>可编程逻辑器件</a:t>
            </a:r>
            <a:endParaRPr lang="en-US" altLang="zh-CN" dirty="0"/>
          </a:p>
        </p:txBody>
      </p:sp>
      <p:sp>
        <p:nvSpPr>
          <p:cNvPr id="6" name="Rectangle 8"/>
          <p:cNvSpPr txBox="1">
            <a:spLocks noChangeArrowheads="1"/>
          </p:cNvSpPr>
          <p:nvPr/>
        </p:nvSpPr>
        <p:spPr>
          <a:xfrm>
            <a:off x="3921319" y="5489575"/>
            <a:ext cx="4968875" cy="2736850"/>
          </a:xfrm>
          <a:prstGeom prst="rect">
            <a:avLst/>
          </a:prstGeom>
        </p:spPr>
        <p:txBody>
          <a:bodyPr/>
          <a:lstStyle>
            <a:lvl1pPr marL="342900" indent="-342900" algn="l" rtl="0" eaLnBrk="0" fontAlgn="base" hangingPunct="0">
              <a:lnSpc>
                <a:spcPct val="110000"/>
              </a:lnSpc>
              <a:spcBef>
                <a:spcPct val="20000"/>
              </a:spcBef>
              <a:spcAft>
                <a:spcPct val="0"/>
              </a:spcAft>
              <a:buChar char="•"/>
              <a:defRPr kumimoji="1" sz="3200" baseline="0">
                <a:solidFill>
                  <a:schemeClr val="tx1"/>
                </a:solidFill>
                <a:latin typeface="Times New Roman" pitchFamily="18" charset="0"/>
                <a:ea typeface="+mj-ea"/>
                <a:cs typeface="宋体" charset="0"/>
              </a:defRPr>
            </a:lvl1pPr>
            <a:lvl2pPr marL="742950" indent="-285750" algn="l" rtl="0" eaLnBrk="0" fontAlgn="base" hangingPunct="0">
              <a:lnSpc>
                <a:spcPct val="110000"/>
              </a:lnSpc>
              <a:spcBef>
                <a:spcPct val="20000"/>
              </a:spcBef>
              <a:spcAft>
                <a:spcPct val="0"/>
              </a:spcAft>
              <a:buChar char="–"/>
              <a:defRPr kumimoji="1" sz="2800" baseline="0">
                <a:solidFill>
                  <a:schemeClr val="tx1"/>
                </a:solidFill>
                <a:latin typeface="Times New Roman" pitchFamily="18" charset="0"/>
                <a:ea typeface="+mj-ea"/>
              </a:defRPr>
            </a:lvl2pPr>
            <a:lvl3pPr marL="1143000" indent="-228600" algn="l" rtl="0" eaLnBrk="0" fontAlgn="base" hangingPunct="0">
              <a:lnSpc>
                <a:spcPct val="110000"/>
              </a:lnSpc>
              <a:spcBef>
                <a:spcPct val="20000"/>
              </a:spcBef>
              <a:spcAft>
                <a:spcPct val="0"/>
              </a:spcAft>
              <a:buChar char="•"/>
              <a:defRPr kumimoji="1" sz="2400" baseline="0">
                <a:solidFill>
                  <a:schemeClr val="tx1"/>
                </a:solidFill>
                <a:latin typeface="Times New Roman" pitchFamily="18" charset="0"/>
                <a:ea typeface="+mj-ea"/>
              </a:defRPr>
            </a:lvl3pPr>
            <a:lvl4pPr marL="16002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4pPr>
            <a:lvl5pPr marL="20574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eaLnBrk="1" hangingPunct="1">
              <a:buNone/>
              <a:defRPr/>
            </a:pPr>
            <a:endParaRPr lang="zh-CN" altLang="en-US" sz="2400" kern="0" dirty="0" smtClean="0"/>
          </a:p>
        </p:txBody>
      </p:sp>
      <p:graphicFrame>
        <p:nvGraphicFramePr>
          <p:cNvPr id="10" name="表格 9"/>
          <p:cNvGraphicFramePr>
            <a:graphicFrameLocks noGrp="1"/>
          </p:cNvGraphicFramePr>
          <p:nvPr>
            <p:extLst>
              <p:ext uri="{D42A27DB-BD31-4B8C-83A1-F6EECF244321}">
                <p14:modId xmlns:p14="http://schemas.microsoft.com/office/powerpoint/2010/main" val="2078203741"/>
              </p:ext>
            </p:extLst>
          </p:nvPr>
        </p:nvGraphicFramePr>
        <p:xfrm>
          <a:off x="395535" y="1397000"/>
          <a:ext cx="8494658" cy="4867572"/>
        </p:xfrm>
        <a:graphic>
          <a:graphicData uri="http://schemas.openxmlformats.org/drawingml/2006/table">
            <a:tbl>
              <a:tblPr firstRow="1" bandRow="1">
                <a:tableStyleId>{5C22544A-7EE6-4342-B048-85BDC9FD1C3A}</a:tableStyleId>
              </a:tblPr>
              <a:tblGrid>
                <a:gridCol w="1080121"/>
                <a:gridCol w="1168991"/>
                <a:gridCol w="2311586"/>
                <a:gridCol w="3933960"/>
              </a:tblGrid>
              <a:tr h="681186">
                <a:tc>
                  <a:txBody>
                    <a:bodyPr/>
                    <a:lstStyle/>
                    <a:p>
                      <a:pPr algn="ctr"/>
                      <a:endParaRPr lang="zh-CN" altLang="en-US" sz="2000" dirty="0">
                        <a:latin typeface="+mj-ea"/>
                        <a:ea typeface="+mj-ea"/>
                      </a:endParaRPr>
                    </a:p>
                  </a:txBody>
                  <a:tcPr/>
                </a:tc>
                <a:tc>
                  <a:txBody>
                    <a:bodyPr/>
                    <a:lstStyle/>
                    <a:p>
                      <a:pPr algn="ctr"/>
                      <a:r>
                        <a:rPr lang="zh-CN" altLang="en-US" sz="2000" dirty="0" smtClean="0">
                          <a:latin typeface="+mj-ea"/>
                          <a:ea typeface="+mj-ea"/>
                        </a:rPr>
                        <a:t>类型</a:t>
                      </a:r>
                      <a:endParaRPr lang="zh-CN" altLang="en-US" sz="2000" dirty="0">
                        <a:latin typeface="+mj-ea"/>
                        <a:ea typeface="+mj-ea"/>
                      </a:endParaRPr>
                    </a:p>
                  </a:txBody>
                  <a:tcPr/>
                </a:tc>
                <a:tc>
                  <a:txBody>
                    <a:bodyPr/>
                    <a:lstStyle/>
                    <a:p>
                      <a:pPr algn="ctr"/>
                      <a:r>
                        <a:rPr lang="zh-CN" altLang="en-US" sz="2000" dirty="0" smtClean="0">
                          <a:latin typeface="+mj-ea"/>
                          <a:ea typeface="+mj-ea"/>
                        </a:rPr>
                        <a:t>工艺</a:t>
                      </a:r>
                      <a:endParaRPr lang="zh-CN" altLang="en-US" sz="2000" dirty="0">
                        <a:latin typeface="+mj-ea"/>
                        <a:ea typeface="+mj-ea"/>
                      </a:endParaRPr>
                    </a:p>
                  </a:txBody>
                  <a:tcPr/>
                </a:tc>
                <a:tc>
                  <a:txBody>
                    <a:bodyPr/>
                    <a:lstStyle/>
                    <a:p>
                      <a:pPr algn="ctr"/>
                      <a:r>
                        <a:rPr lang="zh-CN" altLang="en-US" sz="2000" dirty="0" smtClean="0">
                          <a:latin typeface="+mj-ea"/>
                          <a:ea typeface="+mj-ea"/>
                        </a:rPr>
                        <a:t>基本结构</a:t>
                      </a:r>
                      <a:endParaRPr lang="zh-CN" altLang="en-US" sz="2000" dirty="0">
                        <a:latin typeface="+mj-ea"/>
                        <a:ea typeface="+mj-ea"/>
                      </a:endParaRPr>
                    </a:p>
                  </a:txBody>
                  <a:tcPr/>
                </a:tc>
              </a:tr>
              <a:tr h="681186">
                <a:tc rowSpan="3">
                  <a:txBody>
                    <a:bodyPr/>
                    <a:lstStyle/>
                    <a:p>
                      <a:pPr algn="ctr"/>
                      <a:r>
                        <a:rPr lang="zh-CN" altLang="en-US" sz="2000" dirty="0" smtClean="0">
                          <a:latin typeface="+mj-ea"/>
                          <a:ea typeface="+mj-ea"/>
                        </a:rPr>
                        <a:t>低密度</a:t>
                      </a:r>
                      <a:r>
                        <a:rPr lang="en-US" altLang="zh-CN" sz="2000" dirty="0" smtClean="0">
                          <a:latin typeface="+mj-ea"/>
                          <a:ea typeface="+mj-ea"/>
                        </a:rPr>
                        <a:t>PLD</a:t>
                      </a:r>
                      <a:endParaRPr lang="zh-CN" altLang="en-US" sz="2000" dirty="0">
                        <a:latin typeface="+mj-ea"/>
                        <a:ea typeface="+mj-ea"/>
                      </a:endParaRPr>
                    </a:p>
                  </a:txBody>
                  <a:tcPr/>
                </a:tc>
                <a:tc>
                  <a:txBody>
                    <a:bodyPr/>
                    <a:lstStyle/>
                    <a:p>
                      <a:pPr algn="ctr"/>
                      <a:r>
                        <a:rPr lang="en-US" altLang="zh-CN" sz="2000" dirty="0" smtClean="0">
                          <a:latin typeface="+mj-ea"/>
                          <a:ea typeface="+mj-ea"/>
                        </a:rPr>
                        <a:t>FPLA</a:t>
                      </a:r>
                      <a:endParaRPr lang="zh-CN" altLang="en-US" sz="2000" dirty="0">
                        <a:latin typeface="+mj-ea"/>
                        <a:ea typeface="+mj-ea"/>
                      </a:endParaRPr>
                    </a:p>
                  </a:txBody>
                  <a:tcPr/>
                </a:tc>
                <a:tc>
                  <a:txBody>
                    <a:bodyPr/>
                    <a:lstStyle/>
                    <a:p>
                      <a:pPr algn="ctr"/>
                      <a:r>
                        <a:rPr lang="zh-CN" altLang="en-US" sz="2000" dirty="0" smtClean="0">
                          <a:latin typeface="+mj-ea"/>
                          <a:ea typeface="+mj-ea"/>
                        </a:rPr>
                        <a:t>双极型、熔丝工艺或者</a:t>
                      </a:r>
                      <a:r>
                        <a:rPr lang="en-US" altLang="zh-CN" sz="2000" dirty="0" smtClean="0">
                          <a:latin typeface="+mj-ea"/>
                          <a:ea typeface="+mj-ea"/>
                        </a:rPr>
                        <a:t>UVCMOS</a:t>
                      </a:r>
                      <a:r>
                        <a:rPr lang="zh-CN" altLang="en-US" sz="2000" dirty="0" smtClean="0">
                          <a:latin typeface="+mj-ea"/>
                          <a:ea typeface="+mj-ea"/>
                        </a:rPr>
                        <a:t>工艺</a:t>
                      </a:r>
                      <a:endParaRPr lang="zh-CN" altLang="en-US" sz="2000" dirty="0">
                        <a:latin typeface="+mj-ea"/>
                        <a:ea typeface="+mj-ea"/>
                      </a:endParaRPr>
                    </a:p>
                  </a:txBody>
                  <a:tcPr/>
                </a:tc>
                <a:tc>
                  <a:txBody>
                    <a:bodyPr/>
                    <a:lstStyle/>
                    <a:p>
                      <a:pPr algn="ctr"/>
                      <a:r>
                        <a:rPr lang="zh-CN" altLang="en-US" sz="2000" dirty="0" smtClean="0">
                          <a:latin typeface="+mj-ea"/>
                          <a:ea typeface="+mj-ea"/>
                        </a:rPr>
                        <a:t>与</a:t>
                      </a:r>
                      <a:r>
                        <a:rPr lang="en-US" altLang="zh-CN" sz="2000" dirty="0" smtClean="0">
                          <a:latin typeface="+mj-ea"/>
                          <a:ea typeface="+mj-ea"/>
                        </a:rPr>
                        <a:t>-</a:t>
                      </a:r>
                      <a:r>
                        <a:rPr lang="zh-CN" altLang="en-US" sz="2000" dirty="0" smtClean="0">
                          <a:latin typeface="+mj-ea"/>
                          <a:ea typeface="+mj-ea"/>
                        </a:rPr>
                        <a:t>或逻辑阵列型</a:t>
                      </a:r>
                      <a:endParaRPr lang="zh-CN" altLang="en-US" sz="2000" dirty="0">
                        <a:latin typeface="+mj-ea"/>
                        <a:ea typeface="+mj-ea"/>
                      </a:endParaRPr>
                    </a:p>
                  </a:txBody>
                  <a:tcPr/>
                </a:tc>
              </a:tr>
              <a:tr h="681186">
                <a:tc vMerge="1">
                  <a:txBody>
                    <a:bodyPr/>
                    <a:lstStyle/>
                    <a:p>
                      <a:endParaRPr lang="zh-CN" altLang="en-US" sz="2000" dirty="0">
                        <a:latin typeface="+mj-ea"/>
                        <a:ea typeface="+mj-ea"/>
                      </a:endParaRPr>
                    </a:p>
                  </a:txBody>
                  <a:tcPr/>
                </a:tc>
                <a:tc>
                  <a:txBody>
                    <a:bodyPr/>
                    <a:lstStyle/>
                    <a:p>
                      <a:pPr algn="ctr"/>
                      <a:r>
                        <a:rPr lang="en-US" altLang="zh-CN" sz="2000" dirty="0" smtClean="0">
                          <a:latin typeface="+mj-ea"/>
                          <a:ea typeface="+mj-ea"/>
                        </a:rPr>
                        <a:t>PAL</a:t>
                      </a:r>
                      <a:endParaRPr lang="zh-CN" altLang="en-US" sz="2000" dirty="0">
                        <a:latin typeface="+mj-ea"/>
                        <a:ea typeface="+mj-ea"/>
                      </a:endParaRPr>
                    </a:p>
                  </a:txBody>
                  <a:tcPr/>
                </a:tc>
                <a:tc>
                  <a:txBody>
                    <a:bodyPr/>
                    <a:lstStyle/>
                    <a:p>
                      <a:pPr algn="ctr"/>
                      <a:r>
                        <a:rPr lang="zh-CN" altLang="en-US" sz="2000" dirty="0" smtClean="0">
                          <a:latin typeface="+mj-ea"/>
                          <a:ea typeface="+mj-ea"/>
                        </a:rPr>
                        <a:t>双极型、熔丝工艺或者</a:t>
                      </a:r>
                      <a:r>
                        <a:rPr lang="en-US" altLang="zh-CN" sz="2000" dirty="0" smtClean="0">
                          <a:latin typeface="+mj-ea"/>
                          <a:ea typeface="+mj-ea"/>
                        </a:rPr>
                        <a:t>UVCMOS</a:t>
                      </a:r>
                      <a:r>
                        <a:rPr lang="zh-CN" altLang="en-US" sz="2000" dirty="0" smtClean="0">
                          <a:latin typeface="+mj-ea"/>
                          <a:ea typeface="+mj-ea"/>
                        </a:rPr>
                        <a:t>工艺</a:t>
                      </a:r>
                      <a:endParaRPr lang="zh-CN" altLang="en-US" sz="2000" dirty="0">
                        <a:latin typeface="+mj-ea"/>
                        <a:ea typeface="+mj-ea"/>
                      </a:endParaRPr>
                    </a:p>
                  </a:txBody>
                  <a:tcPr/>
                </a:tc>
                <a:tc>
                  <a:txBody>
                    <a:bodyPr/>
                    <a:lstStyle/>
                    <a:p>
                      <a:pPr algn="ctr"/>
                      <a:r>
                        <a:rPr lang="zh-CN" altLang="en-US" sz="2000" dirty="0" smtClean="0">
                          <a:latin typeface="+mj-ea"/>
                          <a:ea typeface="+mj-ea"/>
                        </a:rPr>
                        <a:t>与</a:t>
                      </a:r>
                      <a:r>
                        <a:rPr lang="en-US" altLang="zh-CN" sz="2000" dirty="0" smtClean="0">
                          <a:latin typeface="+mj-ea"/>
                          <a:ea typeface="+mj-ea"/>
                        </a:rPr>
                        <a:t>-</a:t>
                      </a:r>
                      <a:r>
                        <a:rPr lang="zh-CN" altLang="en-US" sz="2000" dirty="0" smtClean="0">
                          <a:latin typeface="+mj-ea"/>
                          <a:ea typeface="+mj-ea"/>
                        </a:rPr>
                        <a:t>或逻辑阵列型</a:t>
                      </a:r>
                      <a:endParaRPr lang="zh-CN" altLang="en-US" sz="2000" dirty="0">
                        <a:latin typeface="+mj-ea"/>
                        <a:ea typeface="+mj-ea"/>
                      </a:endParaRPr>
                    </a:p>
                  </a:txBody>
                  <a:tcPr/>
                </a:tc>
              </a:tr>
              <a:tr h="681186">
                <a:tc vMerge="1">
                  <a:txBody>
                    <a:bodyPr/>
                    <a:lstStyle/>
                    <a:p>
                      <a:endParaRPr lang="zh-CN" altLang="en-US" sz="2000" dirty="0">
                        <a:latin typeface="+mj-ea"/>
                        <a:ea typeface="+mj-ea"/>
                      </a:endParaRPr>
                    </a:p>
                  </a:txBody>
                  <a:tcPr/>
                </a:tc>
                <a:tc>
                  <a:txBody>
                    <a:bodyPr/>
                    <a:lstStyle/>
                    <a:p>
                      <a:pPr algn="ctr"/>
                      <a:r>
                        <a:rPr lang="en-US" altLang="zh-CN" sz="2000" dirty="0" smtClean="0">
                          <a:latin typeface="+mj-ea"/>
                          <a:ea typeface="+mj-ea"/>
                        </a:rPr>
                        <a:t>GAL</a:t>
                      </a:r>
                      <a:endParaRPr lang="zh-CN" altLang="en-US" sz="2000" dirty="0">
                        <a:latin typeface="+mj-ea"/>
                        <a:ea typeface="+mj-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mj-ea"/>
                          <a:ea typeface="+mj-ea"/>
                        </a:rPr>
                        <a:t>E</a:t>
                      </a:r>
                      <a:r>
                        <a:rPr lang="en-US" altLang="zh-CN" sz="2000" baseline="30000" dirty="0" smtClean="0">
                          <a:latin typeface="+mj-ea"/>
                          <a:ea typeface="+mj-ea"/>
                        </a:rPr>
                        <a:t>2</a:t>
                      </a:r>
                      <a:r>
                        <a:rPr lang="en-US" altLang="zh-CN" sz="2000" dirty="0" smtClean="0">
                          <a:latin typeface="+mj-ea"/>
                          <a:ea typeface="+mj-ea"/>
                        </a:rPr>
                        <a:t>CMOS</a:t>
                      </a:r>
                      <a:r>
                        <a:rPr lang="zh-CN" altLang="en-US" sz="2000" dirty="0" smtClean="0">
                          <a:latin typeface="+mj-ea"/>
                          <a:ea typeface="+mj-ea"/>
                        </a:rPr>
                        <a:t>工艺</a:t>
                      </a:r>
                    </a:p>
                    <a:p>
                      <a:pPr algn="ctr"/>
                      <a:endParaRPr lang="zh-CN" altLang="en-US" sz="2000" dirty="0">
                        <a:latin typeface="+mj-ea"/>
                        <a:ea typeface="+mj-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mj-ea"/>
                          <a:ea typeface="+mj-ea"/>
                        </a:rPr>
                        <a:t>与</a:t>
                      </a:r>
                      <a:r>
                        <a:rPr lang="en-US" altLang="zh-CN" sz="2000" dirty="0" smtClean="0">
                          <a:latin typeface="+mj-ea"/>
                          <a:ea typeface="+mj-ea"/>
                        </a:rPr>
                        <a:t>-</a:t>
                      </a:r>
                      <a:r>
                        <a:rPr lang="zh-CN" altLang="en-US" sz="2000" dirty="0" smtClean="0">
                          <a:latin typeface="+mj-ea"/>
                          <a:ea typeface="+mj-ea"/>
                        </a:rPr>
                        <a:t>或逻辑阵列型 </a:t>
                      </a:r>
                      <a:r>
                        <a:rPr lang="en-US" altLang="zh-CN" sz="2000" dirty="0" smtClean="0">
                          <a:latin typeface="+mj-ea"/>
                          <a:ea typeface="+mj-ea"/>
                        </a:rPr>
                        <a:t>+ </a:t>
                      </a:r>
                      <a:r>
                        <a:rPr lang="zh-CN" altLang="en-US" sz="2000" dirty="0" smtClean="0">
                          <a:latin typeface="+mj-ea"/>
                          <a:ea typeface="+mj-ea"/>
                        </a:rPr>
                        <a:t>可编程的</a:t>
                      </a:r>
                      <a:r>
                        <a:rPr lang="en-US" altLang="zh-CN" sz="2000" dirty="0" smtClean="0">
                          <a:latin typeface="+mj-ea"/>
                          <a:ea typeface="+mj-ea"/>
                        </a:rPr>
                        <a:t>OLMC</a:t>
                      </a:r>
                      <a:r>
                        <a:rPr lang="zh-CN" altLang="en-US" sz="2000" dirty="0" smtClean="0">
                          <a:latin typeface="+mj-ea"/>
                          <a:ea typeface="+mj-ea"/>
                        </a:rPr>
                        <a:t>结构</a:t>
                      </a:r>
                    </a:p>
                  </a:txBody>
                  <a:tcPr/>
                </a:tc>
              </a:tr>
              <a:tr h="681186">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kern="1200" dirty="0" smtClean="0">
                          <a:solidFill>
                            <a:schemeClr val="dk1"/>
                          </a:solidFill>
                          <a:latin typeface="+mj-ea"/>
                          <a:ea typeface="+mj-ea"/>
                          <a:cs typeface="+mn-cs"/>
                        </a:rPr>
                        <a:t>高密度</a:t>
                      </a:r>
                      <a:r>
                        <a:rPr lang="en-US" altLang="zh-CN" sz="2000" kern="1200" dirty="0" smtClean="0">
                          <a:solidFill>
                            <a:schemeClr val="dk1"/>
                          </a:solidFill>
                          <a:latin typeface="+mj-ea"/>
                          <a:ea typeface="+mj-ea"/>
                          <a:cs typeface="+mn-cs"/>
                        </a:rPr>
                        <a:t>PLD</a:t>
                      </a:r>
                      <a:endParaRPr lang="zh-CN" altLang="en-US" sz="2000" kern="1200" dirty="0" smtClean="0">
                        <a:solidFill>
                          <a:schemeClr val="dk1"/>
                        </a:solidFill>
                        <a:latin typeface="+mj-ea"/>
                        <a:ea typeface="+mj-ea"/>
                        <a:cs typeface="+mn-cs"/>
                      </a:endParaRPr>
                    </a:p>
                    <a:p>
                      <a:pPr algn="ctr"/>
                      <a:endParaRPr lang="zh-CN" altLang="en-US" sz="2000" dirty="0">
                        <a:latin typeface="+mj-ea"/>
                        <a:ea typeface="+mj-ea"/>
                      </a:endParaRPr>
                    </a:p>
                  </a:txBody>
                  <a:tcPr/>
                </a:tc>
                <a:tc>
                  <a:txBody>
                    <a:bodyPr/>
                    <a:lstStyle/>
                    <a:p>
                      <a:pPr algn="ctr"/>
                      <a:r>
                        <a:rPr lang="en-US" altLang="zh-CN" sz="2000" dirty="0" smtClean="0">
                          <a:latin typeface="+mj-ea"/>
                          <a:ea typeface="+mj-ea"/>
                        </a:rPr>
                        <a:t>EPLD</a:t>
                      </a:r>
                      <a:endParaRPr lang="zh-CN" altLang="en-US" sz="2000" dirty="0">
                        <a:latin typeface="+mj-ea"/>
                        <a:ea typeface="+mj-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mj-ea"/>
                          <a:ea typeface="+mj-ea"/>
                        </a:rPr>
                        <a:t>UVCMOS</a:t>
                      </a:r>
                      <a:r>
                        <a:rPr lang="zh-CN" altLang="en-US" sz="2000" dirty="0" smtClean="0">
                          <a:latin typeface="+mj-ea"/>
                          <a:ea typeface="+mj-ea"/>
                        </a:rPr>
                        <a:t>工艺</a:t>
                      </a:r>
                    </a:p>
                    <a:p>
                      <a:pPr algn="ctr"/>
                      <a:endParaRPr lang="zh-CN" altLang="en-US" sz="2000" dirty="0">
                        <a:latin typeface="+mj-ea"/>
                        <a:ea typeface="+mj-ea"/>
                      </a:endParaRPr>
                    </a:p>
                  </a:txBody>
                  <a:tcPr/>
                </a:tc>
                <a:tc>
                  <a:txBody>
                    <a:bodyPr/>
                    <a:lstStyle/>
                    <a:p>
                      <a:pPr algn="ctr"/>
                      <a:r>
                        <a:rPr lang="zh-CN" altLang="en-US" sz="2000" dirty="0" smtClean="0">
                          <a:latin typeface="+mj-ea"/>
                          <a:ea typeface="+mj-ea"/>
                        </a:rPr>
                        <a:t>与</a:t>
                      </a:r>
                      <a:r>
                        <a:rPr lang="en-US" altLang="zh-CN" sz="2000" dirty="0" smtClean="0">
                          <a:latin typeface="+mj-ea"/>
                          <a:ea typeface="+mj-ea"/>
                        </a:rPr>
                        <a:t>-</a:t>
                      </a:r>
                      <a:r>
                        <a:rPr lang="zh-CN" altLang="en-US" sz="2000" dirty="0" smtClean="0">
                          <a:latin typeface="+mj-ea"/>
                          <a:ea typeface="+mj-ea"/>
                        </a:rPr>
                        <a:t>或逻辑阵列模块 </a:t>
                      </a:r>
                      <a:r>
                        <a:rPr lang="en-US" altLang="zh-CN" sz="2000" dirty="0" smtClean="0">
                          <a:latin typeface="+mj-ea"/>
                          <a:ea typeface="+mj-ea"/>
                        </a:rPr>
                        <a:t>+ OLMC</a:t>
                      </a:r>
                      <a:endParaRPr lang="zh-CN" altLang="en-US" sz="2000" dirty="0">
                        <a:latin typeface="+mj-ea"/>
                        <a:ea typeface="+mj-ea"/>
                      </a:endParaRPr>
                    </a:p>
                  </a:txBody>
                  <a:tcPr/>
                </a:tc>
              </a:tr>
              <a:tr h="681186">
                <a:tc vMerge="1">
                  <a:txBody>
                    <a:bodyPr/>
                    <a:lstStyle/>
                    <a:p>
                      <a:endParaRPr lang="zh-CN" altLang="en-US" sz="2000" dirty="0">
                        <a:latin typeface="+mj-ea"/>
                        <a:ea typeface="+mj-ea"/>
                      </a:endParaRPr>
                    </a:p>
                  </a:txBody>
                  <a:tcPr/>
                </a:tc>
                <a:tc>
                  <a:txBody>
                    <a:bodyPr/>
                    <a:lstStyle/>
                    <a:p>
                      <a:pPr algn="ctr"/>
                      <a:r>
                        <a:rPr lang="en-US" altLang="zh-CN" sz="2000" dirty="0" smtClean="0">
                          <a:latin typeface="+mj-ea"/>
                          <a:ea typeface="+mj-ea"/>
                        </a:rPr>
                        <a:t>CPLD</a:t>
                      </a:r>
                      <a:endParaRPr lang="zh-CN" altLang="en-US" sz="2000" dirty="0">
                        <a:latin typeface="+mj-ea"/>
                        <a:ea typeface="+mj-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mj-ea"/>
                          <a:ea typeface="+mj-ea"/>
                        </a:rPr>
                        <a:t>E</a:t>
                      </a:r>
                      <a:r>
                        <a:rPr lang="en-US" altLang="zh-CN" sz="2000" baseline="30000" dirty="0" smtClean="0">
                          <a:latin typeface="+mj-ea"/>
                          <a:ea typeface="+mj-ea"/>
                        </a:rPr>
                        <a:t>2</a:t>
                      </a:r>
                      <a:r>
                        <a:rPr lang="en-US" altLang="zh-CN" sz="2000" dirty="0" smtClean="0">
                          <a:latin typeface="+mj-ea"/>
                          <a:ea typeface="+mj-ea"/>
                        </a:rPr>
                        <a:t>CMOS</a:t>
                      </a:r>
                      <a:r>
                        <a:rPr lang="zh-CN" altLang="en-US" sz="2000" dirty="0" smtClean="0">
                          <a:latin typeface="+mj-ea"/>
                          <a:ea typeface="+mj-ea"/>
                        </a:rPr>
                        <a:t>工艺</a:t>
                      </a:r>
                    </a:p>
                    <a:p>
                      <a:pPr algn="ctr"/>
                      <a:endParaRPr lang="zh-CN" altLang="en-US" sz="2000" dirty="0">
                        <a:latin typeface="+mj-ea"/>
                        <a:ea typeface="+mj-ea"/>
                      </a:endParaRPr>
                    </a:p>
                  </a:txBody>
                  <a:tcPr/>
                </a:tc>
                <a:tc>
                  <a:txBody>
                    <a:bodyPr/>
                    <a:lstStyle/>
                    <a:p>
                      <a:pPr algn="ctr"/>
                      <a:r>
                        <a:rPr lang="zh-CN" altLang="en-US" sz="2000" dirty="0" smtClean="0">
                          <a:latin typeface="+mj-ea"/>
                          <a:ea typeface="+mj-ea"/>
                        </a:rPr>
                        <a:t>可编程逻辑模块，输入</a:t>
                      </a:r>
                      <a:r>
                        <a:rPr lang="en-US" altLang="zh-CN" sz="2000" dirty="0" smtClean="0">
                          <a:latin typeface="+mj-ea"/>
                          <a:ea typeface="+mj-ea"/>
                        </a:rPr>
                        <a:t>/</a:t>
                      </a:r>
                      <a:r>
                        <a:rPr lang="zh-CN" altLang="en-US" sz="2000" dirty="0" smtClean="0">
                          <a:latin typeface="+mj-ea"/>
                          <a:ea typeface="+mj-ea"/>
                        </a:rPr>
                        <a:t>输出模块和可编程的连线阵列</a:t>
                      </a:r>
                      <a:endParaRPr lang="zh-CN" altLang="en-US" sz="2000" dirty="0">
                        <a:latin typeface="+mj-ea"/>
                        <a:ea typeface="+mj-ea"/>
                      </a:endParaRPr>
                    </a:p>
                  </a:txBody>
                  <a:tcPr/>
                </a:tc>
              </a:tr>
              <a:tr h="681186">
                <a:tc vMerge="1">
                  <a:txBody>
                    <a:bodyPr/>
                    <a:lstStyle/>
                    <a:p>
                      <a:endParaRPr lang="zh-CN" altLang="en-US" sz="2000" dirty="0">
                        <a:latin typeface="+mj-ea"/>
                        <a:ea typeface="+mj-ea"/>
                      </a:endParaRPr>
                    </a:p>
                  </a:txBody>
                  <a:tcPr/>
                </a:tc>
                <a:tc>
                  <a:txBody>
                    <a:bodyPr/>
                    <a:lstStyle/>
                    <a:p>
                      <a:pPr algn="ctr"/>
                      <a:r>
                        <a:rPr lang="en-US" altLang="zh-CN" sz="2000" dirty="0" smtClean="0">
                          <a:latin typeface="+mj-ea"/>
                          <a:ea typeface="+mj-ea"/>
                        </a:rPr>
                        <a:t>FPGA</a:t>
                      </a:r>
                      <a:endParaRPr lang="zh-CN" altLang="en-US" sz="2000" dirty="0">
                        <a:latin typeface="+mj-ea"/>
                        <a:ea typeface="+mj-ea"/>
                      </a:endParaRPr>
                    </a:p>
                  </a:txBody>
                  <a:tcPr/>
                </a:tc>
                <a:tc>
                  <a:txBody>
                    <a:bodyPr/>
                    <a:lstStyle/>
                    <a:p>
                      <a:pPr algn="ctr"/>
                      <a:r>
                        <a:rPr lang="en-US" altLang="zh-CN" sz="2000" dirty="0" smtClean="0">
                          <a:latin typeface="+mj-ea"/>
                          <a:ea typeface="+mj-ea"/>
                        </a:rPr>
                        <a:t>CMOS-SRAM</a:t>
                      </a:r>
                      <a:r>
                        <a:rPr lang="zh-CN" altLang="en-US" sz="2000" dirty="0" smtClean="0">
                          <a:latin typeface="+mj-ea"/>
                          <a:ea typeface="+mj-ea"/>
                        </a:rPr>
                        <a:t>工艺</a:t>
                      </a:r>
                      <a:endParaRPr lang="zh-CN" altLang="en-US" sz="2000" dirty="0">
                        <a:latin typeface="+mj-ea"/>
                        <a:ea typeface="+mj-ea"/>
                      </a:endParaRPr>
                    </a:p>
                  </a:txBody>
                  <a:tcPr/>
                </a:tc>
                <a:tc>
                  <a:txBody>
                    <a:bodyPr/>
                    <a:lstStyle/>
                    <a:p>
                      <a:pPr algn="ctr"/>
                      <a:r>
                        <a:rPr lang="zh-CN" altLang="en-US" sz="2000" dirty="0" smtClean="0">
                          <a:latin typeface="+mj-ea"/>
                          <a:ea typeface="+mj-ea"/>
                        </a:rPr>
                        <a:t>逻辑单元阵列形式</a:t>
                      </a:r>
                      <a:endParaRPr lang="zh-CN" altLang="en-US" sz="2000" dirty="0">
                        <a:latin typeface="+mj-ea"/>
                        <a:ea typeface="+mj-ea"/>
                      </a:endParaRPr>
                    </a:p>
                  </a:txBody>
                  <a:tcPr/>
                </a:tc>
              </a:tr>
            </a:tbl>
          </a:graphicData>
        </a:graphic>
      </p:graphicFrame>
    </p:spTree>
    <p:extLst>
      <p:ext uri="{BB962C8B-B14F-4D97-AF65-F5344CB8AC3E}">
        <p14:creationId xmlns:p14="http://schemas.microsoft.com/office/powerpoint/2010/main" val="1251531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PLD</a:t>
            </a:r>
            <a:r>
              <a:rPr lang="zh-CN" altLang="en-US" dirty="0"/>
              <a:t>的编程</a:t>
            </a:r>
            <a:endParaRPr lang="en-US" altLang="zh-CN" dirty="0"/>
          </a:p>
        </p:txBody>
      </p:sp>
      <p:sp>
        <p:nvSpPr>
          <p:cNvPr id="4" name="内容占位符 3"/>
          <p:cNvSpPr>
            <a:spLocks noGrp="1"/>
          </p:cNvSpPr>
          <p:nvPr>
            <p:ph idx="1"/>
          </p:nvPr>
        </p:nvSpPr>
        <p:spPr/>
        <p:txBody>
          <a:bodyPr/>
          <a:lstStyle/>
          <a:p>
            <a:r>
              <a:rPr lang="en-US" altLang="zh-CN" dirty="0" smtClean="0"/>
              <a:t>PLD</a:t>
            </a:r>
            <a:r>
              <a:rPr lang="zh-CN" altLang="en-US" dirty="0" smtClean="0"/>
              <a:t>开发系统</a:t>
            </a:r>
            <a:endParaRPr lang="en-US" altLang="zh-CN" dirty="0" smtClean="0"/>
          </a:p>
          <a:p>
            <a:pPr lvl="1"/>
            <a:r>
              <a:rPr lang="zh-CN" altLang="en-US" dirty="0" smtClean="0"/>
              <a:t>硬件</a:t>
            </a:r>
            <a:endParaRPr lang="en-US" altLang="zh-CN" dirty="0" smtClean="0"/>
          </a:p>
          <a:p>
            <a:pPr lvl="2"/>
            <a:r>
              <a:rPr lang="zh-CN" altLang="en-US" dirty="0" smtClean="0"/>
              <a:t>计算机</a:t>
            </a:r>
            <a:endParaRPr lang="en-US" altLang="zh-CN" dirty="0"/>
          </a:p>
          <a:p>
            <a:pPr lvl="1"/>
            <a:r>
              <a:rPr lang="zh-CN" altLang="en-US" dirty="0" smtClean="0"/>
              <a:t>软件</a:t>
            </a:r>
            <a:endParaRPr lang="en-US" altLang="zh-CN" dirty="0" smtClean="0"/>
          </a:p>
          <a:p>
            <a:pPr lvl="2"/>
            <a:r>
              <a:rPr lang="en-US" altLang="zh-CN" dirty="0" smtClean="0"/>
              <a:t>PLD</a:t>
            </a:r>
            <a:r>
              <a:rPr lang="zh-CN" altLang="en-US" dirty="0" smtClean="0"/>
              <a:t>专用的编程语言</a:t>
            </a:r>
            <a:endParaRPr lang="en-US" altLang="zh-CN" dirty="0" smtClean="0"/>
          </a:p>
          <a:p>
            <a:pPr lvl="2"/>
            <a:r>
              <a:rPr lang="zh-CN" altLang="en-US" dirty="0" smtClean="0"/>
              <a:t>相应的汇编程序或编译程序</a:t>
            </a:r>
            <a:endParaRPr lang="en-US" altLang="zh-CN" dirty="0" smtClean="0"/>
          </a:p>
        </p:txBody>
      </p:sp>
    </p:spTree>
    <p:extLst>
      <p:ext uri="{BB962C8B-B14F-4D97-AF65-F5344CB8AC3E}">
        <p14:creationId xmlns:p14="http://schemas.microsoft.com/office/powerpoint/2010/main" val="1552719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PLD</a:t>
            </a:r>
            <a:r>
              <a:rPr lang="zh-CN" altLang="en-US" dirty="0"/>
              <a:t>的编程</a:t>
            </a:r>
            <a:endParaRPr lang="en-US" altLang="zh-CN" dirty="0"/>
          </a:p>
        </p:txBody>
      </p:sp>
      <p:pic>
        <p:nvPicPr>
          <p:cNvPr id="5" name="图片 4"/>
          <p:cNvPicPr>
            <a:picLocks noChangeAspect="1"/>
          </p:cNvPicPr>
          <p:nvPr/>
        </p:nvPicPr>
        <p:blipFill>
          <a:blip r:embed="rId2"/>
          <a:stretch>
            <a:fillRect/>
          </a:stretch>
        </p:blipFill>
        <p:spPr>
          <a:xfrm>
            <a:off x="1259632" y="1556792"/>
            <a:ext cx="6838950" cy="4733925"/>
          </a:xfrm>
          <a:prstGeom prst="rect">
            <a:avLst/>
          </a:prstGeom>
        </p:spPr>
      </p:pic>
    </p:spTree>
    <p:extLst>
      <p:ext uri="{BB962C8B-B14F-4D97-AF65-F5344CB8AC3E}">
        <p14:creationId xmlns:p14="http://schemas.microsoft.com/office/powerpoint/2010/main" val="704535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457200" y="2420888"/>
            <a:ext cx="8229600" cy="1296144"/>
          </a:xfrm>
          <a:prstGeom prst="rect">
            <a:avLst/>
          </a:prstGeom>
        </p:spPr>
        <p:txBody>
          <a:bodyPr/>
          <a:lstStyle/>
          <a:p>
            <a:pPr marL="342900" marR="0" lvl="0" indent="-342900" algn="ctr" defTabSz="914400" rtl="0" eaLnBrk="0" fontAlgn="base" latinLnBrk="0" hangingPunct="0">
              <a:lnSpc>
                <a:spcPct val="100000"/>
              </a:lnSpc>
              <a:spcBef>
                <a:spcPct val="20000"/>
              </a:spcBef>
              <a:spcAft>
                <a:spcPct val="0"/>
              </a:spcAft>
              <a:buClrTx/>
              <a:buSzTx/>
              <a:tabLst/>
              <a:defRPr/>
            </a:pPr>
            <a:r>
              <a:rPr kumimoji="1" lang="zh-CN" altLang="en-US" sz="9600" b="0" i="0" u="none" strike="noStrike" kern="0" cap="none" spc="0" normalizeH="0" baseline="0" noProof="0" dirty="0" smtClean="0">
                <a:ln>
                  <a:noFill/>
                </a:ln>
                <a:solidFill>
                  <a:srgbClr val="000066"/>
                </a:solidFill>
                <a:effectLst/>
                <a:uLnTx/>
                <a:uFillTx/>
                <a:latin typeface="+mj-ea"/>
                <a:ea typeface="+mj-ea"/>
                <a:cs typeface="宋体" charset="0"/>
              </a:rPr>
              <a:t>谢谢</a:t>
            </a:r>
            <a:endParaRPr kumimoji="1" lang="zh-CN" altLang="en-US" sz="9600" b="0" i="0" u="none" strike="noStrike" kern="0" cap="none" spc="0" normalizeH="0" baseline="0" noProof="0" dirty="0">
              <a:ln>
                <a:noFill/>
              </a:ln>
              <a:solidFill>
                <a:srgbClr val="000066"/>
              </a:solidFill>
              <a:effectLst/>
              <a:uLnTx/>
              <a:uFillTx/>
              <a:latin typeface="+mj-ea"/>
              <a:ea typeface="+mj-ea"/>
              <a:cs typeface="宋体"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现场可编程逻辑阵列（</a:t>
            </a:r>
            <a:r>
              <a:rPr lang="en-US" altLang="zh-CN" dirty="0" smtClean="0"/>
              <a:t>FPLA</a:t>
            </a:r>
            <a:r>
              <a:rPr lang="zh-CN" altLang="en-US" dirty="0" smtClean="0"/>
              <a:t>）</a:t>
            </a:r>
            <a:endParaRPr lang="en-US" altLang="zh-CN" dirty="0" smtClean="0"/>
          </a:p>
        </p:txBody>
      </p:sp>
      <p:sp>
        <p:nvSpPr>
          <p:cNvPr id="4" name="内容占位符 3"/>
          <p:cNvSpPr>
            <a:spLocks noGrp="1"/>
          </p:cNvSpPr>
          <p:nvPr>
            <p:ph idx="1"/>
          </p:nvPr>
        </p:nvSpPr>
        <p:spPr/>
        <p:txBody>
          <a:bodyPr/>
          <a:lstStyle/>
          <a:p>
            <a:r>
              <a:rPr lang="zh-CN" altLang="en-US" dirty="0" smtClean="0"/>
              <a:t>组成</a:t>
            </a:r>
            <a:endParaRPr lang="en-US" altLang="zh-CN" dirty="0" smtClean="0"/>
          </a:p>
          <a:p>
            <a:pPr lvl="1"/>
            <a:endParaRPr lang="en-US" altLang="zh-CN" sz="1000" dirty="0" smtClean="0"/>
          </a:p>
          <a:p>
            <a:pPr lvl="1"/>
            <a:r>
              <a:rPr lang="zh-CN" altLang="en-US" b="1" dirty="0" smtClean="0">
                <a:solidFill>
                  <a:srgbClr val="FF0000"/>
                </a:solidFill>
              </a:rPr>
              <a:t>与</a:t>
            </a:r>
            <a:r>
              <a:rPr lang="zh-CN" altLang="en-US" dirty="0" smtClean="0"/>
              <a:t>逻辑阵列</a:t>
            </a:r>
            <a:endParaRPr lang="en-US" altLang="zh-CN" dirty="0" smtClean="0"/>
          </a:p>
          <a:p>
            <a:pPr lvl="1"/>
            <a:r>
              <a:rPr lang="zh-CN" altLang="en-US" b="1" dirty="0" smtClean="0">
                <a:solidFill>
                  <a:srgbClr val="FF0000"/>
                </a:solidFill>
              </a:rPr>
              <a:t>或</a:t>
            </a:r>
            <a:r>
              <a:rPr lang="zh-CN" altLang="en-US" dirty="0" smtClean="0"/>
              <a:t>逻辑阵列</a:t>
            </a:r>
            <a:endParaRPr lang="en-US" altLang="zh-CN" dirty="0" smtClean="0"/>
          </a:p>
          <a:p>
            <a:pPr lvl="1"/>
            <a:r>
              <a:rPr lang="zh-CN" altLang="en-US" dirty="0" smtClean="0"/>
              <a:t>输出缓冲器</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p:txBody>
      </p:sp>
    </p:spTree>
    <p:extLst>
      <p:ext uri="{BB962C8B-B14F-4D97-AF65-F5344CB8AC3E}">
        <p14:creationId xmlns:p14="http://schemas.microsoft.com/office/powerpoint/2010/main" val="2592857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ChangeArrowheads="1"/>
          </p:cNvSpPr>
          <p:nvPr/>
        </p:nvSpPr>
        <p:spPr bwMode="auto">
          <a:xfrm>
            <a:off x="0" y="2295525"/>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graphicFrame>
        <p:nvGraphicFramePr>
          <p:cNvPr id="359427" name="Object 3"/>
          <p:cNvGraphicFramePr>
            <a:graphicFrameLocks noChangeAspect="1"/>
          </p:cNvGraphicFramePr>
          <p:nvPr/>
        </p:nvGraphicFramePr>
        <p:xfrm>
          <a:off x="4140200" y="1844675"/>
          <a:ext cx="4392613" cy="4105275"/>
        </p:xfrm>
        <a:graphic>
          <a:graphicData uri="http://schemas.openxmlformats.org/presentationml/2006/ole">
            <mc:AlternateContent xmlns:mc="http://schemas.openxmlformats.org/markup-compatibility/2006">
              <mc:Choice xmlns:v="urn:schemas-microsoft-com:vml" Requires="v">
                <p:oleObj spid="_x0000_s63511" name="图片" r:id="rId3" imgW="1914525" imgH="2276475" progId="Word.Picture.8">
                  <p:embed/>
                </p:oleObj>
              </mc:Choice>
              <mc:Fallback>
                <p:oleObj name="图片" r:id="rId3" imgW="1914525" imgH="2276475"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1844675"/>
                        <a:ext cx="4392613" cy="4105275"/>
                      </a:xfrm>
                      <a:prstGeom prst="rect">
                        <a:avLst/>
                      </a:prstGeom>
                      <a:noFill/>
                      <a:ln w="28575">
                        <a:solidFill>
                          <a:srgbClr val="FF33CC"/>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4"/>
          <p:cNvGrpSpPr>
            <a:grpSpLocks/>
          </p:cNvGrpSpPr>
          <p:nvPr/>
        </p:nvGrpSpPr>
        <p:grpSpPr bwMode="auto">
          <a:xfrm>
            <a:off x="60325" y="2997200"/>
            <a:ext cx="3790950" cy="1828800"/>
            <a:chOff x="-159" y="1888"/>
            <a:chExt cx="2841" cy="1152"/>
          </a:xfrm>
        </p:grpSpPr>
        <p:sp>
          <p:nvSpPr>
            <p:cNvPr id="3077" name="Rectangle 5"/>
            <p:cNvSpPr>
              <a:spLocks noChangeArrowheads="1"/>
            </p:cNvSpPr>
            <p:nvPr/>
          </p:nvSpPr>
          <p:spPr bwMode="auto">
            <a:xfrm>
              <a:off x="484" y="2032"/>
              <a:ext cx="528" cy="864"/>
            </a:xfrm>
            <a:prstGeom prst="rect">
              <a:avLst/>
            </a:prstGeom>
            <a:solidFill>
              <a:schemeClr val="bg1"/>
            </a:solidFill>
            <a:ln w="38100">
              <a:solidFill>
                <a:schemeClr val="accent1"/>
              </a:solidFill>
              <a:miter lim="800000"/>
              <a:headEnd/>
              <a:tailEnd/>
            </a:ln>
          </p:spPr>
          <p:txBody>
            <a:bodyPr wrap="none" anchor="ctr"/>
            <a:lstStyle/>
            <a:p>
              <a:pPr algn="ctr"/>
              <a:r>
                <a:rPr kumimoji="1" lang="zh-CN" altLang="en-US" sz="2400" b="1">
                  <a:solidFill>
                    <a:srgbClr val="990033"/>
                  </a:solidFill>
                  <a:latin typeface="Times New Roman" pitchFamily="18" charset="0"/>
                  <a:ea typeface="楷体_GB2312" pitchFamily="49" charset="-122"/>
                </a:rPr>
                <a:t>与门</a:t>
              </a:r>
            </a:p>
            <a:p>
              <a:pPr algn="ctr"/>
              <a:r>
                <a:rPr kumimoji="1" lang="zh-CN" altLang="en-US" sz="2400" b="1">
                  <a:solidFill>
                    <a:srgbClr val="990033"/>
                  </a:solidFill>
                  <a:latin typeface="Times New Roman" pitchFamily="18" charset="0"/>
                  <a:ea typeface="楷体_GB2312" pitchFamily="49" charset="-122"/>
                </a:rPr>
                <a:t>阵列</a:t>
              </a:r>
              <a:endParaRPr kumimoji="1" lang="zh-CN" altLang="en-US" b="1">
                <a:solidFill>
                  <a:srgbClr val="990033"/>
                </a:solidFill>
                <a:latin typeface="Times New Roman" pitchFamily="18" charset="0"/>
                <a:ea typeface="楷体_GB2312" pitchFamily="49" charset="-122"/>
              </a:endParaRPr>
            </a:p>
          </p:txBody>
        </p:sp>
        <p:sp>
          <p:nvSpPr>
            <p:cNvPr id="3078" name="Rectangle 6"/>
            <p:cNvSpPr>
              <a:spLocks noChangeArrowheads="1"/>
            </p:cNvSpPr>
            <p:nvPr/>
          </p:nvSpPr>
          <p:spPr bwMode="auto">
            <a:xfrm>
              <a:off x="1636" y="2032"/>
              <a:ext cx="528" cy="864"/>
            </a:xfrm>
            <a:prstGeom prst="rect">
              <a:avLst/>
            </a:prstGeom>
            <a:solidFill>
              <a:schemeClr val="bg1"/>
            </a:solidFill>
            <a:ln w="28575">
              <a:solidFill>
                <a:schemeClr val="accent1"/>
              </a:solidFill>
              <a:miter lim="800000"/>
              <a:headEnd/>
              <a:tailEnd/>
            </a:ln>
          </p:spPr>
          <p:txBody>
            <a:bodyPr wrap="none" anchor="ctr"/>
            <a:lstStyle/>
            <a:p>
              <a:pPr algn="ctr"/>
              <a:r>
                <a:rPr kumimoji="1" lang="zh-CN" altLang="en-US" sz="2400" b="1">
                  <a:solidFill>
                    <a:srgbClr val="990033"/>
                  </a:solidFill>
                  <a:latin typeface="Times New Roman" pitchFamily="18" charset="0"/>
                  <a:ea typeface="楷体_GB2312" pitchFamily="49" charset="-122"/>
                </a:rPr>
                <a:t>或门</a:t>
              </a:r>
              <a:endParaRPr kumimoji="1" lang="zh-CN" altLang="en-US" sz="2400">
                <a:solidFill>
                  <a:srgbClr val="990033"/>
                </a:solidFill>
                <a:latin typeface="Times New Roman" pitchFamily="18" charset="0"/>
                <a:ea typeface="楷体_GB2312" pitchFamily="49" charset="-122"/>
              </a:endParaRPr>
            </a:p>
            <a:p>
              <a:pPr algn="ctr"/>
              <a:r>
                <a:rPr kumimoji="1" lang="zh-CN" altLang="en-US" sz="2400" b="1">
                  <a:solidFill>
                    <a:srgbClr val="990033"/>
                  </a:solidFill>
                  <a:latin typeface="Times New Roman" pitchFamily="18" charset="0"/>
                  <a:ea typeface="楷体_GB2312" pitchFamily="49" charset="-122"/>
                </a:rPr>
                <a:t>阵列</a:t>
              </a:r>
              <a:endParaRPr kumimoji="1" lang="zh-CN" altLang="en-US">
                <a:solidFill>
                  <a:srgbClr val="990033"/>
                </a:solidFill>
                <a:latin typeface="Times New Roman" pitchFamily="18" charset="0"/>
                <a:ea typeface="楷体_GB2312" pitchFamily="49" charset="-122"/>
              </a:endParaRPr>
            </a:p>
          </p:txBody>
        </p:sp>
        <p:sp>
          <p:nvSpPr>
            <p:cNvPr id="3079" name="AutoShape 7"/>
            <p:cNvSpPr>
              <a:spLocks noChangeArrowheads="1"/>
            </p:cNvSpPr>
            <p:nvPr/>
          </p:nvSpPr>
          <p:spPr bwMode="auto">
            <a:xfrm>
              <a:off x="1012" y="2272"/>
              <a:ext cx="624" cy="432"/>
            </a:xfrm>
            <a:prstGeom prst="rightArrow">
              <a:avLst>
                <a:gd name="adj1" fmla="val 50000"/>
                <a:gd name="adj2" fmla="val 36111"/>
              </a:avLst>
            </a:prstGeom>
            <a:noFill/>
            <a:ln w="38100">
              <a:solidFill>
                <a:srgbClr val="CC3399"/>
              </a:solidFill>
              <a:miter lim="800000"/>
              <a:headEnd/>
              <a:tailEnd/>
            </a:ln>
          </p:spPr>
          <p:txBody>
            <a:bodyPr wrap="none" anchor="ctr"/>
            <a:lstStyle/>
            <a:p>
              <a:pPr algn="ctr"/>
              <a:r>
                <a:rPr kumimoji="1" lang="zh-CN" altLang="en-US" sz="2000" b="1">
                  <a:solidFill>
                    <a:srgbClr val="990033"/>
                  </a:solidFill>
                  <a:latin typeface="Times New Roman" pitchFamily="18" charset="0"/>
                  <a:ea typeface="楷体_GB2312" pitchFamily="49" charset="-122"/>
                </a:rPr>
                <a:t>乘积项</a:t>
              </a:r>
              <a:endParaRPr kumimoji="1" lang="zh-CN" altLang="en-US" sz="2400" b="1">
                <a:solidFill>
                  <a:srgbClr val="990033"/>
                </a:solidFill>
                <a:latin typeface="Times New Roman" pitchFamily="18" charset="0"/>
                <a:ea typeface="楷体_GB2312" pitchFamily="49" charset="-122"/>
              </a:endParaRPr>
            </a:p>
          </p:txBody>
        </p:sp>
        <p:sp>
          <p:nvSpPr>
            <p:cNvPr id="3080" name="Rectangle 8"/>
            <p:cNvSpPr>
              <a:spLocks noChangeArrowheads="1"/>
            </p:cNvSpPr>
            <p:nvPr/>
          </p:nvSpPr>
          <p:spPr bwMode="auto">
            <a:xfrm>
              <a:off x="340" y="1888"/>
              <a:ext cx="1920" cy="1152"/>
            </a:xfrm>
            <a:prstGeom prst="rect">
              <a:avLst/>
            </a:prstGeom>
            <a:noFill/>
            <a:ln w="28575">
              <a:solidFill>
                <a:srgbClr val="E507BB"/>
              </a:solidFill>
              <a:prstDash val="dash"/>
              <a:miter lim="800000"/>
              <a:headEnd/>
              <a:tailEnd/>
            </a:ln>
          </p:spPr>
          <p:txBody>
            <a:bodyPr wrap="none" anchor="ctr"/>
            <a:lstStyle/>
            <a:p>
              <a:pPr algn="ctr"/>
              <a:endParaRPr kumimoji="1" lang="en-GB" altLang="zh-CN" sz="2400">
                <a:solidFill>
                  <a:srgbClr val="4F899D"/>
                </a:solidFill>
                <a:latin typeface="Tahoma" pitchFamily="34" charset="0"/>
                <a:ea typeface="宋体" pitchFamily="2" charset="-122"/>
              </a:endParaRPr>
            </a:p>
          </p:txBody>
        </p:sp>
        <p:sp>
          <p:nvSpPr>
            <p:cNvPr id="3081" name="AutoShape 9"/>
            <p:cNvSpPr>
              <a:spLocks noChangeArrowheads="1"/>
            </p:cNvSpPr>
            <p:nvPr/>
          </p:nvSpPr>
          <p:spPr bwMode="auto">
            <a:xfrm>
              <a:off x="2154" y="2205"/>
              <a:ext cx="528" cy="482"/>
            </a:xfrm>
            <a:prstGeom prst="rightArrow">
              <a:avLst>
                <a:gd name="adj1" fmla="val 50000"/>
                <a:gd name="adj2" fmla="val 27386"/>
              </a:avLst>
            </a:prstGeom>
            <a:noFill/>
            <a:ln w="38100">
              <a:solidFill>
                <a:srgbClr val="CC3399"/>
              </a:solidFill>
              <a:miter lim="800000"/>
              <a:headEnd/>
              <a:tailEnd/>
            </a:ln>
          </p:spPr>
          <p:txBody>
            <a:bodyPr wrap="none" anchor="ctr"/>
            <a:lstStyle/>
            <a:p>
              <a:pPr algn="ctr"/>
              <a:r>
                <a:rPr kumimoji="1" lang="zh-CN" altLang="en-US" sz="2000" b="1">
                  <a:solidFill>
                    <a:srgbClr val="990033"/>
                  </a:solidFill>
                  <a:latin typeface="Times New Roman" pitchFamily="18" charset="0"/>
                  <a:ea typeface="楷体_GB2312" pitchFamily="49" charset="-122"/>
                </a:rPr>
                <a:t>和项</a:t>
              </a:r>
              <a:endParaRPr kumimoji="1" lang="zh-CN" altLang="en-US" sz="2400" b="1">
                <a:solidFill>
                  <a:srgbClr val="990033"/>
                </a:solidFill>
                <a:latin typeface="Times New Roman" pitchFamily="18" charset="0"/>
                <a:ea typeface="楷体_GB2312" pitchFamily="49" charset="-122"/>
              </a:endParaRPr>
            </a:p>
          </p:txBody>
        </p:sp>
        <p:sp>
          <p:nvSpPr>
            <p:cNvPr id="3082" name="AutoShape 10"/>
            <p:cNvSpPr>
              <a:spLocks noChangeArrowheads="1"/>
            </p:cNvSpPr>
            <p:nvPr/>
          </p:nvSpPr>
          <p:spPr bwMode="auto">
            <a:xfrm>
              <a:off x="-159" y="2160"/>
              <a:ext cx="624" cy="432"/>
            </a:xfrm>
            <a:prstGeom prst="rightArrow">
              <a:avLst>
                <a:gd name="adj1" fmla="val 50000"/>
                <a:gd name="adj2" fmla="val 51157"/>
              </a:avLst>
            </a:prstGeom>
            <a:noFill/>
            <a:ln w="38100">
              <a:solidFill>
                <a:srgbClr val="CC3399"/>
              </a:solidFill>
              <a:miter lim="800000"/>
              <a:headEnd/>
              <a:tailEnd/>
            </a:ln>
          </p:spPr>
          <p:txBody>
            <a:bodyPr wrap="none" anchor="ctr"/>
            <a:lstStyle/>
            <a:p>
              <a:pPr algn="ctr"/>
              <a:r>
                <a:rPr kumimoji="1" lang="zh-CN" altLang="en-US" sz="2000" b="1">
                  <a:solidFill>
                    <a:srgbClr val="990033"/>
                  </a:solidFill>
                  <a:latin typeface="Times New Roman" pitchFamily="18" charset="0"/>
                  <a:ea typeface="楷体_GB2312" pitchFamily="49" charset="-122"/>
                </a:rPr>
                <a:t>互补</a:t>
              </a:r>
              <a:endParaRPr kumimoji="1" lang="zh-CN" altLang="en-US" sz="2000">
                <a:solidFill>
                  <a:srgbClr val="990033"/>
                </a:solidFill>
                <a:latin typeface="Times New Roman" pitchFamily="18" charset="0"/>
                <a:ea typeface="楷体_GB2312" pitchFamily="49" charset="-122"/>
              </a:endParaRPr>
            </a:p>
            <a:p>
              <a:pPr algn="ctr"/>
              <a:endParaRPr kumimoji="1" lang="zh-CN" altLang="en-US" sz="2000">
                <a:solidFill>
                  <a:srgbClr val="990033"/>
                </a:solidFill>
                <a:latin typeface="Times New Roman" pitchFamily="18" charset="0"/>
                <a:ea typeface="楷体_GB2312" pitchFamily="49" charset="-122"/>
              </a:endParaRPr>
            </a:p>
            <a:p>
              <a:pPr algn="ctr"/>
              <a:endParaRPr kumimoji="1" lang="zh-CN" altLang="en-US" sz="2000">
                <a:solidFill>
                  <a:srgbClr val="990033"/>
                </a:solidFill>
                <a:latin typeface="Times New Roman" pitchFamily="18" charset="0"/>
                <a:ea typeface="楷体_GB2312" pitchFamily="49" charset="-122"/>
              </a:endParaRPr>
            </a:p>
            <a:p>
              <a:pPr algn="ctr"/>
              <a:r>
                <a:rPr kumimoji="1" lang="zh-CN" altLang="en-US" sz="2000" b="1">
                  <a:solidFill>
                    <a:srgbClr val="990033"/>
                  </a:solidFill>
                  <a:latin typeface="Times New Roman" pitchFamily="18" charset="0"/>
                  <a:ea typeface="楷体_GB2312" pitchFamily="49" charset="-122"/>
                </a:rPr>
                <a:t>输入</a:t>
              </a:r>
              <a:endParaRPr kumimoji="1" lang="zh-CN" altLang="en-US" sz="2400">
                <a:solidFill>
                  <a:srgbClr val="990033"/>
                </a:solidFill>
                <a:latin typeface="Times New Roman" pitchFamily="18" charset="0"/>
                <a:ea typeface="楷体_GB2312" pitchFamily="49"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59427"/>
                                        </p:tgtEl>
                                        <p:attrNameLst>
                                          <p:attrName>style.visibility</p:attrName>
                                        </p:attrNameLst>
                                      </p:cBhvr>
                                      <p:to>
                                        <p:strVal val="visible"/>
                                      </p:to>
                                    </p:set>
                                    <p:animEffect transition="in" filter="box(in)">
                                      <p:cBhvr>
                                        <p:cTn id="12" dur="500"/>
                                        <p:tgtEl>
                                          <p:spTgt spid="359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descr="7-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289071"/>
            <a:ext cx="4040000" cy="4741026"/>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smtClean="0"/>
              <a:t>现场可编程逻辑阵列</a:t>
            </a:r>
            <a:endParaRPr lang="en-US" altLang="zh-CN" dirty="0"/>
          </a:p>
        </p:txBody>
      </p:sp>
      <p:sp>
        <p:nvSpPr>
          <p:cNvPr id="8" name="TextBox 7"/>
          <p:cNvSpPr txBox="1"/>
          <p:nvPr/>
        </p:nvSpPr>
        <p:spPr>
          <a:xfrm>
            <a:off x="785786" y="5998375"/>
            <a:ext cx="2304256" cy="707886"/>
          </a:xfrm>
          <a:prstGeom prst="rect">
            <a:avLst/>
          </a:prstGeom>
          <a:noFill/>
        </p:spPr>
        <p:txBody>
          <a:bodyPr wrap="square" rtlCol="0">
            <a:spAutoFit/>
          </a:bodyPr>
          <a:lstStyle/>
          <a:p>
            <a:pPr marL="0" lvl="1" algn="ctr"/>
            <a:r>
              <a:rPr lang="en-US" altLang="zh-CN" sz="2000" dirty="0" smtClean="0">
                <a:latin typeface="+mj-ea"/>
                <a:ea typeface="+mj-ea"/>
              </a:rPr>
              <a:t>ROM </a:t>
            </a:r>
          </a:p>
          <a:p>
            <a:pPr marL="0" lvl="1" algn="ctr"/>
            <a:r>
              <a:rPr lang="en-US" altLang="zh-CN" sz="2000" dirty="0" smtClean="0">
                <a:latin typeface="+mj-ea"/>
                <a:ea typeface="+mj-ea"/>
              </a:rPr>
              <a:t>Read Only Memory</a:t>
            </a:r>
            <a:endParaRPr lang="zh-CN" altLang="en-US" sz="2000" dirty="0">
              <a:latin typeface="+mj-ea"/>
              <a:ea typeface="+mj-ea"/>
            </a:endParaRPr>
          </a:p>
        </p:txBody>
      </p:sp>
      <p:sp>
        <p:nvSpPr>
          <p:cNvPr id="12" name="TextBox 11"/>
          <p:cNvSpPr txBox="1"/>
          <p:nvPr/>
        </p:nvSpPr>
        <p:spPr>
          <a:xfrm>
            <a:off x="3407891" y="2514423"/>
            <a:ext cx="1092671" cy="1200329"/>
          </a:xfrm>
          <a:prstGeom prst="rect">
            <a:avLst/>
          </a:prstGeom>
          <a:noFill/>
        </p:spPr>
        <p:txBody>
          <a:bodyPr wrap="square" rtlCol="0">
            <a:spAutoFit/>
          </a:bodyPr>
          <a:lstStyle/>
          <a:p>
            <a:r>
              <a:rPr lang="en-US" altLang="zh-CN" dirty="0" smtClean="0"/>
              <a:t>W</a:t>
            </a:r>
            <a:r>
              <a:rPr lang="en-US" altLang="zh-CN" sz="1200" dirty="0" smtClean="0"/>
              <a:t>0</a:t>
            </a:r>
            <a:r>
              <a:rPr lang="en-US" altLang="zh-CN" dirty="0" smtClean="0"/>
              <a:t>=A</a:t>
            </a:r>
            <a:r>
              <a:rPr lang="en-US" altLang="zh-CN" sz="1200" dirty="0" smtClean="0"/>
              <a:t>1</a:t>
            </a:r>
            <a:r>
              <a:rPr lang="en-US" altLang="zh-CN" dirty="0" smtClean="0"/>
              <a:t>’A</a:t>
            </a:r>
            <a:r>
              <a:rPr lang="en-US" altLang="zh-CN" sz="1200" dirty="0" smtClean="0"/>
              <a:t>0</a:t>
            </a:r>
            <a:r>
              <a:rPr lang="en-US" altLang="zh-CN" dirty="0" smtClean="0"/>
              <a:t>’</a:t>
            </a:r>
          </a:p>
          <a:p>
            <a:r>
              <a:rPr lang="en-US" altLang="zh-CN" dirty="0" smtClean="0"/>
              <a:t>W</a:t>
            </a:r>
            <a:r>
              <a:rPr lang="en-US" altLang="zh-CN" sz="1200" dirty="0" smtClean="0"/>
              <a:t>1</a:t>
            </a:r>
            <a:r>
              <a:rPr lang="en-US" altLang="zh-CN" dirty="0" smtClean="0"/>
              <a:t>=A</a:t>
            </a:r>
            <a:r>
              <a:rPr lang="en-US" altLang="zh-CN" sz="1200" dirty="0" smtClean="0"/>
              <a:t>1</a:t>
            </a:r>
            <a:r>
              <a:rPr lang="en-US" altLang="zh-CN" dirty="0" smtClean="0"/>
              <a:t>’A</a:t>
            </a:r>
            <a:r>
              <a:rPr lang="en-US" altLang="zh-CN" sz="1200" dirty="0" smtClean="0"/>
              <a:t>0</a:t>
            </a:r>
            <a:endParaRPr lang="en-US" altLang="zh-CN" dirty="0" smtClean="0"/>
          </a:p>
          <a:p>
            <a:r>
              <a:rPr lang="en-US" altLang="zh-CN" dirty="0" smtClean="0"/>
              <a:t>W</a:t>
            </a:r>
            <a:r>
              <a:rPr lang="en-US" altLang="zh-CN" sz="1200" dirty="0" smtClean="0"/>
              <a:t>2</a:t>
            </a:r>
            <a:r>
              <a:rPr lang="en-US" altLang="zh-CN" dirty="0" smtClean="0"/>
              <a:t>=A</a:t>
            </a:r>
            <a:r>
              <a:rPr lang="en-US" altLang="zh-CN" sz="1200" dirty="0" smtClean="0"/>
              <a:t>1</a:t>
            </a:r>
            <a:r>
              <a:rPr lang="en-US" altLang="zh-CN" dirty="0" smtClean="0"/>
              <a:t>’A</a:t>
            </a:r>
            <a:r>
              <a:rPr lang="en-US" altLang="zh-CN" sz="1200" dirty="0" smtClean="0"/>
              <a:t>0</a:t>
            </a:r>
            <a:r>
              <a:rPr lang="en-US" altLang="zh-CN" dirty="0" smtClean="0"/>
              <a:t>’</a:t>
            </a:r>
          </a:p>
          <a:p>
            <a:r>
              <a:rPr lang="en-US" altLang="zh-CN" dirty="0" smtClean="0"/>
              <a:t>W</a:t>
            </a:r>
            <a:r>
              <a:rPr lang="en-US" altLang="zh-CN" sz="1200" dirty="0" smtClean="0"/>
              <a:t>3</a:t>
            </a:r>
            <a:r>
              <a:rPr lang="en-US" altLang="zh-CN" dirty="0" smtClean="0"/>
              <a:t>=A</a:t>
            </a:r>
            <a:r>
              <a:rPr lang="en-US" altLang="zh-CN" sz="1200" dirty="0" smtClean="0"/>
              <a:t>1</a:t>
            </a:r>
            <a:r>
              <a:rPr lang="en-US" altLang="zh-CN" dirty="0" smtClean="0"/>
              <a:t>A</a:t>
            </a:r>
            <a:r>
              <a:rPr lang="en-US" altLang="zh-CN" sz="1200" dirty="0" smtClean="0"/>
              <a:t>0</a:t>
            </a:r>
            <a:endParaRPr lang="zh-CN" altLang="en-US" dirty="0"/>
          </a:p>
        </p:txBody>
      </p:sp>
      <p:grpSp>
        <p:nvGrpSpPr>
          <p:cNvPr id="24" name="组合 23"/>
          <p:cNvGrpSpPr/>
          <p:nvPr/>
        </p:nvGrpSpPr>
        <p:grpSpPr>
          <a:xfrm>
            <a:off x="357158" y="2143116"/>
            <a:ext cx="2714644" cy="1857388"/>
            <a:chOff x="357158" y="2143116"/>
            <a:chExt cx="2714644" cy="1857388"/>
          </a:xfrm>
        </p:grpSpPr>
        <p:sp>
          <p:nvSpPr>
            <p:cNvPr id="11" name="矩形 10"/>
            <p:cNvSpPr/>
            <p:nvPr/>
          </p:nvSpPr>
          <p:spPr bwMode="auto">
            <a:xfrm>
              <a:off x="357158" y="2143116"/>
              <a:ext cx="500066" cy="1214446"/>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4" name="椭圆 13"/>
            <p:cNvSpPr/>
            <p:nvPr/>
          </p:nvSpPr>
          <p:spPr bwMode="auto">
            <a:xfrm>
              <a:off x="1785918" y="2357430"/>
              <a:ext cx="285752" cy="285752"/>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5" name="椭圆 14"/>
            <p:cNvSpPr/>
            <p:nvPr/>
          </p:nvSpPr>
          <p:spPr bwMode="auto">
            <a:xfrm>
              <a:off x="1785918" y="3071810"/>
              <a:ext cx="285752" cy="285752"/>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9" name="矩形 18"/>
            <p:cNvSpPr/>
            <p:nvPr/>
          </p:nvSpPr>
          <p:spPr bwMode="auto">
            <a:xfrm>
              <a:off x="1571604" y="3714752"/>
              <a:ext cx="1500198" cy="285752"/>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grpSp>
      <p:grpSp>
        <p:nvGrpSpPr>
          <p:cNvPr id="23" name="组合 22"/>
          <p:cNvGrpSpPr/>
          <p:nvPr/>
        </p:nvGrpSpPr>
        <p:grpSpPr>
          <a:xfrm>
            <a:off x="857224" y="1357298"/>
            <a:ext cx="3214710" cy="4357718"/>
            <a:chOff x="857224" y="1357298"/>
            <a:chExt cx="3214710" cy="4357718"/>
          </a:xfrm>
        </p:grpSpPr>
        <p:sp>
          <p:nvSpPr>
            <p:cNvPr id="20" name="矩形 19"/>
            <p:cNvSpPr/>
            <p:nvPr/>
          </p:nvSpPr>
          <p:spPr bwMode="auto">
            <a:xfrm>
              <a:off x="928662" y="1357298"/>
              <a:ext cx="2214578" cy="235745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21" name="矩形 20"/>
            <p:cNvSpPr/>
            <p:nvPr/>
          </p:nvSpPr>
          <p:spPr bwMode="auto">
            <a:xfrm>
              <a:off x="857224" y="4000504"/>
              <a:ext cx="2286016" cy="1714512"/>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22" name="矩形 21"/>
            <p:cNvSpPr/>
            <p:nvPr/>
          </p:nvSpPr>
          <p:spPr bwMode="auto">
            <a:xfrm>
              <a:off x="3428992" y="4143380"/>
              <a:ext cx="642942" cy="1571636"/>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grpSp>
      <p:grpSp>
        <p:nvGrpSpPr>
          <p:cNvPr id="29" name="组合 28"/>
          <p:cNvGrpSpPr/>
          <p:nvPr/>
        </p:nvGrpSpPr>
        <p:grpSpPr>
          <a:xfrm>
            <a:off x="3000364" y="4143380"/>
            <a:ext cx="2500330" cy="2714620"/>
            <a:chOff x="3000364" y="4143380"/>
            <a:chExt cx="2500330" cy="2714620"/>
          </a:xfrm>
        </p:grpSpPr>
        <p:sp>
          <p:nvSpPr>
            <p:cNvPr id="25" name="TextBox 24"/>
            <p:cNvSpPr txBox="1"/>
            <p:nvPr/>
          </p:nvSpPr>
          <p:spPr>
            <a:xfrm>
              <a:off x="3000364" y="5934670"/>
              <a:ext cx="2500330" cy="923330"/>
            </a:xfrm>
            <a:prstGeom prst="rect">
              <a:avLst/>
            </a:prstGeom>
            <a:noFill/>
          </p:spPr>
          <p:txBody>
            <a:bodyPr wrap="square" rtlCol="0">
              <a:spAutoFit/>
            </a:bodyPr>
            <a:lstStyle/>
            <a:p>
              <a:r>
                <a:rPr lang="en-US" altLang="zh-CN" dirty="0" smtClean="0"/>
                <a:t>d</a:t>
              </a:r>
              <a:r>
                <a:rPr lang="en-US" altLang="zh-CN" sz="1200" dirty="0" smtClean="0"/>
                <a:t>0</a:t>
              </a:r>
              <a:r>
                <a:rPr lang="en-US" altLang="zh-CN" dirty="0" smtClean="0"/>
                <a:t>=W</a:t>
              </a:r>
              <a:r>
                <a:rPr lang="en-US" altLang="zh-CN" sz="1200" dirty="0" smtClean="0"/>
                <a:t>0</a:t>
              </a:r>
              <a:r>
                <a:rPr lang="en-US" altLang="zh-CN" dirty="0" smtClean="0"/>
                <a:t>+W</a:t>
              </a:r>
              <a:r>
                <a:rPr lang="en-US" altLang="zh-CN" sz="1200" dirty="0" smtClean="0"/>
                <a:t>1    </a:t>
              </a:r>
              <a:r>
                <a:rPr lang="en-US" altLang="zh-CN" dirty="0" smtClean="0"/>
                <a:t>d</a:t>
              </a:r>
              <a:r>
                <a:rPr lang="en-US" altLang="zh-CN" sz="1200" dirty="0" smtClean="0"/>
                <a:t>1</a:t>
              </a:r>
              <a:r>
                <a:rPr lang="en-US" altLang="zh-CN" dirty="0" smtClean="0"/>
                <a:t>=W</a:t>
              </a:r>
              <a:r>
                <a:rPr lang="en-US" altLang="zh-CN" sz="1200" dirty="0" smtClean="0"/>
                <a:t>1</a:t>
              </a:r>
              <a:r>
                <a:rPr lang="en-US" altLang="zh-CN" dirty="0" smtClean="0"/>
                <a:t>+W</a:t>
              </a:r>
              <a:r>
                <a:rPr lang="en-US" altLang="zh-CN" sz="1200" dirty="0" smtClean="0"/>
                <a:t>3</a:t>
              </a:r>
              <a:endParaRPr lang="en-US" altLang="zh-CN" dirty="0" smtClean="0"/>
            </a:p>
            <a:p>
              <a:r>
                <a:rPr lang="en-US" altLang="zh-CN" dirty="0" smtClean="0"/>
                <a:t>d</a:t>
              </a:r>
              <a:r>
                <a:rPr lang="en-US" altLang="zh-CN" sz="1200" dirty="0" smtClean="0"/>
                <a:t>2</a:t>
              </a:r>
              <a:r>
                <a:rPr lang="en-US" altLang="zh-CN" dirty="0" smtClean="0"/>
                <a:t>=W</a:t>
              </a:r>
              <a:r>
                <a:rPr lang="en-US" altLang="zh-CN" sz="1200" dirty="0" smtClean="0"/>
                <a:t>0</a:t>
              </a:r>
              <a:r>
                <a:rPr lang="en-US" altLang="zh-CN" dirty="0" smtClean="0"/>
                <a:t>+W</a:t>
              </a:r>
              <a:r>
                <a:rPr lang="en-US" altLang="zh-CN" sz="1200" dirty="0" smtClean="0"/>
                <a:t>2</a:t>
              </a:r>
              <a:r>
                <a:rPr lang="en-US" altLang="zh-CN" dirty="0" smtClean="0"/>
                <a:t>+W</a:t>
              </a:r>
              <a:r>
                <a:rPr lang="en-US" altLang="zh-CN" sz="1200" dirty="0" smtClean="0"/>
                <a:t>3</a:t>
              </a:r>
            </a:p>
            <a:p>
              <a:r>
                <a:rPr lang="en-US" altLang="zh-CN" dirty="0" smtClean="0"/>
                <a:t>d</a:t>
              </a:r>
              <a:r>
                <a:rPr lang="en-US" altLang="zh-CN" sz="1200" dirty="0" smtClean="0"/>
                <a:t>3</a:t>
              </a:r>
              <a:r>
                <a:rPr lang="en-US" altLang="zh-CN" dirty="0" smtClean="0"/>
                <a:t>=W</a:t>
              </a:r>
              <a:r>
                <a:rPr lang="en-US" altLang="zh-CN" sz="1200" dirty="0" smtClean="0"/>
                <a:t>1</a:t>
              </a:r>
              <a:r>
                <a:rPr lang="en-US" altLang="zh-CN" dirty="0" smtClean="0"/>
                <a:t>+W</a:t>
              </a:r>
              <a:r>
                <a:rPr lang="en-US" altLang="zh-CN" sz="1200" dirty="0" smtClean="0"/>
                <a:t>3</a:t>
              </a:r>
              <a:endParaRPr lang="zh-CN" altLang="en-US" dirty="0"/>
            </a:p>
          </p:txBody>
        </p:sp>
        <p:sp>
          <p:nvSpPr>
            <p:cNvPr id="28" name="矩形 27"/>
            <p:cNvSpPr/>
            <p:nvPr/>
          </p:nvSpPr>
          <p:spPr bwMode="auto">
            <a:xfrm>
              <a:off x="3143240" y="4143380"/>
              <a:ext cx="285752" cy="1571636"/>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grpSp>
      <p:grpSp>
        <p:nvGrpSpPr>
          <p:cNvPr id="36" name="组合 35"/>
          <p:cNvGrpSpPr/>
          <p:nvPr/>
        </p:nvGrpSpPr>
        <p:grpSpPr>
          <a:xfrm>
            <a:off x="4500562" y="1928802"/>
            <a:ext cx="4357686" cy="4357718"/>
            <a:chOff x="4500562" y="1928802"/>
            <a:chExt cx="4357686" cy="4357718"/>
          </a:xfrm>
        </p:grpSpPr>
        <p:pic>
          <p:nvPicPr>
            <p:cNvPr id="27" name="Picture 7" descr="8-2-1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0562" y="1928802"/>
              <a:ext cx="4357686" cy="384926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5715008" y="5886410"/>
              <a:ext cx="2935683" cy="400110"/>
            </a:xfrm>
            <a:prstGeom prst="rect">
              <a:avLst/>
            </a:prstGeom>
            <a:noFill/>
          </p:spPr>
          <p:txBody>
            <a:bodyPr wrap="square" rtlCol="0">
              <a:spAutoFit/>
            </a:bodyPr>
            <a:lstStyle/>
            <a:p>
              <a:pPr marL="0" lvl="1" algn="ctr"/>
              <a:r>
                <a:rPr lang="zh-CN" altLang="en-US" sz="2000" dirty="0">
                  <a:latin typeface="+mj-ea"/>
                  <a:ea typeface="+mj-ea"/>
                </a:rPr>
                <a:t>组合逻辑型</a:t>
              </a:r>
              <a:r>
                <a:rPr lang="en-US" altLang="zh-CN" sz="2000" dirty="0" smtClean="0">
                  <a:latin typeface="+mj-ea"/>
                  <a:ea typeface="+mj-ea"/>
                </a:rPr>
                <a:t>FPLA</a:t>
              </a:r>
              <a:endParaRPr lang="zh-CN" altLang="en-US" sz="2000" dirty="0">
                <a:latin typeface="+mj-ea"/>
                <a:ea typeface="+mj-ea"/>
              </a:endParaRPr>
            </a:p>
          </p:txBody>
        </p:sp>
      </p:grpSp>
    </p:spTree>
    <p:extLst>
      <p:ext uri="{BB962C8B-B14F-4D97-AF65-F5344CB8AC3E}">
        <p14:creationId xmlns:p14="http://schemas.microsoft.com/office/powerpoint/2010/main" val="3112706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3"/>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ox(in)">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现场可编程逻辑阵列（</a:t>
            </a:r>
            <a:r>
              <a:rPr lang="en-US" altLang="zh-CN" dirty="0" smtClean="0"/>
              <a:t>FPLA</a:t>
            </a:r>
            <a:r>
              <a:rPr lang="zh-CN" altLang="en-US" dirty="0" smtClean="0"/>
              <a:t>）</a:t>
            </a:r>
            <a:endParaRPr lang="en-US" altLang="zh-CN" dirty="0" smtClean="0"/>
          </a:p>
        </p:txBody>
      </p:sp>
      <p:sp>
        <p:nvSpPr>
          <p:cNvPr id="4" name="内容占位符 3"/>
          <p:cNvSpPr>
            <a:spLocks noGrp="1"/>
          </p:cNvSpPr>
          <p:nvPr>
            <p:ph idx="1"/>
          </p:nvPr>
        </p:nvSpPr>
        <p:spPr>
          <a:xfrm>
            <a:off x="467544" y="1268761"/>
            <a:ext cx="8229600" cy="802918"/>
          </a:xfrm>
        </p:spPr>
        <p:txBody>
          <a:bodyPr/>
          <a:lstStyle/>
          <a:p>
            <a:r>
              <a:rPr lang="en-US" altLang="zh-CN" dirty="0" smtClean="0"/>
              <a:t>FPLA</a:t>
            </a:r>
            <a:r>
              <a:rPr lang="zh-CN" altLang="en-US" dirty="0" smtClean="0"/>
              <a:t>与</a:t>
            </a:r>
            <a:r>
              <a:rPr lang="en-US" altLang="zh-CN" dirty="0" smtClean="0"/>
              <a:t>ROM</a:t>
            </a:r>
            <a:r>
              <a:rPr lang="zh-CN" altLang="en-US" dirty="0" smtClean="0"/>
              <a:t>的异同</a:t>
            </a:r>
            <a:endParaRPr lang="en-US" altLang="zh-CN" dirty="0" smtClean="0"/>
          </a:p>
          <a:p>
            <a:pPr lvl="1"/>
            <a:endParaRPr lang="en-US" altLang="zh-CN" sz="1000" dirty="0" smtClean="0"/>
          </a:p>
          <a:p>
            <a:pPr lvl="1">
              <a:buNone/>
            </a:pPr>
            <a:endParaRPr lang="en-US" altLang="zh-CN" dirty="0" smtClean="0"/>
          </a:p>
          <a:p>
            <a:pPr lvl="1"/>
            <a:endParaRPr lang="en-US" altLang="zh-CN" dirty="0" smtClean="0"/>
          </a:p>
          <a:p>
            <a:pPr lvl="1"/>
            <a:endParaRPr lang="en-US" altLang="zh-CN" dirty="0" smtClean="0"/>
          </a:p>
          <a:p>
            <a:pPr lvl="1"/>
            <a:endParaRPr lang="en-US" altLang="zh-CN" dirty="0" smtClean="0"/>
          </a:p>
        </p:txBody>
      </p:sp>
      <p:graphicFrame>
        <p:nvGraphicFramePr>
          <p:cNvPr id="6" name="表格 5"/>
          <p:cNvGraphicFramePr>
            <a:graphicFrameLocks noGrp="1"/>
          </p:cNvGraphicFramePr>
          <p:nvPr>
            <p:extLst/>
          </p:nvPr>
        </p:nvGraphicFramePr>
        <p:xfrm>
          <a:off x="1884904" y="1988840"/>
          <a:ext cx="5544616" cy="4114800"/>
        </p:xfrm>
        <a:graphic>
          <a:graphicData uri="http://schemas.openxmlformats.org/drawingml/2006/table">
            <a:tbl>
              <a:tblPr firstRow="1" bandRow="1">
                <a:tableStyleId>{BC89EF96-8CEA-46FF-86C4-4CE0E7609802}</a:tableStyleId>
              </a:tblPr>
              <a:tblGrid>
                <a:gridCol w="372747"/>
                <a:gridCol w="2629647"/>
                <a:gridCol w="2542222"/>
              </a:tblGrid>
              <a:tr h="385192">
                <a:tc>
                  <a:txBody>
                    <a:bodyPr/>
                    <a:lstStyle/>
                    <a:p>
                      <a:pPr algn="ctr"/>
                      <a:endParaRPr lang="zh-CN" altLang="en-US" sz="2400" dirty="0">
                        <a:latin typeface="+mj-ea"/>
                        <a:ea typeface="+mj-ea"/>
                      </a:endParaRPr>
                    </a:p>
                  </a:txBody>
                  <a:tcPr/>
                </a:tc>
                <a:tc>
                  <a:txBody>
                    <a:bodyPr/>
                    <a:lstStyle/>
                    <a:p>
                      <a:pPr algn="ctr"/>
                      <a:r>
                        <a:rPr lang="en-US" altLang="zh-CN" sz="2400" dirty="0" smtClean="0">
                          <a:latin typeface="+mj-ea"/>
                          <a:ea typeface="+mj-ea"/>
                        </a:rPr>
                        <a:t>FPLA</a:t>
                      </a:r>
                      <a:endParaRPr lang="zh-CN" altLang="en-US" sz="2400" dirty="0">
                        <a:latin typeface="+mj-ea"/>
                        <a:ea typeface="+mj-ea"/>
                      </a:endParaRPr>
                    </a:p>
                  </a:txBody>
                  <a:tcPr/>
                </a:tc>
                <a:tc>
                  <a:txBody>
                    <a:bodyPr/>
                    <a:lstStyle/>
                    <a:p>
                      <a:pPr algn="ctr"/>
                      <a:r>
                        <a:rPr lang="en-US" altLang="zh-CN" sz="2400" dirty="0" smtClean="0">
                          <a:latin typeface="+mj-ea"/>
                          <a:ea typeface="+mj-ea"/>
                        </a:rPr>
                        <a:t>ROM</a:t>
                      </a:r>
                      <a:endParaRPr lang="zh-CN" altLang="en-US" sz="2400" dirty="0">
                        <a:latin typeface="+mj-ea"/>
                        <a:ea typeface="+mj-ea"/>
                      </a:endParaRPr>
                    </a:p>
                  </a:txBody>
                  <a:tcPr/>
                </a:tc>
              </a:tr>
              <a:tr h="606936">
                <a:tc>
                  <a:txBody>
                    <a:bodyPr/>
                    <a:lstStyle/>
                    <a:p>
                      <a:pPr algn="ctr"/>
                      <a:r>
                        <a:rPr lang="zh-CN" altLang="en-US" sz="2400" dirty="0" smtClean="0">
                          <a:latin typeface="+mj-ea"/>
                          <a:ea typeface="+mj-ea"/>
                        </a:rPr>
                        <a:t>相同</a:t>
                      </a:r>
                      <a:endParaRPr lang="zh-CN" altLang="en-US" sz="2400" dirty="0">
                        <a:latin typeface="+mj-ea"/>
                        <a:ea typeface="+mj-ea"/>
                      </a:endParaRPr>
                    </a:p>
                  </a:txBody>
                  <a:tcPr/>
                </a:tc>
                <a:tc gridSpan="2">
                  <a:txBody>
                    <a:bodyPr/>
                    <a:lstStyle/>
                    <a:p>
                      <a:pPr algn="ctr"/>
                      <a:r>
                        <a:rPr lang="zh-CN" altLang="en-US" sz="2400" dirty="0" smtClean="0">
                          <a:latin typeface="+mj-ea"/>
                          <a:ea typeface="+mj-ea"/>
                        </a:rPr>
                        <a:t>电路结构的组成相同（与逻辑阵列、或逻辑阵列、输出缓冲器）</a:t>
                      </a:r>
                      <a:endParaRPr lang="zh-CN" altLang="en-US" sz="2400" dirty="0">
                        <a:latin typeface="+mj-ea"/>
                        <a:ea typeface="+mj-ea"/>
                      </a:endParaRPr>
                    </a:p>
                  </a:txBody>
                  <a:tcPr/>
                </a:tc>
                <a:tc hMerge="1">
                  <a:txBody>
                    <a:bodyPr/>
                    <a:lstStyle/>
                    <a:p>
                      <a:endParaRPr lang="zh-CN" altLang="en-US" dirty="0"/>
                    </a:p>
                  </a:txBody>
                  <a:tcPr/>
                </a:tc>
              </a:tr>
              <a:tr h="337187">
                <a:tc rowSpan="3">
                  <a:txBody>
                    <a:bodyPr/>
                    <a:lstStyle/>
                    <a:p>
                      <a:pPr algn="ctr"/>
                      <a:endParaRPr lang="en-US" altLang="zh-CN" sz="2400" dirty="0" smtClean="0">
                        <a:latin typeface="+mj-ea"/>
                        <a:ea typeface="+mj-ea"/>
                      </a:endParaRPr>
                    </a:p>
                    <a:p>
                      <a:pPr algn="ctr"/>
                      <a:endParaRPr lang="en-US" altLang="zh-CN" sz="2400" dirty="0" smtClean="0">
                        <a:latin typeface="+mj-ea"/>
                        <a:ea typeface="+mj-ea"/>
                      </a:endParaRPr>
                    </a:p>
                    <a:p>
                      <a:pPr algn="ctr"/>
                      <a:r>
                        <a:rPr lang="zh-CN" altLang="en-US" sz="2400" dirty="0" smtClean="0">
                          <a:latin typeface="+mj-ea"/>
                          <a:ea typeface="+mj-ea"/>
                        </a:rPr>
                        <a:t>不同</a:t>
                      </a:r>
                      <a:endParaRPr lang="zh-CN" altLang="en-US" sz="2400" dirty="0">
                        <a:latin typeface="+mj-ea"/>
                        <a:ea typeface="+mj-ea"/>
                      </a:endParaRPr>
                    </a:p>
                  </a:txBody>
                  <a:tcPr/>
                </a:tc>
                <a:tc>
                  <a:txBody>
                    <a:bodyPr/>
                    <a:lstStyle/>
                    <a:p>
                      <a:pPr algn="ctr"/>
                      <a:r>
                        <a:rPr lang="zh-CN" altLang="en-US" sz="2400" dirty="0" smtClean="0">
                          <a:solidFill>
                            <a:schemeClr val="tx1"/>
                          </a:solidFill>
                          <a:latin typeface="+mj-ea"/>
                          <a:ea typeface="+mj-ea"/>
                        </a:rPr>
                        <a:t>与、或逻辑阵列</a:t>
                      </a:r>
                      <a:r>
                        <a:rPr lang="zh-CN" altLang="en-US" sz="2400" dirty="0" smtClean="0">
                          <a:solidFill>
                            <a:srgbClr val="FF0000"/>
                          </a:solidFill>
                          <a:latin typeface="+mj-ea"/>
                          <a:ea typeface="+mj-ea"/>
                        </a:rPr>
                        <a:t>可编程</a:t>
                      </a:r>
                      <a:endParaRPr lang="zh-CN" altLang="en-US" sz="2400" dirty="0">
                        <a:solidFill>
                          <a:srgbClr val="FF0000"/>
                        </a:solidFill>
                        <a:latin typeface="+mj-ea"/>
                        <a:ea typeface="+mj-ea"/>
                      </a:endParaRPr>
                    </a:p>
                  </a:txBody>
                  <a:tcPr/>
                </a:tc>
                <a:tc>
                  <a:txBody>
                    <a:bodyPr/>
                    <a:lstStyle/>
                    <a:p>
                      <a:pPr algn="ctr"/>
                      <a:r>
                        <a:rPr lang="zh-CN" altLang="en-US" sz="2400" dirty="0" smtClean="0">
                          <a:solidFill>
                            <a:schemeClr val="tx1"/>
                          </a:solidFill>
                          <a:latin typeface="+mj-ea"/>
                          <a:ea typeface="+mj-ea"/>
                        </a:rPr>
                        <a:t>与、</a:t>
                      </a:r>
                      <a:r>
                        <a:rPr lang="zh-CN" altLang="en-US" sz="2400" kern="1200" dirty="0" smtClean="0">
                          <a:solidFill>
                            <a:schemeClr val="tx1"/>
                          </a:solidFill>
                          <a:latin typeface="+mj-ea"/>
                          <a:ea typeface="+mj-ea"/>
                          <a:cs typeface="+mn-cs"/>
                        </a:rPr>
                        <a:t>或逻辑阵列</a:t>
                      </a:r>
                      <a:r>
                        <a:rPr lang="zh-CN" altLang="en-US" sz="2400" kern="1200" dirty="0" smtClean="0">
                          <a:solidFill>
                            <a:srgbClr val="FF0000"/>
                          </a:solidFill>
                          <a:latin typeface="+mj-ea"/>
                          <a:ea typeface="+mj-ea"/>
                          <a:cs typeface="+mn-cs"/>
                        </a:rPr>
                        <a:t>固定</a:t>
                      </a:r>
                      <a:endParaRPr lang="zh-CN" altLang="en-US" sz="2400" kern="1200" dirty="0">
                        <a:solidFill>
                          <a:srgbClr val="FF0000"/>
                        </a:solidFill>
                        <a:latin typeface="+mj-ea"/>
                        <a:ea typeface="+mj-ea"/>
                        <a:cs typeface="+mn-cs"/>
                      </a:endParaRPr>
                    </a:p>
                  </a:txBody>
                  <a:tcPr/>
                </a:tc>
              </a:tr>
              <a:tr h="606936">
                <a:tc vMerge="1">
                  <a:txBody>
                    <a:bodyPr/>
                    <a:lstStyle/>
                    <a:p>
                      <a:endParaRPr lang="zh-CN" altLang="en-US" sz="2400" dirty="0">
                        <a:latin typeface="+mj-ea"/>
                        <a:ea typeface="+mj-ea"/>
                      </a:endParaRPr>
                    </a:p>
                  </a:txBody>
                  <a:tcPr/>
                </a:tc>
                <a:tc>
                  <a:txBody>
                    <a:bodyPr/>
                    <a:lstStyle/>
                    <a:p>
                      <a:pPr algn="ctr"/>
                      <a:r>
                        <a:rPr lang="zh-CN" altLang="en-US" sz="2400" dirty="0" smtClean="0">
                          <a:latin typeface="+mj-ea"/>
                          <a:ea typeface="+mj-ea"/>
                        </a:rPr>
                        <a:t>与逻辑阵列能产生的</a:t>
                      </a:r>
                      <a:r>
                        <a:rPr lang="zh-CN" altLang="en-US" sz="2400" dirty="0" smtClean="0">
                          <a:solidFill>
                            <a:srgbClr val="FF0000"/>
                          </a:solidFill>
                          <a:latin typeface="+mj-ea"/>
                          <a:ea typeface="+mj-ea"/>
                        </a:rPr>
                        <a:t>乘积项少</a:t>
                      </a:r>
                      <a:endParaRPr lang="zh-CN" altLang="en-US" sz="2400" dirty="0">
                        <a:solidFill>
                          <a:srgbClr val="FF0000"/>
                        </a:solidFill>
                        <a:latin typeface="+mj-ea"/>
                        <a:ea typeface="+mj-ea"/>
                      </a:endParaRPr>
                    </a:p>
                  </a:txBody>
                  <a:tcPr/>
                </a:tc>
                <a:tc>
                  <a:txBody>
                    <a:bodyPr/>
                    <a:lstStyle/>
                    <a:p>
                      <a:pPr algn="ctr"/>
                      <a:r>
                        <a:rPr lang="zh-CN" altLang="en-US" sz="2400" dirty="0" smtClean="0">
                          <a:latin typeface="+mj-ea"/>
                          <a:ea typeface="+mj-ea"/>
                        </a:rPr>
                        <a:t>与逻辑阵列将输入变量的</a:t>
                      </a:r>
                      <a:r>
                        <a:rPr lang="zh-CN" altLang="en-US" sz="2400" dirty="0" smtClean="0">
                          <a:solidFill>
                            <a:srgbClr val="FF0000"/>
                          </a:solidFill>
                          <a:latin typeface="+mj-ea"/>
                          <a:ea typeface="+mj-ea"/>
                        </a:rPr>
                        <a:t>最小项全部译出</a:t>
                      </a:r>
                      <a:r>
                        <a:rPr lang="zh-CN" altLang="en-US" sz="2400" dirty="0" smtClean="0">
                          <a:latin typeface="+mj-ea"/>
                          <a:ea typeface="+mj-ea"/>
                        </a:rPr>
                        <a:t>了</a:t>
                      </a:r>
                      <a:endParaRPr lang="zh-CN" altLang="en-US" sz="2400" dirty="0">
                        <a:latin typeface="+mj-ea"/>
                        <a:ea typeface="+mj-ea"/>
                      </a:endParaRPr>
                    </a:p>
                  </a:txBody>
                  <a:tcPr/>
                </a:tc>
              </a:tr>
              <a:tr h="337187">
                <a:tc vMerge="1">
                  <a:txBody>
                    <a:bodyPr/>
                    <a:lstStyle/>
                    <a:p>
                      <a:endParaRPr lang="zh-CN" altLang="en-US" sz="2400" dirty="0">
                        <a:latin typeface="+mj-ea"/>
                        <a:ea typeface="+mj-ea"/>
                      </a:endParaRPr>
                    </a:p>
                  </a:txBody>
                  <a:tcPr/>
                </a:tc>
                <a:tc>
                  <a:txBody>
                    <a:bodyPr/>
                    <a:lstStyle/>
                    <a:p>
                      <a:pPr algn="ctr"/>
                      <a:r>
                        <a:rPr lang="zh-CN" altLang="en-US" sz="2400" dirty="0" smtClean="0">
                          <a:latin typeface="+mj-ea"/>
                          <a:ea typeface="+mj-ea"/>
                        </a:rPr>
                        <a:t>芯片</a:t>
                      </a:r>
                      <a:r>
                        <a:rPr lang="zh-CN" altLang="en-US" sz="2400" dirty="0" smtClean="0">
                          <a:solidFill>
                            <a:srgbClr val="FF0000"/>
                          </a:solidFill>
                          <a:latin typeface="+mj-ea"/>
                          <a:ea typeface="+mj-ea"/>
                        </a:rPr>
                        <a:t>利用率高</a:t>
                      </a:r>
                      <a:endParaRPr lang="zh-CN" altLang="en-US" sz="2400" dirty="0">
                        <a:solidFill>
                          <a:srgbClr val="FF0000"/>
                        </a:solidFill>
                        <a:latin typeface="+mj-ea"/>
                        <a:ea typeface="+mj-ea"/>
                      </a:endParaRPr>
                    </a:p>
                  </a:txBody>
                  <a:tcPr/>
                </a:tc>
                <a:tc>
                  <a:txBody>
                    <a:bodyPr/>
                    <a:lstStyle/>
                    <a:p>
                      <a:pPr algn="ctr"/>
                      <a:r>
                        <a:rPr lang="zh-CN" altLang="en-US" sz="2400" dirty="0" smtClean="0">
                          <a:latin typeface="+mj-ea"/>
                          <a:ea typeface="+mj-ea"/>
                        </a:rPr>
                        <a:t>器件内部资源</a:t>
                      </a:r>
                      <a:r>
                        <a:rPr lang="zh-CN" altLang="en-US" sz="2400" dirty="0" smtClean="0">
                          <a:solidFill>
                            <a:srgbClr val="FF0000"/>
                          </a:solidFill>
                          <a:latin typeface="+mj-ea"/>
                          <a:ea typeface="+mj-ea"/>
                        </a:rPr>
                        <a:t>利用率低</a:t>
                      </a:r>
                      <a:endParaRPr lang="zh-CN" altLang="en-US" sz="2400" dirty="0">
                        <a:solidFill>
                          <a:srgbClr val="FF0000"/>
                        </a:solidFill>
                        <a:latin typeface="+mj-ea"/>
                        <a:ea typeface="+mj-ea"/>
                      </a:endParaRPr>
                    </a:p>
                  </a:txBody>
                  <a:tcPr/>
                </a:tc>
              </a:tr>
            </a:tbl>
          </a:graphicData>
        </a:graphic>
      </p:graphicFrame>
    </p:spTree>
    <p:extLst>
      <p:ext uri="{BB962C8B-B14F-4D97-AF65-F5344CB8AC3E}">
        <p14:creationId xmlns:p14="http://schemas.microsoft.com/office/powerpoint/2010/main" val="535381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现场可编程逻辑阵列</a:t>
            </a:r>
            <a:endParaRPr lang="en-US" altLang="zh-CN"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lstStyle/>
              <a:p>
                <a:r>
                  <a:rPr lang="zh-CN" altLang="en-US" dirty="0" smtClean="0"/>
                  <a:t>现场可编程逻辑阵列（</a:t>
                </a:r>
                <a:r>
                  <a:rPr lang="en-US" altLang="zh-CN" dirty="0" smtClean="0"/>
                  <a:t>FPLA</a:t>
                </a:r>
                <a:r>
                  <a:rPr lang="zh-CN" altLang="en-US" dirty="0" smtClean="0"/>
                  <a:t>）</a:t>
                </a:r>
                <a:endParaRPr lang="en-US" altLang="zh-CN" dirty="0" smtClean="0"/>
              </a:p>
              <a:p>
                <a:pPr lvl="1"/>
                <a:r>
                  <a:rPr lang="zh-CN" altLang="en-US" dirty="0" smtClean="0"/>
                  <a:t>规格表示</a:t>
                </a:r>
                <a:endParaRPr lang="en-US" altLang="zh-CN" dirty="0" smtClean="0"/>
              </a:p>
              <a:p>
                <a:pPr lvl="2"/>
                <a:r>
                  <a:rPr lang="zh-CN" altLang="en-US" dirty="0" smtClean="0"/>
                  <a:t>输入变量数</a:t>
                </a:r>
                <a14:m>
                  <m:oMath xmlns:m="http://schemas.openxmlformats.org/officeDocument/2006/math">
                    <m:r>
                      <a:rPr lang="en-US" altLang="zh-CN" b="0" i="0" smtClean="0">
                        <a:latin typeface="Cambria Math"/>
                        <a:ea typeface="Cambria Math"/>
                      </a:rPr>
                      <m:t> </m:t>
                    </m:r>
                    <m:r>
                      <a:rPr lang="en-US" altLang="zh-CN" i="1">
                        <a:latin typeface="Cambria Math"/>
                        <a:ea typeface="Cambria Math"/>
                      </a:rPr>
                      <m:t>×</m:t>
                    </m:r>
                  </m:oMath>
                </a14:m>
                <a:r>
                  <a:rPr lang="zh-CN" altLang="en-US" dirty="0" smtClean="0"/>
                  <a:t>与逻辑阵列的输出端数</a:t>
                </a:r>
                <a14:m>
                  <m:oMath xmlns:m="http://schemas.openxmlformats.org/officeDocument/2006/math">
                    <m:r>
                      <a:rPr lang="en-US" altLang="zh-CN" i="1">
                        <a:latin typeface="Cambria Math"/>
                        <a:ea typeface="Cambria Math"/>
                      </a:rPr>
                      <m:t>×</m:t>
                    </m:r>
                  </m:oMath>
                </a14:m>
                <a:r>
                  <a:rPr lang="zh-CN" altLang="en-US" dirty="0" smtClean="0"/>
                  <a:t>或逻辑阵列的输出端数</a:t>
                </a:r>
                <a:endParaRPr lang="en-US" altLang="zh-CN" dirty="0" smtClean="0"/>
              </a:p>
              <a:p>
                <a:pPr lvl="2"/>
                <a:r>
                  <a:rPr lang="zh-CN" altLang="en-US" dirty="0" smtClean="0"/>
                  <a:t>例：</a:t>
                </a:r>
                <a:r>
                  <a:rPr lang="en-US" altLang="zh-CN" dirty="0" smtClean="0"/>
                  <a:t>82S100</a:t>
                </a:r>
                <a:r>
                  <a:rPr lang="zh-CN" altLang="en-US" dirty="0" smtClean="0"/>
                  <a:t>的规格为</a:t>
                </a:r>
                <a:r>
                  <a:rPr lang="en-US" altLang="zh-CN" dirty="0" smtClean="0"/>
                  <a:t>16</a:t>
                </a:r>
                <a14:m>
                  <m:oMath xmlns:m="http://schemas.openxmlformats.org/officeDocument/2006/math">
                    <m:r>
                      <a:rPr lang="en-US" altLang="zh-CN" i="1" smtClean="0">
                        <a:latin typeface="Cambria Math"/>
                        <a:ea typeface="Cambria Math"/>
                      </a:rPr>
                      <m:t>×</m:t>
                    </m:r>
                  </m:oMath>
                </a14:m>
                <a:r>
                  <a:rPr lang="en-US" altLang="zh-CN" dirty="0" smtClean="0"/>
                  <a:t>48</a:t>
                </a:r>
                <a14:m>
                  <m:oMath xmlns:m="http://schemas.openxmlformats.org/officeDocument/2006/math">
                    <m:r>
                      <a:rPr lang="en-US" altLang="zh-CN" i="1">
                        <a:latin typeface="Cambria Math"/>
                        <a:ea typeface="Cambria Math"/>
                      </a:rPr>
                      <m:t>×</m:t>
                    </m:r>
                  </m:oMath>
                </a14:m>
                <a:r>
                  <a:rPr lang="en-US" altLang="zh-CN" dirty="0" smtClean="0"/>
                  <a:t>8</a:t>
                </a:r>
                <a:r>
                  <a:rPr lang="zh-CN" altLang="en-US" dirty="0" smtClean="0"/>
                  <a:t>，表示它有</a:t>
                </a:r>
                <a:r>
                  <a:rPr lang="en-US" altLang="zh-CN" dirty="0" smtClean="0"/>
                  <a:t>16</a:t>
                </a:r>
                <a:r>
                  <a:rPr lang="zh-CN" altLang="en-US" dirty="0" smtClean="0"/>
                  <a:t>个变量输入端，与逻辑阵列能产生</a:t>
                </a:r>
                <a:r>
                  <a:rPr lang="en-US" altLang="zh-CN" dirty="0" smtClean="0"/>
                  <a:t>48</a:t>
                </a:r>
                <a:r>
                  <a:rPr lang="zh-CN" altLang="en-US" dirty="0" smtClean="0"/>
                  <a:t>个乘积项，或逻辑阵列有</a:t>
                </a:r>
                <a:r>
                  <a:rPr lang="en-US" altLang="zh-CN" dirty="0" smtClean="0"/>
                  <a:t>8</a:t>
                </a:r>
                <a:r>
                  <a:rPr lang="zh-CN" altLang="en-US" dirty="0" smtClean="0"/>
                  <a:t>个输出端</a:t>
                </a:r>
                <a:endParaRPr lang="en-US" altLang="zh-CN" dirty="0" smtClean="0"/>
              </a:p>
              <a:p>
                <a:pPr lvl="1"/>
                <a:endParaRPr lang="en-US" altLang="zh-CN" dirty="0" smtClean="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rotWithShape="1">
                <a:blip r:embed="rId2"/>
                <a:stretch>
                  <a:fillRect l="-1704" t="-1600" r="-1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8478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现场可编程逻辑阵列</a:t>
            </a:r>
            <a:endParaRPr lang="en-US" altLang="zh-CN" dirty="0"/>
          </a:p>
        </p:txBody>
      </p:sp>
      <p:sp>
        <p:nvSpPr>
          <p:cNvPr id="4" name="内容占位符 3"/>
          <p:cNvSpPr>
            <a:spLocks noGrp="1"/>
          </p:cNvSpPr>
          <p:nvPr>
            <p:ph idx="1"/>
          </p:nvPr>
        </p:nvSpPr>
        <p:spPr>
          <a:xfrm>
            <a:off x="467544" y="1268761"/>
            <a:ext cx="8229600" cy="3731876"/>
          </a:xfrm>
        </p:spPr>
        <p:txBody>
          <a:bodyPr/>
          <a:lstStyle/>
          <a:p>
            <a:r>
              <a:rPr lang="zh-CN" altLang="en-US" dirty="0" smtClean="0"/>
              <a:t>现场可编程逻辑阵列（</a:t>
            </a:r>
            <a:r>
              <a:rPr lang="en-US" altLang="zh-CN" dirty="0" smtClean="0"/>
              <a:t>FPLA</a:t>
            </a:r>
            <a:r>
              <a:rPr lang="zh-CN" altLang="en-US" dirty="0" smtClean="0"/>
              <a:t>）</a:t>
            </a:r>
            <a:endParaRPr lang="en-US" altLang="zh-CN" dirty="0" smtClean="0"/>
          </a:p>
          <a:p>
            <a:pPr lvl="1"/>
            <a:r>
              <a:rPr lang="zh-CN" altLang="en-US" dirty="0" smtClean="0"/>
              <a:t>编程单元</a:t>
            </a:r>
            <a:endParaRPr lang="en-US" altLang="zh-CN" dirty="0"/>
          </a:p>
          <a:p>
            <a:pPr lvl="2"/>
            <a:r>
              <a:rPr lang="zh-CN" altLang="en-US" dirty="0"/>
              <a:t>熔</a:t>
            </a:r>
            <a:r>
              <a:rPr lang="zh-CN" altLang="en-US" dirty="0" smtClean="0"/>
              <a:t>丝式型</a:t>
            </a:r>
            <a:endParaRPr lang="en-US" altLang="zh-CN" dirty="0" smtClean="0"/>
          </a:p>
          <a:p>
            <a:pPr lvl="2"/>
            <a:r>
              <a:rPr lang="zh-CN" altLang="en-US" dirty="0" smtClean="0"/>
              <a:t>叠栅注入式</a:t>
            </a:r>
            <a:r>
              <a:rPr lang="en-US" altLang="zh-CN" dirty="0" smtClean="0"/>
              <a:t>MOS</a:t>
            </a:r>
            <a:r>
              <a:rPr lang="zh-CN" altLang="en-US" dirty="0" smtClean="0"/>
              <a:t>管</a:t>
            </a:r>
            <a:endParaRPr lang="en-US" altLang="zh-CN" dirty="0" smtClean="0"/>
          </a:p>
          <a:p>
            <a:pPr lvl="1"/>
            <a:r>
              <a:rPr lang="zh-CN" altLang="en-US" dirty="0"/>
              <a:t>输出</a:t>
            </a:r>
            <a:r>
              <a:rPr lang="zh-CN" altLang="en-US" dirty="0" smtClean="0"/>
              <a:t>缓冲器的结构</a:t>
            </a:r>
            <a:endParaRPr lang="en-US" altLang="zh-CN" dirty="0"/>
          </a:p>
          <a:p>
            <a:pPr lvl="2"/>
            <a:r>
              <a:rPr lang="zh-CN" altLang="en-US" dirty="0"/>
              <a:t>三态输出</a:t>
            </a:r>
            <a:endParaRPr lang="en-US" altLang="zh-CN" dirty="0"/>
          </a:p>
          <a:p>
            <a:pPr lvl="2">
              <a:buNone/>
            </a:pPr>
            <a:endParaRPr lang="en-US" altLang="zh-CN" dirty="0" smtClean="0"/>
          </a:p>
          <a:p>
            <a:pPr lvl="1"/>
            <a:endParaRPr lang="en-US" altLang="zh-CN" dirty="0" smtClean="0"/>
          </a:p>
        </p:txBody>
      </p:sp>
    </p:spTree>
    <p:extLst>
      <p:ext uri="{BB962C8B-B14F-4D97-AF65-F5344CB8AC3E}">
        <p14:creationId xmlns:p14="http://schemas.microsoft.com/office/powerpoint/2010/main" val="2083914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8-2-1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15603" y="1824316"/>
            <a:ext cx="4982788" cy="4236971"/>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smtClean="0"/>
              <a:t>*现场</a:t>
            </a:r>
            <a:r>
              <a:rPr lang="zh-CN" altLang="en-US" dirty="0" smtClean="0"/>
              <a:t>可编程逻辑阵列</a:t>
            </a:r>
            <a:endParaRPr lang="en-US" altLang="zh-CN" dirty="0"/>
          </a:p>
        </p:txBody>
      </p:sp>
      <p:sp>
        <p:nvSpPr>
          <p:cNvPr id="4" name="内容占位符 3"/>
          <p:cNvSpPr>
            <a:spLocks noGrp="1"/>
          </p:cNvSpPr>
          <p:nvPr>
            <p:ph idx="1"/>
          </p:nvPr>
        </p:nvSpPr>
        <p:spPr/>
        <p:txBody>
          <a:bodyPr/>
          <a:lstStyle/>
          <a:p>
            <a:r>
              <a:rPr lang="zh-CN" altLang="en-US" dirty="0" smtClean="0"/>
              <a:t>现场可编程逻辑阵列（</a:t>
            </a:r>
            <a:r>
              <a:rPr lang="en-US" altLang="zh-CN" dirty="0" smtClean="0"/>
              <a:t>FPLA</a:t>
            </a:r>
            <a:r>
              <a:rPr lang="zh-CN" altLang="en-US" dirty="0" smtClean="0"/>
              <a:t>）</a:t>
            </a:r>
            <a:endParaRPr lang="en-US" altLang="zh-CN" dirty="0" smtClean="0"/>
          </a:p>
          <a:p>
            <a:pPr lvl="1"/>
            <a:r>
              <a:rPr lang="zh-CN" altLang="en-US" dirty="0" smtClean="0"/>
              <a:t>组合逻辑</a:t>
            </a:r>
            <a:r>
              <a:rPr lang="zh-CN" altLang="en-US" dirty="0"/>
              <a:t>型</a:t>
            </a:r>
            <a:r>
              <a:rPr lang="en-US" altLang="zh-CN" dirty="0" smtClean="0"/>
              <a:t>FPLA</a:t>
            </a:r>
          </a:p>
          <a:p>
            <a:pPr marL="914400" lvl="2" indent="0">
              <a:buNone/>
            </a:pPr>
            <a:endParaRPr lang="en-US" altLang="zh-CN" dirty="0" smtClean="0"/>
          </a:p>
          <a:p>
            <a:pPr marL="914400" lvl="2" indent="0">
              <a:buNone/>
            </a:pPr>
            <a:endParaRPr lang="en-US" altLang="zh-CN" dirty="0"/>
          </a:p>
          <a:p>
            <a:pPr marL="914400" lvl="2" indent="0">
              <a:buNone/>
            </a:pPr>
            <a:r>
              <a:rPr lang="zh-CN" altLang="en-US" sz="2800" dirty="0" smtClean="0">
                <a:solidFill>
                  <a:srgbClr val="FF0000"/>
                </a:solidFill>
              </a:rPr>
              <a:t>不包含触发器</a:t>
            </a:r>
            <a:endParaRPr lang="en-US" altLang="zh-CN" sz="2800" dirty="0" smtClean="0">
              <a:solidFill>
                <a:srgbClr val="FF0000"/>
              </a:solidFill>
            </a:endParaRPr>
          </a:p>
          <a:p>
            <a:pPr lvl="1"/>
            <a:endParaRPr lang="en-US" altLang="zh-CN" dirty="0" smtClean="0"/>
          </a:p>
        </p:txBody>
      </p:sp>
    </p:spTree>
    <p:extLst>
      <p:ext uri="{BB962C8B-B14F-4D97-AF65-F5344CB8AC3E}">
        <p14:creationId xmlns:p14="http://schemas.microsoft.com/office/powerpoint/2010/main" val="2117531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zh-CN" altLang="en-US" dirty="0" smtClean="0"/>
              <a:t>现场可编程逻辑阵列（</a:t>
            </a:r>
            <a:r>
              <a:rPr lang="en-US" altLang="zh-CN" dirty="0" smtClean="0"/>
              <a:t>FPLA</a:t>
            </a:r>
            <a:r>
              <a:rPr lang="zh-CN" altLang="en-US" dirty="0" smtClean="0"/>
              <a:t>）</a:t>
            </a:r>
            <a:endParaRPr lang="en-US" altLang="zh-CN" dirty="0" smtClean="0"/>
          </a:p>
          <a:p>
            <a:pPr lvl="1"/>
            <a:r>
              <a:rPr lang="zh-CN" altLang="en-US" dirty="0" smtClean="0"/>
              <a:t>时序逻辑型</a:t>
            </a:r>
            <a:r>
              <a:rPr lang="en-US" altLang="zh-CN" dirty="0" smtClean="0"/>
              <a:t>FPLA</a:t>
            </a:r>
          </a:p>
          <a:p>
            <a:pPr marL="457200" lvl="1" indent="0">
              <a:buNone/>
            </a:pPr>
            <a:r>
              <a:rPr lang="en-US" altLang="zh-CN" dirty="0"/>
              <a:t>	</a:t>
            </a:r>
            <a:endParaRPr lang="en-US" altLang="zh-CN" dirty="0" smtClean="0"/>
          </a:p>
          <a:p>
            <a:pPr marL="457200" lvl="1" indent="0">
              <a:buNone/>
            </a:pPr>
            <a:endParaRPr lang="en-US" altLang="zh-CN" sz="2400" dirty="0"/>
          </a:p>
          <a:p>
            <a:pPr marL="457200" lvl="1" indent="0">
              <a:buNone/>
            </a:pPr>
            <a:r>
              <a:rPr lang="en-US" altLang="zh-CN" sz="2400" dirty="0" smtClean="0"/>
              <a:t>	</a:t>
            </a:r>
            <a:r>
              <a:rPr lang="zh-CN" altLang="en-US" dirty="0" smtClean="0">
                <a:solidFill>
                  <a:srgbClr val="FF0000"/>
                </a:solidFill>
              </a:rPr>
              <a:t>含有触发器</a:t>
            </a:r>
            <a:endParaRPr lang="en-US" altLang="zh-CN" dirty="0" smtClean="0">
              <a:solidFill>
                <a:srgbClr val="FF0000"/>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934" y="571480"/>
            <a:ext cx="4895850" cy="550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bwMode="auto">
          <a:xfrm>
            <a:off x="7215206" y="571480"/>
            <a:ext cx="1714512" cy="1000132"/>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0" name="矩形 9"/>
          <p:cNvSpPr/>
          <p:nvPr/>
        </p:nvSpPr>
        <p:spPr bwMode="auto">
          <a:xfrm>
            <a:off x="4429124" y="1714488"/>
            <a:ext cx="3000396" cy="1214446"/>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矩形 10"/>
          <p:cNvSpPr/>
          <p:nvPr/>
        </p:nvSpPr>
        <p:spPr bwMode="auto">
          <a:xfrm>
            <a:off x="7215206" y="3286124"/>
            <a:ext cx="928694" cy="2786082"/>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450383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dirty="0"/>
              <a:t>可编程逻辑器件</a:t>
            </a:r>
            <a:endParaRPr lang="zh-CN" altLang="en-US" dirty="0"/>
          </a:p>
        </p:txBody>
      </p:sp>
      <p:sp>
        <p:nvSpPr>
          <p:cNvPr id="4" name="内容占位符 3"/>
          <p:cNvSpPr>
            <a:spLocks noGrp="1"/>
          </p:cNvSpPr>
          <p:nvPr>
            <p:ph idx="1"/>
          </p:nvPr>
        </p:nvSpPr>
        <p:spPr/>
        <p:txBody>
          <a:bodyPr/>
          <a:lstStyle/>
          <a:p>
            <a:r>
              <a:rPr lang="zh-CN" altLang="en-US" dirty="0" smtClean="0"/>
              <a:t>概述</a:t>
            </a:r>
            <a:endParaRPr lang="en-US" altLang="zh-CN" dirty="0" smtClean="0"/>
          </a:p>
          <a:p>
            <a:r>
              <a:rPr lang="zh-CN" altLang="en-US" dirty="0" smtClean="0"/>
              <a:t>现场可编程逻辑阵列（</a:t>
            </a:r>
            <a:r>
              <a:rPr lang="en-US" altLang="zh-CN" dirty="0" smtClean="0"/>
              <a:t>FPLA</a:t>
            </a:r>
            <a:r>
              <a:rPr lang="zh-CN" altLang="en-US" dirty="0" smtClean="0"/>
              <a:t>）</a:t>
            </a:r>
            <a:endParaRPr lang="en-US" altLang="zh-CN" dirty="0" smtClean="0"/>
          </a:p>
          <a:p>
            <a:r>
              <a:rPr lang="zh-CN" altLang="en-US" b="1" dirty="0" smtClean="0"/>
              <a:t>可编程阵列逻辑（</a:t>
            </a:r>
            <a:r>
              <a:rPr lang="en-US" altLang="zh-CN" b="1" dirty="0" smtClean="0"/>
              <a:t>PAL</a:t>
            </a:r>
            <a:r>
              <a:rPr lang="zh-CN" altLang="en-US" b="1" dirty="0" smtClean="0"/>
              <a:t>）</a:t>
            </a:r>
            <a:endParaRPr lang="en-US" altLang="zh-CN" b="1" dirty="0" smtClean="0"/>
          </a:p>
          <a:p>
            <a:r>
              <a:rPr lang="zh-CN" altLang="en-US" dirty="0" smtClean="0"/>
              <a:t>通用阵列逻辑（</a:t>
            </a:r>
            <a:r>
              <a:rPr lang="en-US" altLang="zh-CN" dirty="0" smtClean="0"/>
              <a:t>GAL</a:t>
            </a:r>
            <a:r>
              <a:rPr lang="zh-CN" altLang="en-US" dirty="0" smtClean="0"/>
              <a:t>）</a:t>
            </a:r>
            <a:endParaRPr lang="en-US" altLang="zh-CN" dirty="0" smtClean="0"/>
          </a:p>
          <a:p>
            <a:r>
              <a:rPr lang="zh-CN" altLang="en-US" dirty="0"/>
              <a:t>可</a:t>
            </a:r>
            <a:r>
              <a:rPr lang="zh-CN" altLang="en-US" dirty="0" smtClean="0"/>
              <a:t>擦除的可编程逻辑器件（</a:t>
            </a:r>
            <a:r>
              <a:rPr lang="en-US" altLang="zh-CN" dirty="0"/>
              <a:t>E</a:t>
            </a:r>
            <a:r>
              <a:rPr lang="en-US" altLang="zh-CN" dirty="0" smtClean="0"/>
              <a:t>PLD</a:t>
            </a:r>
            <a:r>
              <a:rPr lang="zh-CN" altLang="en-US" dirty="0" smtClean="0"/>
              <a:t>）</a:t>
            </a:r>
            <a:endParaRPr lang="en-US" altLang="zh-CN" dirty="0"/>
          </a:p>
          <a:p>
            <a:r>
              <a:rPr lang="zh-CN" altLang="en-US" dirty="0" smtClean="0"/>
              <a:t>复杂的可编程逻辑器件（</a:t>
            </a:r>
            <a:r>
              <a:rPr lang="en-US" altLang="zh-CN" dirty="0" smtClean="0"/>
              <a:t>CPLD</a:t>
            </a:r>
            <a:r>
              <a:rPr lang="zh-CN" altLang="en-US" dirty="0" smtClean="0"/>
              <a:t>）</a:t>
            </a:r>
            <a:endParaRPr lang="en-US" altLang="zh-CN" dirty="0" smtClean="0"/>
          </a:p>
          <a:p>
            <a:r>
              <a:rPr lang="zh-CN" altLang="en-US" dirty="0" smtClean="0"/>
              <a:t>现场可编程门阵列（</a:t>
            </a:r>
            <a:r>
              <a:rPr lang="en-US" altLang="zh-CN" dirty="0" smtClean="0"/>
              <a:t>FPGA</a:t>
            </a:r>
            <a:r>
              <a:rPr lang="zh-CN" altLang="en-US" dirty="0" smtClean="0"/>
              <a:t>）</a:t>
            </a:r>
            <a:endParaRPr lang="en-US" altLang="zh-CN" dirty="0" smtClean="0"/>
          </a:p>
          <a:p>
            <a:r>
              <a:rPr lang="en-US" altLang="zh-CN" dirty="0" smtClean="0"/>
              <a:t>PLD</a:t>
            </a:r>
            <a:r>
              <a:rPr lang="zh-CN" altLang="en-US" dirty="0" smtClean="0"/>
              <a:t>的编程</a:t>
            </a:r>
            <a:endParaRPr lang="en-US" altLang="zh-CN" dirty="0" smtClean="0"/>
          </a:p>
        </p:txBody>
      </p:sp>
    </p:spTree>
    <p:extLst>
      <p:ext uri="{BB962C8B-B14F-4D97-AF65-F5344CB8AC3E}">
        <p14:creationId xmlns:p14="http://schemas.microsoft.com/office/powerpoint/2010/main" val="2838553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8-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1880" y="1899058"/>
            <a:ext cx="5256584" cy="399868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smtClean="0"/>
              <a:t>可编程阵列逻辑</a:t>
            </a:r>
            <a:endParaRPr lang="en-US" altLang="zh-CN" dirty="0"/>
          </a:p>
        </p:txBody>
      </p:sp>
      <p:sp>
        <p:nvSpPr>
          <p:cNvPr id="4" name="内容占位符 3"/>
          <p:cNvSpPr>
            <a:spLocks noGrp="1"/>
          </p:cNvSpPr>
          <p:nvPr>
            <p:ph idx="1"/>
          </p:nvPr>
        </p:nvSpPr>
        <p:spPr/>
        <p:txBody>
          <a:bodyPr/>
          <a:lstStyle/>
          <a:p>
            <a:r>
              <a:rPr lang="en-US" altLang="zh-CN" dirty="0"/>
              <a:t>Programmable Array </a:t>
            </a:r>
            <a:r>
              <a:rPr lang="en-US" altLang="zh-CN" dirty="0" smtClean="0"/>
              <a:t>Logic</a:t>
            </a:r>
          </a:p>
          <a:p>
            <a:r>
              <a:rPr lang="en-US" altLang="zh-CN" sz="2800" dirty="0" smtClean="0"/>
              <a:t> </a:t>
            </a:r>
            <a:r>
              <a:rPr lang="zh-CN" altLang="en-US" sz="2800" dirty="0" smtClean="0"/>
              <a:t>熔丝编程方式</a:t>
            </a:r>
            <a:endParaRPr lang="en-US" altLang="zh-CN" sz="2800" dirty="0" smtClean="0"/>
          </a:p>
          <a:p>
            <a:pPr>
              <a:buNone/>
            </a:pPr>
            <a:r>
              <a:rPr lang="en-US" altLang="zh-CN" sz="2800" dirty="0" smtClean="0"/>
              <a:t>	  </a:t>
            </a:r>
            <a:r>
              <a:rPr lang="zh-CN" altLang="en-US" sz="2400" kern="1200" dirty="0" smtClean="0">
                <a:latin typeface="+mj-ea"/>
                <a:cs typeface="+mn-cs"/>
              </a:rPr>
              <a:t>一次性编程</a:t>
            </a:r>
            <a:endParaRPr lang="en-US" altLang="zh-CN" sz="2400" kern="1200" dirty="0" smtClean="0">
              <a:latin typeface="+mj-ea"/>
              <a:cs typeface="+mn-cs"/>
            </a:endParaRPr>
          </a:p>
          <a:p>
            <a:r>
              <a:rPr lang="zh-CN" altLang="en-US" sz="2800" dirty="0" smtClean="0"/>
              <a:t>基本电路结构</a:t>
            </a:r>
            <a:endParaRPr lang="en-US" altLang="zh-CN" sz="2800" dirty="0" smtClean="0"/>
          </a:p>
          <a:p>
            <a:pPr lvl="1"/>
            <a:endParaRPr lang="en-US" altLang="zh-CN" dirty="0" smtClean="0"/>
          </a:p>
        </p:txBody>
      </p:sp>
      <p:sp>
        <p:nvSpPr>
          <p:cNvPr id="2" name="TextBox 1"/>
          <p:cNvSpPr txBox="1"/>
          <p:nvPr/>
        </p:nvSpPr>
        <p:spPr>
          <a:xfrm>
            <a:off x="593477" y="3645024"/>
            <a:ext cx="2646879" cy="1938992"/>
          </a:xfrm>
          <a:prstGeom prst="rect">
            <a:avLst/>
          </a:prstGeom>
          <a:noFill/>
        </p:spPr>
        <p:txBody>
          <a:bodyPr wrap="none" rtlCol="0">
            <a:spAutoFit/>
          </a:bodyPr>
          <a:lstStyle/>
          <a:p>
            <a:pPr algn="ctr">
              <a:buFontTx/>
              <a:buNone/>
            </a:pPr>
            <a:r>
              <a:rPr lang="zh-CN" altLang="en-US" sz="2400" dirty="0">
                <a:latin typeface="+mj-ea"/>
                <a:ea typeface="+mj-ea"/>
              </a:rPr>
              <a:t>可编程“与”</a:t>
            </a:r>
            <a:r>
              <a:rPr lang="zh-CN" altLang="en-US" sz="2400" dirty="0" smtClean="0">
                <a:latin typeface="+mj-ea"/>
                <a:ea typeface="+mj-ea"/>
              </a:rPr>
              <a:t>阵列</a:t>
            </a:r>
            <a:endParaRPr lang="en-US" altLang="zh-CN" sz="2400" dirty="0" smtClean="0">
              <a:latin typeface="+mj-ea"/>
              <a:ea typeface="+mj-ea"/>
            </a:endParaRPr>
          </a:p>
          <a:p>
            <a:pPr algn="ctr">
              <a:buFontTx/>
              <a:buNone/>
            </a:pPr>
            <a:r>
              <a:rPr lang="en-US" altLang="zh-CN" sz="2400" dirty="0" smtClean="0">
                <a:latin typeface="+mj-ea"/>
                <a:ea typeface="+mj-ea"/>
              </a:rPr>
              <a:t>+</a:t>
            </a:r>
          </a:p>
          <a:p>
            <a:pPr algn="ctr">
              <a:buFontTx/>
              <a:buNone/>
            </a:pPr>
            <a:r>
              <a:rPr lang="zh-CN" altLang="en-US" sz="2400" dirty="0" smtClean="0">
                <a:latin typeface="+mj-ea"/>
                <a:ea typeface="+mj-ea"/>
              </a:rPr>
              <a:t>固定</a:t>
            </a:r>
            <a:r>
              <a:rPr lang="zh-CN" altLang="en-US" sz="2400" dirty="0">
                <a:latin typeface="+mj-ea"/>
                <a:ea typeface="+mj-ea"/>
              </a:rPr>
              <a:t>“或”</a:t>
            </a:r>
            <a:r>
              <a:rPr lang="zh-CN" altLang="en-US" sz="2400" dirty="0" smtClean="0">
                <a:latin typeface="+mj-ea"/>
                <a:ea typeface="+mj-ea"/>
              </a:rPr>
              <a:t>阵列</a:t>
            </a:r>
            <a:endParaRPr lang="en-US" altLang="zh-CN" sz="2400" dirty="0" smtClean="0">
              <a:latin typeface="+mj-ea"/>
              <a:ea typeface="+mj-ea"/>
            </a:endParaRPr>
          </a:p>
          <a:p>
            <a:pPr algn="ctr">
              <a:buFontTx/>
              <a:buNone/>
            </a:pPr>
            <a:r>
              <a:rPr lang="en-US" altLang="zh-CN" sz="2400" dirty="0" smtClean="0">
                <a:latin typeface="+mj-ea"/>
                <a:ea typeface="+mj-ea"/>
              </a:rPr>
              <a:t>+</a:t>
            </a:r>
          </a:p>
          <a:p>
            <a:pPr algn="ctr">
              <a:buFontTx/>
              <a:buNone/>
            </a:pPr>
            <a:r>
              <a:rPr lang="zh-CN" altLang="en-US" sz="2400" dirty="0" smtClean="0">
                <a:latin typeface="+mj-ea"/>
                <a:ea typeface="+mj-ea"/>
              </a:rPr>
              <a:t>多种输出电路</a:t>
            </a:r>
            <a:endParaRPr lang="zh-CN" altLang="en-US" sz="2400" dirty="0">
              <a:latin typeface="+mj-ea"/>
              <a:ea typeface="+mj-ea"/>
            </a:endParaRPr>
          </a:p>
        </p:txBody>
      </p:sp>
    </p:spTree>
    <p:extLst>
      <p:ext uri="{BB962C8B-B14F-4D97-AF65-F5344CB8AC3E}">
        <p14:creationId xmlns:p14="http://schemas.microsoft.com/office/powerpoint/2010/main" val="768891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可编程阵列逻辑</a:t>
            </a:r>
            <a:endParaRPr lang="en-US" altLang="zh-CN" dirty="0"/>
          </a:p>
        </p:txBody>
      </p:sp>
      <p:sp>
        <p:nvSpPr>
          <p:cNvPr id="4" name="内容占位符 3"/>
          <p:cNvSpPr>
            <a:spLocks noGrp="1"/>
          </p:cNvSpPr>
          <p:nvPr>
            <p:ph idx="1"/>
          </p:nvPr>
        </p:nvSpPr>
        <p:spPr/>
        <p:txBody>
          <a:bodyPr/>
          <a:lstStyle/>
          <a:p>
            <a:r>
              <a:rPr lang="en-US" altLang="zh-CN" dirty="0"/>
              <a:t>Programmable Array </a:t>
            </a:r>
            <a:r>
              <a:rPr lang="en-US" altLang="zh-CN" dirty="0" smtClean="0"/>
              <a:t>Logic</a:t>
            </a:r>
          </a:p>
          <a:p>
            <a:r>
              <a:rPr lang="zh-CN" altLang="en-US" dirty="0" smtClean="0"/>
              <a:t>基本电路结构</a:t>
            </a:r>
            <a:endParaRPr lang="en-US" altLang="zh-CN" dirty="0" smtClean="0"/>
          </a:p>
          <a:p>
            <a:pPr lvl="1"/>
            <a:endParaRPr lang="en-US" altLang="zh-CN" dirty="0" smtClean="0"/>
          </a:p>
        </p:txBody>
      </p:sp>
      <p:sp>
        <p:nvSpPr>
          <p:cNvPr id="2" name="TextBox 1"/>
          <p:cNvSpPr txBox="1"/>
          <p:nvPr/>
        </p:nvSpPr>
        <p:spPr>
          <a:xfrm>
            <a:off x="5286380" y="4572008"/>
            <a:ext cx="2589170" cy="830997"/>
          </a:xfrm>
          <a:prstGeom prst="rect">
            <a:avLst/>
          </a:prstGeom>
          <a:noFill/>
        </p:spPr>
        <p:txBody>
          <a:bodyPr wrap="none" rtlCol="0">
            <a:spAutoFit/>
          </a:bodyPr>
          <a:lstStyle/>
          <a:p>
            <a:pPr algn="ctr">
              <a:buFontTx/>
              <a:buNone/>
            </a:pPr>
            <a:r>
              <a:rPr lang="zh-CN" altLang="en-US" sz="2400" dirty="0" smtClean="0">
                <a:latin typeface="+mj-ea"/>
                <a:ea typeface="+mj-ea"/>
              </a:rPr>
              <a:t>编程后的</a:t>
            </a:r>
            <a:r>
              <a:rPr lang="en-US" altLang="zh-CN" sz="2400" dirty="0" smtClean="0">
                <a:latin typeface="+mj-ea"/>
                <a:ea typeface="+mj-ea"/>
              </a:rPr>
              <a:t>PAL</a:t>
            </a:r>
            <a:r>
              <a:rPr lang="zh-CN" altLang="en-US" sz="2400" dirty="0" smtClean="0">
                <a:latin typeface="+mj-ea"/>
                <a:ea typeface="+mj-ea"/>
              </a:rPr>
              <a:t>电路</a:t>
            </a:r>
            <a:endParaRPr lang="en-US" altLang="zh-CN" sz="2400" dirty="0" smtClean="0">
              <a:latin typeface="+mj-ea"/>
              <a:ea typeface="+mj-ea"/>
            </a:endParaRPr>
          </a:p>
          <a:p>
            <a:pPr algn="ctr">
              <a:buFontTx/>
              <a:buNone/>
            </a:pPr>
            <a:endParaRPr lang="zh-CN" altLang="en-US" sz="2400" dirty="0">
              <a:latin typeface="+mj-ea"/>
              <a:ea typeface="+mj-ea"/>
            </a:endParaRPr>
          </a:p>
        </p:txBody>
      </p:sp>
      <p:pic>
        <p:nvPicPr>
          <p:cNvPr id="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615" y="3076300"/>
            <a:ext cx="4869451" cy="33530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对象 6"/>
          <p:cNvGraphicFramePr>
            <a:graphicFrameLocks noChangeAspect="1"/>
          </p:cNvGraphicFramePr>
          <p:nvPr>
            <p:extLst/>
          </p:nvPr>
        </p:nvGraphicFramePr>
        <p:xfrm>
          <a:off x="4786314" y="1857364"/>
          <a:ext cx="4117282" cy="1771389"/>
        </p:xfrm>
        <a:graphic>
          <a:graphicData uri="http://schemas.openxmlformats.org/presentationml/2006/ole">
            <mc:AlternateContent xmlns:mc="http://schemas.openxmlformats.org/markup-compatibility/2006">
              <mc:Choice xmlns:v="urn:schemas-microsoft-com:vml" Requires="v">
                <p:oleObj spid="_x0000_s86032" name="Equation" r:id="rId4" imgW="2184120" imgH="939600" progId="Equation.DSMT4">
                  <p:embed/>
                </p:oleObj>
              </mc:Choice>
              <mc:Fallback>
                <p:oleObj name="Equation" r:id="rId4" imgW="2184120" imgH="939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314" y="1857364"/>
                        <a:ext cx="4117282" cy="17713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59985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01" name="Rectangle 5"/>
          <p:cNvSpPr>
            <a:spLocks noGrp="1" noChangeArrowheads="1"/>
          </p:cNvSpPr>
          <p:nvPr>
            <p:ph type="body" sz="half" idx="1"/>
          </p:nvPr>
        </p:nvSpPr>
        <p:spPr>
          <a:xfrm>
            <a:off x="428596" y="1428736"/>
            <a:ext cx="8472518" cy="4281339"/>
          </a:xfrm>
        </p:spPr>
        <p:txBody>
          <a:bodyPr/>
          <a:lstStyle/>
          <a:p>
            <a:pPr>
              <a:lnSpc>
                <a:spcPct val="110000"/>
              </a:lnSpc>
              <a:buFontTx/>
              <a:buChar char="•"/>
            </a:pPr>
            <a:r>
              <a:rPr lang="en-US" altLang="zh-CN" sz="3200" dirty="0" smtClean="0">
                <a:latin typeface="Times New Roman" pitchFamily="18" charset="0"/>
                <a:ea typeface="+mj-ea"/>
              </a:rPr>
              <a:t>PAL </a:t>
            </a:r>
            <a:r>
              <a:rPr lang="zh-CN" altLang="en-US" sz="3200" dirty="0" smtClean="0">
                <a:latin typeface="Times New Roman" pitchFamily="18" charset="0"/>
                <a:ea typeface="+mj-ea"/>
              </a:rPr>
              <a:t>器件的型号很多，典型的输出和反馈</a:t>
            </a:r>
            <a:endParaRPr lang="en-US" altLang="zh-CN" sz="3200" dirty="0" smtClean="0">
              <a:latin typeface="Times New Roman" pitchFamily="18" charset="0"/>
              <a:ea typeface="+mj-ea"/>
            </a:endParaRPr>
          </a:p>
          <a:p>
            <a:pPr>
              <a:lnSpc>
                <a:spcPct val="110000"/>
              </a:lnSpc>
              <a:buNone/>
            </a:pPr>
            <a:r>
              <a:rPr lang="en-US" altLang="zh-CN" sz="3200" dirty="0" smtClean="0">
                <a:latin typeface="Times New Roman" pitchFamily="18" charset="0"/>
                <a:ea typeface="+mj-ea"/>
              </a:rPr>
              <a:t>   </a:t>
            </a:r>
            <a:r>
              <a:rPr lang="zh-CN" altLang="en-US" sz="3200" dirty="0" smtClean="0">
                <a:latin typeface="Times New Roman" pitchFamily="18" charset="0"/>
                <a:ea typeface="+mj-ea"/>
              </a:rPr>
              <a:t>结构通常有</a:t>
            </a:r>
            <a:r>
              <a:rPr lang="en-US" altLang="zh-CN" sz="3200" dirty="0" smtClean="0">
                <a:latin typeface="Times New Roman" pitchFamily="18" charset="0"/>
                <a:ea typeface="+mj-ea"/>
              </a:rPr>
              <a:t>5</a:t>
            </a:r>
            <a:r>
              <a:rPr lang="zh-CN" altLang="en-US" sz="3200" dirty="0" smtClean="0">
                <a:latin typeface="Times New Roman" pitchFamily="18" charset="0"/>
                <a:ea typeface="+mj-ea"/>
              </a:rPr>
              <a:t>种：</a:t>
            </a:r>
          </a:p>
          <a:p>
            <a:pPr algn="just">
              <a:lnSpc>
                <a:spcPct val="120000"/>
              </a:lnSpc>
              <a:buNone/>
            </a:pPr>
            <a:r>
              <a:rPr kumimoji="1" lang="en-US" altLang="zh-CN" dirty="0" smtClean="0">
                <a:latin typeface="+mj-ea"/>
                <a:ea typeface="+mj-ea"/>
              </a:rPr>
              <a:t>   1</a:t>
            </a:r>
            <a:r>
              <a:rPr kumimoji="1" lang="en-US" altLang="zh-CN" dirty="0">
                <a:latin typeface="+mj-ea"/>
                <a:ea typeface="+mj-ea"/>
              </a:rPr>
              <a:t>. </a:t>
            </a:r>
            <a:r>
              <a:rPr kumimoji="1" lang="zh-CN" altLang="en-US" dirty="0">
                <a:latin typeface="+mj-ea"/>
                <a:ea typeface="+mj-ea"/>
              </a:rPr>
              <a:t>专用</a:t>
            </a:r>
            <a:r>
              <a:rPr kumimoji="1" lang="zh-CN" altLang="en-US" dirty="0" smtClean="0">
                <a:latin typeface="+mj-ea"/>
                <a:ea typeface="+mj-ea"/>
              </a:rPr>
              <a:t>输出结构</a:t>
            </a:r>
            <a:endParaRPr lang="zh-CN" altLang="en-US" dirty="0">
              <a:latin typeface="+mj-ea"/>
              <a:ea typeface="+mj-ea"/>
            </a:endParaRPr>
          </a:p>
          <a:p>
            <a:pPr algn="just">
              <a:lnSpc>
                <a:spcPct val="120000"/>
              </a:lnSpc>
              <a:buNone/>
            </a:pPr>
            <a:r>
              <a:rPr kumimoji="1" lang="en-US" altLang="zh-CN" dirty="0" smtClean="0">
                <a:latin typeface="+mj-ea"/>
                <a:ea typeface="+mj-ea"/>
              </a:rPr>
              <a:t>   2</a:t>
            </a:r>
            <a:r>
              <a:rPr kumimoji="1" lang="en-US" altLang="zh-CN" dirty="0">
                <a:latin typeface="+mj-ea"/>
                <a:ea typeface="+mj-ea"/>
              </a:rPr>
              <a:t>. </a:t>
            </a:r>
            <a:r>
              <a:rPr kumimoji="1" lang="zh-CN" altLang="en-US" dirty="0" smtClean="0">
                <a:latin typeface="+mj-ea"/>
                <a:ea typeface="+mj-ea"/>
              </a:rPr>
              <a:t>可编程</a:t>
            </a:r>
            <a:r>
              <a:rPr kumimoji="1" lang="en-US" altLang="zh-CN" dirty="0">
                <a:latin typeface="+mj-ea"/>
                <a:ea typeface="+mj-ea"/>
              </a:rPr>
              <a:t>I/O</a:t>
            </a:r>
            <a:r>
              <a:rPr kumimoji="1" lang="zh-CN" altLang="en-US" dirty="0" smtClean="0">
                <a:latin typeface="+mj-ea"/>
                <a:ea typeface="+mj-ea"/>
              </a:rPr>
              <a:t>结构</a:t>
            </a:r>
            <a:endParaRPr kumimoji="1" lang="en-US" altLang="zh-CN" dirty="0" smtClean="0">
              <a:latin typeface="+mj-ea"/>
              <a:ea typeface="+mj-ea"/>
            </a:endParaRPr>
          </a:p>
          <a:p>
            <a:pPr algn="just">
              <a:lnSpc>
                <a:spcPct val="120000"/>
              </a:lnSpc>
              <a:buNone/>
            </a:pPr>
            <a:r>
              <a:rPr lang="en-US" altLang="zh-CN" dirty="0" smtClean="0">
                <a:latin typeface="+mj-ea"/>
                <a:ea typeface="+mj-ea"/>
              </a:rPr>
              <a:t>   3. </a:t>
            </a:r>
            <a:r>
              <a:rPr lang="zh-CN" altLang="en-US" dirty="0" smtClean="0">
                <a:latin typeface="+mj-ea"/>
                <a:ea typeface="+mj-ea"/>
              </a:rPr>
              <a:t>寄存器输出结构</a:t>
            </a:r>
          </a:p>
          <a:p>
            <a:pPr algn="just">
              <a:lnSpc>
                <a:spcPct val="120000"/>
              </a:lnSpc>
              <a:buNone/>
            </a:pPr>
            <a:r>
              <a:rPr lang="en-US" altLang="zh-CN" dirty="0" smtClean="0">
                <a:latin typeface="+mj-ea"/>
                <a:ea typeface="+mj-ea"/>
              </a:rPr>
              <a:t>   4. </a:t>
            </a:r>
            <a:r>
              <a:rPr lang="zh-CN" altLang="en-US" dirty="0" smtClean="0">
                <a:latin typeface="+mj-ea"/>
                <a:ea typeface="+mj-ea"/>
              </a:rPr>
              <a:t>异或输出结构</a:t>
            </a:r>
          </a:p>
          <a:p>
            <a:pPr algn="just">
              <a:lnSpc>
                <a:spcPct val="120000"/>
              </a:lnSpc>
              <a:buNone/>
            </a:pPr>
            <a:r>
              <a:rPr lang="en-US" altLang="zh-CN" dirty="0" smtClean="0">
                <a:latin typeface="+mj-ea"/>
                <a:ea typeface="+mj-ea"/>
              </a:rPr>
              <a:t>   5. </a:t>
            </a:r>
            <a:r>
              <a:rPr lang="zh-CN" altLang="en-US" dirty="0" smtClean="0">
                <a:latin typeface="+mj-ea"/>
                <a:ea typeface="+mj-ea"/>
              </a:rPr>
              <a:t>运算选通反馈结构</a:t>
            </a:r>
          </a:p>
          <a:p>
            <a:pPr>
              <a:lnSpc>
                <a:spcPct val="120000"/>
              </a:lnSpc>
            </a:pPr>
            <a:endParaRPr kumimoji="1" lang="zh-CN" altLang="en-US" b="1" dirty="0"/>
          </a:p>
          <a:p>
            <a:endParaRPr lang="en-US" altLang="zh-CN" dirty="0"/>
          </a:p>
        </p:txBody>
      </p:sp>
      <p:sp>
        <p:nvSpPr>
          <p:cNvPr id="6" name="标题 2"/>
          <p:cNvSpPr>
            <a:spLocks noGrp="1"/>
          </p:cNvSpPr>
          <p:nvPr>
            <p:ph type="title"/>
          </p:nvPr>
        </p:nvSpPr>
        <p:spPr>
          <a:xfrm>
            <a:off x="467544" y="620688"/>
            <a:ext cx="8229600" cy="792088"/>
          </a:xfrm>
        </p:spPr>
        <p:txBody>
          <a:bodyPr/>
          <a:lstStyle/>
          <a:p>
            <a:r>
              <a:rPr lang="zh-CN" altLang="en-US" sz="4000" b="1" dirty="0" smtClean="0">
                <a:solidFill>
                  <a:schemeClr val="accent6">
                    <a:lumMod val="50000"/>
                  </a:schemeClr>
                </a:solidFill>
                <a:latin typeface="Times New Roman" pitchFamily="18" charset="0"/>
              </a:rPr>
              <a:t>可编程阵列逻辑</a:t>
            </a:r>
            <a:endParaRPr lang="en-US" altLang="zh-CN" sz="4000" b="1" dirty="0">
              <a:solidFill>
                <a:schemeClr val="accent6">
                  <a:lumMod val="50000"/>
                </a:schemeClr>
              </a:solidFill>
              <a:latin typeface="Times New Roman" pitchFamily="18" charset="0"/>
            </a:endParaRPr>
          </a:p>
        </p:txBody>
      </p:sp>
    </p:spTree>
    <p:extLst>
      <p:ext uri="{BB962C8B-B14F-4D97-AF65-F5344CB8AC3E}">
        <p14:creationId xmlns:p14="http://schemas.microsoft.com/office/powerpoint/2010/main" val="1499707077"/>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ChangeArrowheads="1"/>
          </p:cNvSpPr>
          <p:nvPr/>
        </p:nvSpPr>
        <p:spPr bwMode="auto">
          <a:xfrm>
            <a:off x="971550" y="1052513"/>
            <a:ext cx="4102405" cy="523220"/>
          </a:xfrm>
          <a:prstGeom prst="rect">
            <a:avLst/>
          </a:prstGeom>
          <a:noFill/>
          <a:ln w="9525">
            <a:noFill/>
            <a:miter lim="800000"/>
            <a:headEnd/>
            <a:tailEnd/>
          </a:ln>
        </p:spPr>
        <p:txBody>
          <a:bodyPr wrap="none">
            <a:spAutoFit/>
          </a:bodyPr>
          <a:lstStyle/>
          <a:p>
            <a:pPr>
              <a:spcBef>
                <a:spcPct val="50000"/>
              </a:spcBef>
            </a:pPr>
            <a:r>
              <a:rPr kumimoji="1" lang="en-US" altLang="zh-CN" sz="2800" b="1" dirty="0" smtClean="0">
                <a:latin typeface="华文楷体" pitchFamily="2" charset="-122"/>
                <a:ea typeface="华文楷体" pitchFamily="2" charset="-122"/>
              </a:rPr>
              <a:t>PLD</a:t>
            </a:r>
            <a:r>
              <a:rPr kumimoji="1" lang="zh-CN" altLang="en-US" sz="2800" b="1" dirty="0">
                <a:latin typeface="华文楷体" pitchFamily="2" charset="-122"/>
                <a:ea typeface="华文楷体" pitchFamily="2" charset="-122"/>
              </a:rPr>
              <a:t>的</a:t>
            </a:r>
            <a:r>
              <a:rPr kumimoji="1" lang="zh-CN" altLang="en-US" sz="2800" b="1" dirty="0" smtClean="0">
                <a:latin typeface="华文楷体" pitchFamily="2" charset="-122"/>
                <a:ea typeface="华文楷体" pitchFamily="2" charset="-122"/>
              </a:rPr>
              <a:t>逻辑符号表示</a:t>
            </a:r>
            <a:r>
              <a:rPr kumimoji="1" lang="zh-CN" altLang="en-US" sz="2800" b="1" dirty="0">
                <a:latin typeface="华文楷体" pitchFamily="2" charset="-122"/>
                <a:ea typeface="华文楷体" pitchFamily="2" charset="-122"/>
              </a:rPr>
              <a:t>方法</a:t>
            </a:r>
          </a:p>
        </p:txBody>
      </p:sp>
      <p:sp>
        <p:nvSpPr>
          <p:cNvPr id="360451" name="Text Box 3"/>
          <p:cNvSpPr txBox="1">
            <a:spLocks noChangeArrowheads="1"/>
          </p:cNvSpPr>
          <p:nvPr/>
        </p:nvSpPr>
        <p:spPr bwMode="auto">
          <a:xfrm>
            <a:off x="971550" y="1916113"/>
            <a:ext cx="4648200" cy="457200"/>
          </a:xfrm>
          <a:prstGeom prst="rect">
            <a:avLst/>
          </a:prstGeom>
          <a:noFill/>
          <a:ln w="9525">
            <a:noFill/>
            <a:miter lim="800000"/>
            <a:headEnd/>
            <a:tailEnd/>
          </a:ln>
        </p:spPr>
        <p:txBody>
          <a:bodyPr>
            <a:spAutoFit/>
          </a:bodyPr>
          <a:lstStyle/>
          <a:p>
            <a:pPr>
              <a:spcBef>
                <a:spcPct val="50000"/>
              </a:spcBef>
            </a:pPr>
            <a:r>
              <a:rPr kumimoji="1" lang="en-US" altLang="zh-CN" sz="2400" b="1">
                <a:solidFill>
                  <a:srgbClr val="000066"/>
                </a:solidFill>
                <a:latin typeface="楷体_GB2312" pitchFamily="49" charset="-122"/>
                <a:ea typeface="楷体_GB2312" pitchFamily="49" charset="-122"/>
              </a:rPr>
              <a:t>(1)</a:t>
            </a:r>
            <a:r>
              <a:rPr kumimoji="1" lang="en-US" altLang="zh-CN" sz="2400" b="1">
                <a:solidFill>
                  <a:srgbClr val="000066"/>
                </a:solidFill>
                <a:latin typeface="Tahoma" pitchFamily="34" charset="0"/>
                <a:ea typeface="楷体_GB2312" pitchFamily="49" charset="-122"/>
              </a:rPr>
              <a:t> </a:t>
            </a:r>
            <a:r>
              <a:rPr kumimoji="1" lang="zh-CN" altLang="en-US" sz="2400" b="1">
                <a:solidFill>
                  <a:srgbClr val="000066"/>
                </a:solidFill>
                <a:latin typeface="Tahoma" pitchFamily="34" charset="0"/>
                <a:ea typeface="楷体_GB2312" pitchFamily="49" charset="-122"/>
              </a:rPr>
              <a:t>连接的方式</a:t>
            </a:r>
            <a:endParaRPr kumimoji="1" lang="zh-CN" altLang="en-US" sz="2400" b="1">
              <a:solidFill>
                <a:srgbClr val="000066"/>
              </a:solidFill>
              <a:latin typeface="楷体_GB2312" pitchFamily="49" charset="-122"/>
              <a:ea typeface="楷体_GB2312" pitchFamily="49" charset="-122"/>
            </a:endParaRPr>
          </a:p>
        </p:txBody>
      </p:sp>
      <p:sp>
        <p:nvSpPr>
          <p:cNvPr id="4103" name="Rectangle 4"/>
          <p:cNvSpPr>
            <a:spLocks noChangeArrowheads="1"/>
          </p:cNvSpPr>
          <p:nvPr/>
        </p:nvSpPr>
        <p:spPr bwMode="auto">
          <a:xfrm>
            <a:off x="0" y="2890838"/>
            <a:ext cx="9144000" cy="0"/>
          </a:xfrm>
          <a:prstGeom prst="rect">
            <a:avLst/>
          </a:prstGeom>
          <a:noFill/>
          <a:ln w="9525">
            <a:noFill/>
            <a:miter lim="800000"/>
            <a:headEnd/>
            <a:tailEnd/>
          </a:ln>
        </p:spPr>
        <p:txBody>
          <a:bodyPr wrap="none" anchor="ctr">
            <a:spAutoFit/>
          </a:bodyPr>
          <a:lstStyle/>
          <a:p>
            <a:endParaRPr lang="zh-CN" altLang="en-US">
              <a:ea typeface="宋体" pitchFamily="2" charset="-122"/>
            </a:endParaRPr>
          </a:p>
        </p:txBody>
      </p:sp>
      <p:pic>
        <p:nvPicPr>
          <p:cNvPr id="8" name="Picture 3"/>
          <p:cNvPicPr>
            <a:picLocks noChangeAspect="1" noChangeArrowheads="1"/>
          </p:cNvPicPr>
          <p:nvPr/>
        </p:nvPicPr>
        <p:blipFill>
          <a:blip r:embed="rId2"/>
          <a:srcRect/>
          <a:stretch>
            <a:fillRect/>
          </a:stretch>
        </p:blipFill>
        <p:spPr bwMode="auto">
          <a:xfrm>
            <a:off x="2285984" y="2786058"/>
            <a:ext cx="4735319" cy="2071702"/>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0451"/>
                                        </p:tgtEl>
                                        <p:attrNameLst>
                                          <p:attrName>style.visibility</p:attrName>
                                        </p:attrNameLst>
                                      </p:cBhvr>
                                      <p:to>
                                        <p:strVal val="visible"/>
                                      </p:to>
                                    </p:set>
                                    <p:animEffect transition="in" filter="wipe(left)">
                                      <p:cBhvr>
                                        <p:cTn id="7" dur="500"/>
                                        <p:tgtEl>
                                          <p:spTgt spid="360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1"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可编程阵列逻辑</a:t>
            </a:r>
            <a:endParaRPr lang="en-US" altLang="zh-CN" dirty="0"/>
          </a:p>
        </p:txBody>
      </p:sp>
      <p:sp>
        <p:nvSpPr>
          <p:cNvPr id="4" name="内容占位符 3"/>
          <p:cNvSpPr>
            <a:spLocks noGrp="1"/>
          </p:cNvSpPr>
          <p:nvPr>
            <p:ph idx="1"/>
          </p:nvPr>
        </p:nvSpPr>
        <p:spPr/>
        <p:txBody>
          <a:bodyPr/>
          <a:lstStyle/>
          <a:p>
            <a:r>
              <a:rPr lang="zh-CN" altLang="en-US" dirty="0" smtClean="0"/>
              <a:t>输出电路结构和反馈形式</a:t>
            </a:r>
            <a:endParaRPr lang="en-US" altLang="zh-CN" dirty="0" smtClean="0"/>
          </a:p>
          <a:p>
            <a:pPr lvl="1"/>
            <a:r>
              <a:rPr lang="zh-CN" altLang="en-US" dirty="0"/>
              <a:t>专用输出结构</a:t>
            </a:r>
            <a:endParaRPr lang="en-US" altLang="zh-CN" dirty="0" smtClean="0"/>
          </a:p>
        </p:txBody>
      </p:sp>
      <p:sp>
        <p:nvSpPr>
          <p:cNvPr id="2" name="TextBox 1"/>
          <p:cNvSpPr txBox="1"/>
          <p:nvPr/>
        </p:nvSpPr>
        <p:spPr>
          <a:xfrm>
            <a:off x="4684231" y="2034829"/>
            <a:ext cx="4134465" cy="523220"/>
          </a:xfrm>
          <a:prstGeom prst="rect">
            <a:avLst/>
          </a:prstGeom>
          <a:noFill/>
        </p:spPr>
        <p:txBody>
          <a:bodyPr wrap="none" rtlCol="0">
            <a:spAutoFit/>
          </a:bodyPr>
          <a:lstStyle/>
          <a:p>
            <a:pPr algn="ctr">
              <a:buFontTx/>
              <a:buNone/>
            </a:pPr>
            <a:r>
              <a:rPr lang="zh-CN" altLang="en-US" sz="2800" b="1" dirty="0" smtClean="0">
                <a:solidFill>
                  <a:srgbClr val="C00000"/>
                </a:solidFill>
                <a:latin typeface="+mj-ea"/>
                <a:ea typeface="+mj-ea"/>
              </a:rPr>
              <a:t>用途：产生组合逻辑函数</a:t>
            </a:r>
            <a:endParaRPr lang="zh-CN" altLang="en-US" sz="2800" b="1" dirty="0">
              <a:solidFill>
                <a:srgbClr val="C00000"/>
              </a:solidFill>
              <a:latin typeface="+mj-ea"/>
              <a:ea typeface="+mj-ea"/>
            </a:endParaRPr>
          </a:p>
        </p:txBody>
      </p:sp>
      <p:pic>
        <p:nvPicPr>
          <p:cNvPr id="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344" y="2576712"/>
            <a:ext cx="5076245" cy="3495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00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可编程阵列逻辑</a:t>
            </a:r>
            <a:endParaRPr lang="en-US" altLang="zh-CN" dirty="0"/>
          </a:p>
        </p:txBody>
      </p:sp>
      <p:sp>
        <p:nvSpPr>
          <p:cNvPr id="4" name="内容占位符 3"/>
          <p:cNvSpPr>
            <a:spLocks noGrp="1"/>
          </p:cNvSpPr>
          <p:nvPr>
            <p:ph idx="1"/>
          </p:nvPr>
        </p:nvSpPr>
        <p:spPr/>
        <p:txBody>
          <a:bodyPr/>
          <a:lstStyle/>
          <a:p>
            <a:r>
              <a:rPr lang="zh-CN" altLang="en-US" dirty="0" smtClean="0"/>
              <a:t>输出电路结构和反馈形式</a:t>
            </a:r>
            <a:endParaRPr lang="en-US" altLang="zh-CN" dirty="0" smtClean="0"/>
          </a:p>
          <a:p>
            <a:pPr lvl="1"/>
            <a:r>
              <a:rPr lang="zh-CN" altLang="en-US" dirty="0"/>
              <a:t>专用输出</a:t>
            </a:r>
            <a:r>
              <a:rPr lang="zh-CN" altLang="en-US" dirty="0" smtClean="0"/>
              <a:t>结构</a:t>
            </a:r>
            <a:endParaRPr lang="en-US" altLang="zh-CN" dirty="0" smtClean="0"/>
          </a:p>
          <a:p>
            <a:pPr lvl="2"/>
            <a:r>
              <a:rPr lang="zh-CN" altLang="en-US" dirty="0" smtClean="0"/>
              <a:t>输出端是与或门结构或者互补输出结构</a:t>
            </a:r>
            <a:endParaRPr lang="en-US" altLang="zh-CN" dirty="0" smtClean="0"/>
          </a:p>
        </p:txBody>
      </p:sp>
      <p:sp>
        <p:nvSpPr>
          <p:cNvPr id="2" name="TextBox 1"/>
          <p:cNvSpPr txBox="1"/>
          <p:nvPr/>
        </p:nvSpPr>
        <p:spPr>
          <a:xfrm>
            <a:off x="4684230" y="1916832"/>
            <a:ext cx="4134465" cy="523220"/>
          </a:xfrm>
          <a:prstGeom prst="rect">
            <a:avLst/>
          </a:prstGeom>
          <a:noFill/>
        </p:spPr>
        <p:txBody>
          <a:bodyPr wrap="none" rtlCol="0">
            <a:spAutoFit/>
          </a:bodyPr>
          <a:lstStyle/>
          <a:p>
            <a:pPr algn="ctr">
              <a:buFontTx/>
              <a:buNone/>
            </a:pPr>
            <a:r>
              <a:rPr lang="zh-CN" altLang="en-US" sz="2800" b="1" dirty="0" smtClean="0">
                <a:solidFill>
                  <a:srgbClr val="C00000"/>
                </a:solidFill>
                <a:latin typeface="+mj-ea"/>
                <a:ea typeface="+mj-ea"/>
              </a:rPr>
              <a:t>用途：产生组合逻辑函数</a:t>
            </a:r>
            <a:endParaRPr lang="zh-CN" altLang="en-US" sz="2800" b="1" dirty="0">
              <a:solidFill>
                <a:srgbClr val="C00000"/>
              </a:solidFill>
              <a:latin typeface="+mj-ea"/>
              <a:ea typeface="+mj-ea"/>
            </a:endParaRPr>
          </a:p>
        </p:txBody>
      </p:sp>
      <p:pic>
        <p:nvPicPr>
          <p:cNvPr id="7" name="Picture 12" descr="8-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3212976"/>
            <a:ext cx="3240088" cy="251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14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2537321"/>
            <a:ext cx="7561262" cy="3411537"/>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smtClean="0"/>
              <a:t>可编程阵列逻辑</a:t>
            </a:r>
            <a:endParaRPr lang="en-US" altLang="zh-CN" dirty="0"/>
          </a:p>
        </p:txBody>
      </p:sp>
      <p:sp>
        <p:nvSpPr>
          <p:cNvPr id="4" name="内容占位符 3"/>
          <p:cNvSpPr>
            <a:spLocks noGrp="1"/>
          </p:cNvSpPr>
          <p:nvPr>
            <p:ph idx="1"/>
          </p:nvPr>
        </p:nvSpPr>
        <p:spPr/>
        <p:txBody>
          <a:bodyPr/>
          <a:lstStyle/>
          <a:p>
            <a:r>
              <a:rPr lang="zh-CN" altLang="en-US" dirty="0" smtClean="0"/>
              <a:t>输出电路结构和反馈形式</a:t>
            </a:r>
            <a:endParaRPr lang="en-US" altLang="zh-CN" dirty="0" smtClean="0"/>
          </a:p>
          <a:p>
            <a:pPr lvl="1"/>
            <a:r>
              <a:rPr lang="zh-CN" altLang="en-US" dirty="0" smtClean="0"/>
              <a:t>可编程输入</a:t>
            </a:r>
            <a:r>
              <a:rPr lang="en-US" altLang="zh-CN" dirty="0" smtClean="0"/>
              <a:t>/</a:t>
            </a:r>
            <a:r>
              <a:rPr lang="zh-CN" altLang="en-US" dirty="0" smtClean="0"/>
              <a:t>输出</a:t>
            </a:r>
            <a:r>
              <a:rPr lang="zh-CN" altLang="en-US" dirty="0"/>
              <a:t>结构</a:t>
            </a:r>
            <a:endParaRPr lang="en-US" altLang="zh-CN" dirty="0" smtClean="0"/>
          </a:p>
        </p:txBody>
      </p:sp>
      <p:sp>
        <p:nvSpPr>
          <p:cNvPr id="2" name="TextBox 1"/>
          <p:cNvSpPr txBox="1"/>
          <p:nvPr/>
        </p:nvSpPr>
        <p:spPr>
          <a:xfrm>
            <a:off x="4552292" y="1700808"/>
            <a:ext cx="4493539" cy="1384995"/>
          </a:xfrm>
          <a:prstGeom prst="rect">
            <a:avLst/>
          </a:prstGeom>
          <a:noFill/>
        </p:spPr>
        <p:txBody>
          <a:bodyPr wrap="none" rtlCol="0">
            <a:spAutoFit/>
          </a:bodyPr>
          <a:lstStyle/>
          <a:p>
            <a:pPr algn="ctr">
              <a:buFontTx/>
              <a:buNone/>
            </a:pPr>
            <a:r>
              <a:rPr lang="zh-CN" altLang="en-US" sz="2800" b="1" dirty="0">
                <a:solidFill>
                  <a:srgbClr val="C00000"/>
                </a:solidFill>
                <a:latin typeface="+mj-ea"/>
                <a:ea typeface="+mj-ea"/>
              </a:rPr>
              <a:t>用途：组合逻辑电路，</a:t>
            </a:r>
          </a:p>
          <a:p>
            <a:pPr algn="ctr">
              <a:buFontTx/>
              <a:buNone/>
            </a:pPr>
            <a:r>
              <a:rPr lang="zh-CN" altLang="en-US" sz="2800" b="1" dirty="0">
                <a:solidFill>
                  <a:srgbClr val="C00000"/>
                </a:solidFill>
                <a:latin typeface="+mj-ea"/>
                <a:ea typeface="+mj-ea"/>
              </a:rPr>
              <a:t>有三态控制可实现总线连接</a:t>
            </a:r>
          </a:p>
          <a:p>
            <a:pPr algn="ctr">
              <a:buFontTx/>
              <a:buNone/>
            </a:pPr>
            <a:r>
              <a:rPr lang="zh-CN" altLang="en-US" sz="2800" b="1" dirty="0">
                <a:solidFill>
                  <a:srgbClr val="C00000"/>
                </a:solidFill>
                <a:latin typeface="+mj-ea"/>
                <a:ea typeface="+mj-ea"/>
              </a:rPr>
              <a:t>可将输出作输入用</a:t>
            </a:r>
          </a:p>
        </p:txBody>
      </p:sp>
    </p:spTree>
    <p:extLst>
      <p:ext uri="{BB962C8B-B14F-4D97-AF65-F5344CB8AC3E}">
        <p14:creationId xmlns:p14="http://schemas.microsoft.com/office/powerpoint/2010/main" val="2997996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可编程阵列逻辑</a:t>
            </a:r>
            <a:endParaRPr lang="en-US" altLang="zh-CN" dirty="0"/>
          </a:p>
        </p:txBody>
      </p:sp>
      <p:sp>
        <p:nvSpPr>
          <p:cNvPr id="4" name="内容占位符 3"/>
          <p:cNvSpPr>
            <a:spLocks noGrp="1"/>
          </p:cNvSpPr>
          <p:nvPr>
            <p:ph idx="1"/>
          </p:nvPr>
        </p:nvSpPr>
        <p:spPr/>
        <p:txBody>
          <a:bodyPr/>
          <a:lstStyle/>
          <a:p>
            <a:r>
              <a:rPr lang="zh-CN" altLang="en-US" dirty="0" smtClean="0"/>
              <a:t>输出电路结构和反馈形式</a:t>
            </a:r>
            <a:endParaRPr lang="en-US" altLang="zh-CN" dirty="0" smtClean="0"/>
          </a:p>
          <a:p>
            <a:pPr lvl="1"/>
            <a:r>
              <a:rPr lang="zh-CN" altLang="en-US" dirty="0" smtClean="0"/>
              <a:t>寄存器输出</a:t>
            </a:r>
            <a:r>
              <a:rPr lang="zh-CN" altLang="en-US" dirty="0"/>
              <a:t>结构</a:t>
            </a:r>
            <a:endParaRPr lang="en-US" altLang="zh-CN" dirty="0" smtClean="0"/>
          </a:p>
        </p:txBody>
      </p:sp>
      <p:sp>
        <p:nvSpPr>
          <p:cNvPr id="2" name="TextBox 1"/>
          <p:cNvSpPr txBox="1"/>
          <p:nvPr/>
        </p:nvSpPr>
        <p:spPr>
          <a:xfrm>
            <a:off x="4731828" y="1888699"/>
            <a:ext cx="4134465" cy="523220"/>
          </a:xfrm>
          <a:prstGeom prst="rect">
            <a:avLst/>
          </a:prstGeom>
          <a:noFill/>
        </p:spPr>
        <p:txBody>
          <a:bodyPr wrap="none" rtlCol="0">
            <a:spAutoFit/>
          </a:bodyPr>
          <a:lstStyle/>
          <a:p>
            <a:pPr algn="ctr">
              <a:buFontTx/>
              <a:buNone/>
            </a:pPr>
            <a:r>
              <a:rPr lang="zh-CN" altLang="en-US" sz="2800" b="1" dirty="0">
                <a:solidFill>
                  <a:srgbClr val="C00000"/>
                </a:solidFill>
                <a:latin typeface="+mj-ea"/>
                <a:ea typeface="+mj-ea"/>
              </a:rPr>
              <a:t>用途</a:t>
            </a:r>
            <a:r>
              <a:rPr lang="zh-CN" altLang="en-US" sz="2800" b="1" dirty="0" smtClean="0">
                <a:solidFill>
                  <a:srgbClr val="C00000"/>
                </a:solidFill>
                <a:latin typeface="+mj-ea"/>
                <a:ea typeface="+mj-ea"/>
              </a:rPr>
              <a:t>：产生时序逻辑电路</a:t>
            </a:r>
            <a:endParaRPr lang="zh-CN" altLang="en-US" sz="2800" b="1" dirty="0">
              <a:solidFill>
                <a:srgbClr val="C00000"/>
              </a:solidFill>
              <a:latin typeface="+mj-ea"/>
              <a:ea typeface="+mj-ea"/>
            </a:endParaRPr>
          </a:p>
        </p:txBody>
      </p:sp>
      <p:pic>
        <p:nvPicPr>
          <p:cNvPr id="6" name="Picture 8" descr="8-3-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328" y="2411919"/>
            <a:ext cx="7747000" cy="371157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bwMode="auto">
          <a:xfrm>
            <a:off x="5715008" y="2428868"/>
            <a:ext cx="1714512" cy="3714776"/>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285691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可编程阵列逻辑</a:t>
            </a:r>
            <a:endParaRPr lang="en-US" altLang="zh-CN" dirty="0"/>
          </a:p>
        </p:txBody>
      </p:sp>
      <p:sp>
        <p:nvSpPr>
          <p:cNvPr id="4" name="内容占位符 3"/>
          <p:cNvSpPr>
            <a:spLocks noGrp="1"/>
          </p:cNvSpPr>
          <p:nvPr>
            <p:ph idx="1"/>
          </p:nvPr>
        </p:nvSpPr>
        <p:spPr/>
        <p:txBody>
          <a:bodyPr/>
          <a:lstStyle/>
          <a:p>
            <a:r>
              <a:rPr lang="zh-CN" altLang="en-US" dirty="0" smtClean="0"/>
              <a:t>输出电路结构和反馈形式</a:t>
            </a:r>
            <a:endParaRPr lang="en-US" altLang="zh-CN" dirty="0" smtClean="0"/>
          </a:p>
          <a:p>
            <a:pPr lvl="1"/>
            <a:r>
              <a:rPr lang="zh-CN" altLang="en-US" dirty="0" smtClean="0"/>
              <a:t>异或输出</a:t>
            </a:r>
            <a:r>
              <a:rPr lang="zh-CN" altLang="en-US" dirty="0"/>
              <a:t>结构</a:t>
            </a:r>
            <a:endParaRPr lang="en-US" altLang="zh-CN" dirty="0" smtClean="0"/>
          </a:p>
        </p:txBody>
      </p:sp>
      <p:sp>
        <p:nvSpPr>
          <p:cNvPr id="2" name="TextBox 1"/>
          <p:cNvSpPr txBox="1"/>
          <p:nvPr/>
        </p:nvSpPr>
        <p:spPr>
          <a:xfrm>
            <a:off x="4038661" y="1822616"/>
            <a:ext cx="4562247" cy="1384995"/>
          </a:xfrm>
          <a:prstGeom prst="rect">
            <a:avLst/>
          </a:prstGeom>
          <a:noFill/>
        </p:spPr>
        <p:txBody>
          <a:bodyPr wrap="square" rtlCol="0">
            <a:spAutoFit/>
          </a:bodyPr>
          <a:lstStyle/>
          <a:p>
            <a:pPr algn="ctr">
              <a:buFontTx/>
              <a:buNone/>
            </a:pPr>
            <a:r>
              <a:rPr lang="zh-CN" altLang="en-US" sz="2800" b="1" dirty="0">
                <a:solidFill>
                  <a:srgbClr val="C00000"/>
                </a:solidFill>
                <a:latin typeface="+mj-ea"/>
                <a:ea typeface="+mj-ea"/>
              </a:rPr>
              <a:t>用途：时序</a:t>
            </a:r>
            <a:r>
              <a:rPr lang="zh-CN" altLang="en-US" sz="2800" b="1" dirty="0" smtClean="0">
                <a:solidFill>
                  <a:srgbClr val="C00000"/>
                </a:solidFill>
                <a:latin typeface="+mj-ea"/>
                <a:ea typeface="+mj-ea"/>
              </a:rPr>
              <a:t>逻辑电路</a:t>
            </a:r>
            <a:endParaRPr lang="en-US" altLang="zh-CN" sz="2800" b="1" dirty="0" smtClean="0">
              <a:solidFill>
                <a:srgbClr val="C00000"/>
              </a:solidFill>
              <a:latin typeface="+mj-ea"/>
              <a:ea typeface="+mj-ea"/>
            </a:endParaRPr>
          </a:p>
          <a:p>
            <a:pPr algn="ctr">
              <a:buFontTx/>
              <a:buNone/>
            </a:pPr>
            <a:r>
              <a:rPr lang="zh-CN" altLang="en-US" sz="2800" b="1" dirty="0" smtClean="0">
                <a:solidFill>
                  <a:srgbClr val="C00000"/>
                </a:solidFill>
                <a:latin typeface="+mj-ea"/>
                <a:ea typeface="+mj-ea"/>
              </a:rPr>
              <a:t>便于</a:t>
            </a:r>
            <a:r>
              <a:rPr lang="zh-CN" altLang="en-US" sz="2800" b="1" dirty="0">
                <a:solidFill>
                  <a:srgbClr val="C00000"/>
                </a:solidFill>
                <a:latin typeface="+mj-ea"/>
                <a:ea typeface="+mj-ea"/>
              </a:rPr>
              <a:t>对“与</a:t>
            </a:r>
            <a:r>
              <a:rPr lang="en-US" altLang="zh-CN" sz="2800" b="1" dirty="0">
                <a:solidFill>
                  <a:srgbClr val="C00000"/>
                </a:solidFill>
                <a:latin typeface="+mj-ea"/>
                <a:ea typeface="+mj-ea"/>
              </a:rPr>
              <a:t>-</a:t>
            </a:r>
            <a:r>
              <a:rPr lang="zh-CN" altLang="en-US" sz="2800" b="1" dirty="0">
                <a:solidFill>
                  <a:srgbClr val="C00000"/>
                </a:solidFill>
                <a:latin typeface="+mj-ea"/>
                <a:ea typeface="+mj-ea"/>
              </a:rPr>
              <a:t>或”输出求反</a:t>
            </a:r>
          </a:p>
          <a:p>
            <a:pPr algn="ctr">
              <a:buFontTx/>
              <a:buNone/>
            </a:pPr>
            <a:endParaRPr lang="zh-CN" altLang="en-US" sz="2800" b="1" dirty="0">
              <a:solidFill>
                <a:srgbClr val="C00000"/>
              </a:solidFill>
              <a:latin typeface="+mj-ea"/>
              <a:ea typeface="+mj-ea"/>
            </a:endParaRPr>
          </a:p>
        </p:txBody>
      </p:sp>
      <p:pic>
        <p:nvPicPr>
          <p:cNvPr id="7" name="Picture 10" descr="8-3-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840" y="2825353"/>
            <a:ext cx="7724775" cy="34655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bwMode="auto">
          <a:xfrm>
            <a:off x="4714876" y="2857496"/>
            <a:ext cx="1285884" cy="1000132"/>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矩形 7"/>
          <p:cNvSpPr/>
          <p:nvPr/>
        </p:nvSpPr>
        <p:spPr bwMode="auto">
          <a:xfrm>
            <a:off x="4786314" y="4500570"/>
            <a:ext cx="1285884" cy="1000132"/>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054881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可编程阵列逻辑</a:t>
            </a:r>
            <a:endParaRPr lang="en-US" altLang="zh-CN" dirty="0"/>
          </a:p>
        </p:txBody>
      </p:sp>
      <p:sp>
        <p:nvSpPr>
          <p:cNvPr id="4" name="内容占位符 3"/>
          <p:cNvSpPr>
            <a:spLocks noGrp="1"/>
          </p:cNvSpPr>
          <p:nvPr>
            <p:ph idx="1"/>
          </p:nvPr>
        </p:nvSpPr>
        <p:spPr/>
        <p:txBody>
          <a:bodyPr/>
          <a:lstStyle/>
          <a:p>
            <a:r>
              <a:rPr lang="zh-CN" altLang="en-US" dirty="0" smtClean="0"/>
              <a:t>输出电路结构和反馈形式</a:t>
            </a:r>
            <a:endParaRPr lang="en-US" altLang="zh-CN" dirty="0" smtClean="0"/>
          </a:p>
          <a:p>
            <a:pPr lvl="1"/>
            <a:r>
              <a:rPr lang="zh-CN" altLang="en-US" dirty="0" smtClean="0"/>
              <a:t>运算选通反馈</a:t>
            </a:r>
            <a:r>
              <a:rPr lang="zh-CN" altLang="en-US" dirty="0"/>
              <a:t>结构</a:t>
            </a:r>
            <a:endParaRPr lang="en-US" altLang="zh-CN" dirty="0" smtClean="0"/>
          </a:p>
        </p:txBody>
      </p:sp>
      <p:sp>
        <p:nvSpPr>
          <p:cNvPr id="2" name="TextBox 1"/>
          <p:cNvSpPr txBox="1"/>
          <p:nvPr/>
        </p:nvSpPr>
        <p:spPr>
          <a:xfrm>
            <a:off x="4857753" y="1785926"/>
            <a:ext cx="3929090" cy="954107"/>
          </a:xfrm>
          <a:prstGeom prst="rect">
            <a:avLst/>
          </a:prstGeom>
          <a:noFill/>
        </p:spPr>
        <p:txBody>
          <a:bodyPr wrap="square" rtlCol="0">
            <a:spAutoFit/>
          </a:bodyPr>
          <a:lstStyle/>
          <a:p>
            <a:pPr>
              <a:spcBef>
                <a:spcPct val="50000"/>
              </a:spcBef>
            </a:pPr>
            <a:r>
              <a:rPr lang="zh-CN" altLang="en-US" sz="2800" b="1" dirty="0">
                <a:solidFill>
                  <a:srgbClr val="C00000"/>
                </a:solidFill>
                <a:latin typeface="+mj-ea"/>
                <a:ea typeface="+mj-ea"/>
              </a:rPr>
              <a:t>用途：时序</a:t>
            </a:r>
            <a:r>
              <a:rPr lang="zh-CN" altLang="en-US" sz="2800" b="1" dirty="0" smtClean="0">
                <a:solidFill>
                  <a:srgbClr val="C00000"/>
                </a:solidFill>
                <a:latin typeface="+mj-ea"/>
                <a:ea typeface="+mj-ea"/>
              </a:rPr>
              <a:t>逻辑电路</a:t>
            </a:r>
            <a:endParaRPr lang="zh-CN" altLang="en-US" sz="2800" b="1" dirty="0">
              <a:solidFill>
                <a:srgbClr val="C00000"/>
              </a:solidFill>
              <a:latin typeface="+mj-ea"/>
              <a:ea typeface="+mj-ea"/>
            </a:endParaRPr>
          </a:p>
          <a:p>
            <a:pPr algn="ctr">
              <a:buFontTx/>
              <a:buNone/>
            </a:pPr>
            <a:endParaRPr lang="zh-CN" altLang="en-US" sz="2800" b="1" dirty="0">
              <a:solidFill>
                <a:srgbClr val="C00000"/>
              </a:solidFill>
              <a:latin typeface="+mj-ea"/>
              <a:ea typeface="+mj-ea"/>
            </a:endParaRPr>
          </a:p>
        </p:txBody>
      </p:sp>
      <p:pic>
        <p:nvPicPr>
          <p:cNvPr id="7" name="Picture 4" descr="t8"/>
          <p:cNvPicPr>
            <a:picLocks noChangeAspect="1" noChangeArrowheads="1"/>
          </p:cNvPicPr>
          <p:nvPr/>
        </p:nvPicPr>
        <p:blipFill>
          <a:blip r:embed="rId3"/>
          <a:srcRect/>
          <a:stretch>
            <a:fillRect/>
          </a:stretch>
        </p:blipFill>
        <p:spPr>
          <a:xfrm>
            <a:off x="1066800" y="2638560"/>
            <a:ext cx="6934200" cy="3105150"/>
          </a:xfrm>
          <a:prstGeom prst="rect">
            <a:avLst/>
          </a:prstGeom>
          <a:solidFill>
            <a:srgbClr val="00CCFF"/>
          </a:solidFill>
          <a:ln w="12700">
            <a:solidFill>
              <a:srgbClr val="FF9933"/>
            </a:solidFill>
          </a:ln>
        </p:spPr>
      </p:pic>
      <p:sp>
        <p:nvSpPr>
          <p:cNvPr id="8" name="AutoShape 5"/>
          <p:cNvSpPr>
            <a:spLocks noChangeArrowheads="1"/>
          </p:cNvSpPr>
          <p:nvPr/>
        </p:nvSpPr>
        <p:spPr bwMode="auto">
          <a:xfrm>
            <a:off x="285720" y="3071810"/>
            <a:ext cx="1490690" cy="642942"/>
          </a:xfrm>
          <a:prstGeom prst="wedgeRectCallout">
            <a:avLst>
              <a:gd name="adj1" fmla="val 14103"/>
              <a:gd name="adj2" fmla="val 105741"/>
            </a:avLst>
          </a:prstGeom>
          <a:solidFill>
            <a:srgbClr val="FFCC66"/>
          </a:solidFill>
          <a:ln w="9525">
            <a:solidFill>
              <a:schemeClr val="tx1"/>
            </a:solidFill>
            <a:miter lim="800000"/>
            <a:headEnd/>
            <a:tailEnd/>
          </a:ln>
          <a:effectLst/>
        </p:spPr>
        <p:txBody>
          <a:bodyPr wrap="none" anchor="ctr"/>
          <a:lstStyle/>
          <a:p>
            <a:r>
              <a:rPr kumimoji="1" lang="zh-CN" altLang="en-US" dirty="0">
                <a:latin typeface="Times New Roman" pitchFamily="18" charset="0"/>
              </a:rPr>
              <a:t>反馈选通电路</a:t>
            </a:r>
          </a:p>
          <a:p>
            <a:r>
              <a:rPr kumimoji="1" lang="zh-CN" altLang="en-US" dirty="0">
                <a:latin typeface="Times New Roman" pitchFamily="18" charset="0"/>
              </a:rPr>
              <a:t>的输入变量</a:t>
            </a:r>
            <a:r>
              <a:rPr kumimoji="1" lang="en-US" altLang="zh-CN" dirty="0">
                <a:latin typeface="Times New Roman" pitchFamily="18" charset="0"/>
              </a:rPr>
              <a:t>B</a:t>
            </a:r>
          </a:p>
        </p:txBody>
      </p:sp>
      <p:grpSp>
        <p:nvGrpSpPr>
          <p:cNvPr id="9" name="Group 6"/>
          <p:cNvGrpSpPr>
            <a:grpSpLocks/>
          </p:cNvGrpSpPr>
          <p:nvPr/>
        </p:nvGrpSpPr>
        <p:grpSpPr bwMode="auto">
          <a:xfrm>
            <a:off x="1371600" y="3000510"/>
            <a:ext cx="3833813" cy="2609850"/>
            <a:chOff x="336" y="1044"/>
            <a:chExt cx="2415" cy="1644"/>
          </a:xfrm>
        </p:grpSpPr>
        <p:sp>
          <p:nvSpPr>
            <p:cNvPr id="10" name="AutoShape 7"/>
            <p:cNvSpPr>
              <a:spLocks noChangeArrowheads="1"/>
            </p:cNvSpPr>
            <p:nvPr/>
          </p:nvSpPr>
          <p:spPr bwMode="auto">
            <a:xfrm>
              <a:off x="1452" y="1044"/>
              <a:ext cx="1299" cy="528"/>
            </a:xfrm>
            <a:prstGeom prst="wedgeRectCallout">
              <a:avLst>
                <a:gd name="adj1" fmla="val -74024"/>
                <a:gd name="adj2" fmla="val 66396"/>
              </a:avLst>
            </a:prstGeom>
            <a:solidFill>
              <a:srgbClr val="FFCC66"/>
            </a:solidFill>
            <a:ln w="9525">
              <a:solidFill>
                <a:schemeClr val="tx1"/>
              </a:solidFill>
              <a:miter lim="800000"/>
              <a:headEnd/>
              <a:tailEnd/>
            </a:ln>
            <a:effectLst/>
          </p:spPr>
          <p:txBody>
            <a:bodyPr wrap="none" anchor="ctr"/>
            <a:lstStyle/>
            <a:p>
              <a:r>
                <a:rPr kumimoji="1" lang="zh-CN" altLang="en-US" dirty="0">
                  <a:latin typeface="Times New Roman" pitchFamily="18" charset="0"/>
                </a:rPr>
                <a:t>运算选通反馈结构</a:t>
              </a:r>
            </a:p>
          </p:txBody>
        </p:sp>
        <p:sp>
          <p:nvSpPr>
            <p:cNvPr id="11" name="Rectangle 8"/>
            <p:cNvSpPr>
              <a:spLocks noChangeArrowheads="1"/>
            </p:cNvSpPr>
            <p:nvPr/>
          </p:nvSpPr>
          <p:spPr bwMode="auto">
            <a:xfrm>
              <a:off x="336" y="1584"/>
              <a:ext cx="768" cy="1104"/>
            </a:xfrm>
            <a:prstGeom prst="rect">
              <a:avLst/>
            </a:prstGeom>
            <a:noFill/>
            <a:ln w="76200">
              <a:solidFill>
                <a:srgbClr val="FFCC66"/>
              </a:solidFill>
              <a:miter lim="800000"/>
              <a:headEnd/>
              <a:tailEnd/>
            </a:ln>
            <a:effectLst/>
          </p:spPr>
          <p:txBody>
            <a:bodyPr wrap="none" anchor="ctr"/>
            <a:lstStyle/>
            <a:p>
              <a:endParaRPr lang="zh-CN" altLang="en-US"/>
            </a:p>
          </p:txBody>
        </p:sp>
      </p:grpSp>
      <p:grpSp>
        <p:nvGrpSpPr>
          <p:cNvPr id="12" name="Group 9"/>
          <p:cNvGrpSpPr>
            <a:grpSpLocks/>
          </p:cNvGrpSpPr>
          <p:nvPr/>
        </p:nvGrpSpPr>
        <p:grpSpPr bwMode="auto">
          <a:xfrm>
            <a:off x="1981200" y="5610360"/>
            <a:ext cx="4019030" cy="961739"/>
            <a:chOff x="912" y="2688"/>
            <a:chExt cx="3027" cy="1211"/>
          </a:xfrm>
        </p:grpSpPr>
        <p:sp>
          <p:nvSpPr>
            <p:cNvPr id="13" name="AutoShape 10"/>
            <p:cNvSpPr>
              <a:spLocks noChangeArrowheads="1"/>
            </p:cNvSpPr>
            <p:nvPr/>
          </p:nvSpPr>
          <p:spPr bwMode="auto">
            <a:xfrm rot="10800000">
              <a:off x="912" y="3338"/>
              <a:ext cx="3027" cy="561"/>
            </a:xfrm>
            <a:prstGeom prst="wedgeRectCallout">
              <a:avLst>
                <a:gd name="adj1" fmla="val 10154"/>
                <a:gd name="adj2" fmla="val 139312"/>
              </a:avLst>
            </a:prstGeom>
            <a:solidFill>
              <a:srgbClr val="FFCC66"/>
            </a:solidFill>
            <a:ln w="9525">
              <a:solidFill>
                <a:schemeClr val="tx1"/>
              </a:solidFill>
              <a:miter lim="800000"/>
              <a:headEnd/>
              <a:tailEnd/>
            </a:ln>
            <a:effectLst/>
          </p:spPr>
          <p:txBody>
            <a:bodyPr rot="10800000" wrap="none" anchor="ctr"/>
            <a:lstStyle/>
            <a:p>
              <a:r>
                <a:rPr kumimoji="1" lang="zh-CN" altLang="en-US" dirty="0" smtClean="0">
                  <a:latin typeface="Times New Roman" pitchFamily="18" charset="0"/>
                </a:rPr>
                <a:t>反馈量接至与逻辑阵列作为输入变量</a:t>
              </a:r>
            </a:p>
          </p:txBody>
        </p:sp>
        <p:sp>
          <p:nvSpPr>
            <p:cNvPr id="14" name="AutoShape 11"/>
            <p:cNvSpPr>
              <a:spLocks/>
            </p:cNvSpPr>
            <p:nvPr/>
          </p:nvSpPr>
          <p:spPr bwMode="auto">
            <a:xfrm rot="16200000">
              <a:off x="2016" y="2544"/>
              <a:ext cx="144" cy="432"/>
            </a:xfrm>
            <a:prstGeom prst="leftBrace">
              <a:avLst>
                <a:gd name="adj1" fmla="val 25000"/>
                <a:gd name="adj2" fmla="val 50000"/>
              </a:avLst>
            </a:prstGeom>
            <a:noFill/>
            <a:ln w="38100">
              <a:solidFill>
                <a:srgbClr val="FF9933"/>
              </a:solidFill>
              <a:round/>
              <a:headEnd/>
              <a:tailEnd/>
            </a:ln>
            <a:effectLst/>
          </p:spPr>
          <p:txBody>
            <a:bodyPr wrap="none" anchor="ctr"/>
            <a:lstStyle/>
            <a:p>
              <a:endParaRPr lang="zh-CN" altLang="en-US"/>
            </a:p>
          </p:txBody>
        </p:sp>
      </p:grpSp>
      <p:sp>
        <p:nvSpPr>
          <p:cNvPr id="15" name="AutoShape 12"/>
          <p:cNvSpPr>
            <a:spLocks noChangeArrowheads="1"/>
          </p:cNvSpPr>
          <p:nvPr/>
        </p:nvSpPr>
        <p:spPr bwMode="auto">
          <a:xfrm rot="10800000">
            <a:off x="6572264" y="6072338"/>
            <a:ext cx="1852602" cy="499934"/>
          </a:xfrm>
          <a:prstGeom prst="wedgeRectCallout">
            <a:avLst>
              <a:gd name="adj1" fmla="val 9871"/>
              <a:gd name="adj2" fmla="val 145657"/>
            </a:avLst>
          </a:prstGeom>
          <a:solidFill>
            <a:srgbClr val="FFCC66"/>
          </a:solidFill>
          <a:ln w="9525">
            <a:solidFill>
              <a:schemeClr val="tx1"/>
            </a:solidFill>
            <a:miter lim="800000"/>
            <a:headEnd/>
            <a:tailEnd/>
          </a:ln>
          <a:effectLst/>
        </p:spPr>
        <p:txBody>
          <a:bodyPr rot="10800000" wrap="none" anchor="ctr"/>
          <a:lstStyle/>
          <a:p>
            <a:r>
              <a:rPr kumimoji="1" lang="zh-CN" altLang="en-US" dirty="0" smtClean="0">
                <a:latin typeface="Times New Roman" pitchFamily="18" charset="0"/>
              </a:rPr>
              <a:t>反馈</a:t>
            </a:r>
            <a:r>
              <a:rPr kumimoji="1" lang="zh-CN" altLang="en-US" dirty="0">
                <a:latin typeface="Times New Roman" pitchFamily="18" charset="0"/>
              </a:rPr>
              <a:t>变量</a:t>
            </a:r>
            <a:r>
              <a:rPr kumimoji="1" lang="en-US" altLang="zh-CN" dirty="0">
                <a:latin typeface="Times New Roman" pitchFamily="18" charset="0"/>
              </a:rPr>
              <a:t>A</a:t>
            </a:r>
          </a:p>
        </p:txBody>
      </p:sp>
    </p:spTree>
    <p:extLst>
      <p:ext uri="{BB962C8B-B14F-4D97-AF65-F5344CB8AC3E}">
        <p14:creationId xmlns:p14="http://schemas.microsoft.com/office/powerpoint/2010/main" val="535810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zh-CN" dirty="0">
                <a:latin typeface="Times New Roman" pitchFamily="18" charset="0"/>
              </a:rPr>
              <a:t>PAL</a:t>
            </a:r>
            <a:r>
              <a:rPr lang="zh-CN" altLang="en-US" dirty="0"/>
              <a:t>的应用</a:t>
            </a:r>
          </a:p>
        </p:txBody>
      </p:sp>
      <p:sp>
        <p:nvSpPr>
          <p:cNvPr id="77827" name="Rectangle 3"/>
          <p:cNvSpPr>
            <a:spLocks noGrp="1" noChangeArrowheads="1"/>
          </p:cNvSpPr>
          <p:nvPr>
            <p:ph type="body" idx="1"/>
          </p:nvPr>
        </p:nvSpPr>
        <p:spPr/>
        <p:txBody>
          <a:bodyPr/>
          <a:lstStyle/>
          <a:p>
            <a:r>
              <a:rPr lang="en-US" altLang="zh-CN" sz="2400" dirty="0">
                <a:latin typeface="Times New Roman" pitchFamily="18" charset="0"/>
              </a:rPr>
              <a:t>PAL</a:t>
            </a:r>
            <a:r>
              <a:rPr lang="zh-CN" altLang="en-US" sz="2400" dirty="0"/>
              <a:t>器件可以实现组合逻辑和时序逻辑设计。</a:t>
            </a:r>
          </a:p>
          <a:p>
            <a:r>
              <a:rPr lang="en-US" altLang="zh-CN" sz="2400" dirty="0">
                <a:latin typeface="Times New Roman" pitchFamily="18" charset="0"/>
              </a:rPr>
              <a:t>PAL</a:t>
            </a:r>
            <a:r>
              <a:rPr lang="zh-CN" altLang="en-US" sz="2400" dirty="0"/>
              <a:t>器件除了在一般逻辑设计中得到应用外，还被广泛地应用于数据检错和纠错、工业控制技术和计算机系统设计等领域。</a:t>
            </a:r>
          </a:p>
          <a:p>
            <a:pPr algn="just"/>
            <a:r>
              <a:rPr lang="en-US" altLang="zh-CN" sz="2400" dirty="0">
                <a:latin typeface="Times New Roman" pitchFamily="18" charset="0"/>
              </a:rPr>
              <a:t>PAL</a:t>
            </a:r>
            <a:r>
              <a:rPr lang="zh-CN" altLang="en-US" sz="2400" dirty="0"/>
              <a:t>器件实现逻辑函数的过程是先化简逻辑函数得到最简与－或式后，再画出</a:t>
            </a:r>
            <a:r>
              <a:rPr lang="en-US" altLang="zh-CN" sz="2400" dirty="0">
                <a:latin typeface="Times New Roman" pitchFamily="18" charset="0"/>
              </a:rPr>
              <a:t>PAL</a:t>
            </a:r>
            <a:r>
              <a:rPr lang="zh-CN" altLang="en-US" sz="2400" dirty="0"/>
              <a:t>器件点阵图。</a:t>
            </a:r>
          </a:p>
          <a:p>
            <a:pPr algn="just"/>
            <a:r>
              <a:rPr lang="zh-CN" altLang="en-US" sz="2400" dirty="0"/>
              <a:t>由于</a:t>
            </a:r>
            <a:r>
              <a:rPr lang="en-US" altLang="zh-CN" sz="2400" dirty="0">
                <a:latin typeface="Times New Roman" pitchFamily="18" charset="0"/>
              </a:rPr>
              <a:t>PAL</a:t>
            </a:r>
            <a:r>
              <a:rPr lang="zh-CN" altLang="en-US" sz="2400" dirty="0"/>
              <a:t>器件品种繁多，所以选择合适型号的</a:t>
            </a:r>
            <a:r>
              <a:rPr lang="en-US" altLang="zh-CN" sz="2400" dirty="0">
                <a:latin typeface="Times New Roman" pitchFamily="18" charset="0"/>
              </a:rPr>
              <a:t>PAL</a:t>
            </a:r>
            <a:r>
              <a:rPr lang="zh-CN" altLang="en-US" sz="2400" dirty="0"/>
              <a:t>器件就成为应用中不可忽视的因素。选择器件主要考虑</a:t>
            </a:r>
            <a:r>
              <a:rPr lang="zh-CN" altLang="en-US" sz="2400" dirty="0">
                <a:solidFill>
                  <a:srgbClr val="FF0000"/>
                </a:solidFill>
              </a:rPr>
              <a:t>输入端</a:t>
            </a:r>
            <a:r>
              <a:rPr lang="zh-CN" altLang="en-US" sz="2400" dirty="0"/>
              <a:t>、</a:t>
            </a:r>
            <a:r>
              <a:rPr lang="zh-CN" altLang="en-US" sz="2400" dirty="0">
                <a:solidFill>
                  <a:srgbClr val="FF0000"/>
                </a:solidFill>
              </a:rPr>
              <a:t>输出端数量</a:t>
            </a:r>
            <a:r>
              <a:rPr lang="zh-CN" altLang="en-US" sz="2400" dirty="0"/>
              <a:t>是否恰当，</a:t>
            </a:r>
            <a:r>
              <a:rPr lang="zh-CN" altLang="en-US" sz="2400" dirty="0">
                <a:solidFill>
                  <a:srgbClr val="FF0000"/>
                </a:solidFill>
              </a:rPr>
              <a:t>乘积项数</a:t>
            </a:r>
            <a:r>
              <a:rPr lang="zh-CN" altLang="en-US" sz="2400" dirty="0"/>
              <a:t>符不符合要求，</a:t>
            </a:r>
            <a:r>
              <a:rPr lang="zh-CN" altLang="en-US" sz="2400" dirty="0">
                <a:solidFill>
                  <a:srgbClr val="FF0000"/>
                </a:solidFill>
              </a:rPr>
              <a:t>寄存器数量够不够</a:t>
            </a:r>
            <a:r>
              <a:rPr lang="zh-CN" altLang="en-US" sz="2400" dirty="0"/>
              <a:t>等因素。在实际应用中，还要考虑速度、功耗和输出极性等。</a:t>
            </a:r>
          </a:p>
          <a:p>
            <a:endParaRPr lang="en-US" altLang="zh-CN" sz="2800" dirty="0"/>
          </a:p>
        </p:txBody>
      </p:sp>
    </p:spTree>
    <p:extLst>
      <p:ext uri="{BB962C8B-B14F-4D97-AF65-F5344CB8AC3E}">
        <p14:creationId xmlns:p14="http://schemas.microsoft.com/office/powerpoint/2010/main" val="17028649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827">
                                            <p:txEl>
                                              <p:pRg st="1" end="1"/>
                                            </p:txEl>
                                          </p:spTgt>
                                        </p:tgtEl>
                                        <p:attrNameLst>
                                          <p:attrName>style.visibility</p:attrName>
                                        </p:attrNameLst>
                                      </p:cBhvr>
                                      <p:to>
                                        <p:strVal val="visible"/>
                                      </p:to>
                                    </p:set>
                                    <p:animEffect transition="in" filter="fade">
                                      <p:cBhvr>
                                        <p:cTn id="7" dur="500"/>
                                        <p:tgtEl>
                                          <p:spTgt spid="778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827">
                                            <p:txEl>
                                              <p:pRg st="2" end="2"/>
                                            </p:txEl>
                                          </p:spTgt>
                                        </p:tgtEl>
                                        <p:attrNameLst>
                                          <p:attrName>style.visibility</p:attrName>
                                        </p:attrNameLst>
                                      </p:cBhvr>
                                      <p:to>
                                        <p:strVal val="visible"/>
                                      </p:to>
                                    </p:set>
                                    <p:animEffect transition="in" filter="fade">
                                      <p:cBhvr>
                                        <p:cTn id="12" dur="500"/>
                                        <p:tgtEl>
                                          <p:spTgt spid="778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827">
                                            <p:txEl>
                                              <p:pRg st="3" end="3"/>
                                            </p:txEl>
                                          </p:spTgt>
                                        </p:tgtEl>
                                        <p:attrNameLst>
                                          <p:attrName>style.visibility</p:attrName>
                                        </p:attrNameLst>
                                      </p:cBhvr>
                                      <p:to>
                                        <p:strVal val="visible"/>
                                      </p:to>
                                    </p:set>
                                    <p:animEffect transition="in" filter="fade">
                                      <p:cBhvr>
                                        <p:cTn id="17" dur="500"/>
                                        <p:tgtEl>
                                          <p:spTgt spid="7782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7827">
                                            <p:txEl>
                                              <p:pRg st="3" end="3"/>
                                            </p:txEl>
                                          </p:spTgt>
                                        </p:tgtEl>
                                        <p:attrNameLst>
                                          <p:attrName>style.visibility</p:attrName>
                                        </p:attrNameLst>
                                      </p:cBhvr>
                                      <p:to>
                                        <p:strVal val="visible"/>
                                      </p:to>
                                    </p:set>
                                    <p:animEffect transition="in" filter="fade">
                                      <p:cBhvr>
                                        <p:cTn id="22" dur="500"/>
                                        <p:tgtEl>
                                          <p:spTgt spid="778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dirty="0" smtClean="0"/>
              <a:t>可编程逻辑器件</a:t>
            </a:r>
            <a:endParaRPr lang="zh-CN" altLang="en-US" dirty="0"/>
          </a:p>
        </p:txBody>
      </p:sp>
      <p:sp>
        <p:nvSpPr>
          <p:cNvPr id="4" name="内容占位符 3"/>
          <p:cNvSpPr>
            <a:spLocks noGrp="1"/>
          </p:cNvSpPr>
          <p:nvPr>
            <p:ph idx="1"/>
          </p:nvPr>
        </p:nvSpPr>
        <p:spPr/>
        <p:txBody>
          <a:bodyPr/>
          <a:lstStyle/>
          <a:p>
            <a:r>
              <a:rPr lang="zh-CN" altLang="en-US" dirty="0" smtClean="0"/>
              <a:t>概述</a:t>
            </a:r>
            <a:endParaRPr lang="en-US" altLang="zh-CN" dirty="0" smtClean="0"/>
          </a:p>
          <a:p>
            <a:r>
              <a:rPr lang="zh-CN" altLang="en-US" dirty="0" smtClean="0"/>
              <a:t>现场可编程逻辑阵列（</a:t>
            </a:r>
            <a:r>
              <a:rPr lang="en-US" altLang="zh-CN" dirty="0" smtClean="0"/>
              <a:t>FPLA</a:t>
            </a:r>
            <a:r>
              <a:rPr lang="zh-CN" altLang="en-US" dirty="0" smtClean="0"/>
              <a:t>）</a:t>
            </a:r>
            <a:endParaRPr lang="en-US" altLang="zh-CN" dirty="0" smtClean="0"/>
          </a:p>
          <a:p>
            <a:r>
              <a:rPr lang="zh-CN" altLang="en-US" dirty="0" smtClean="0"/>
              <a:t>可编程阵列逻辑（</a:t>
            </a:r>
            <a:r>
              <a:rPr lang="en-US" altLang="zh-CN" dirty="0" smtClean="0"/>
              <a:t>PAL</a:t>
            </a:r>
            <a:r>
              <a:rPr lang="zh-CN" altLang="en-US" dirty="0" smtClean="0"/>
              <a:t>）</a:t>
            </a:r>
            <a:endParaRPr lang="en-US" altLang="zh-CN" dirty="0" smtClean="0"/>
          </a:p>
          <a:p>
            <a:r>
              <a:rPr lang="zh-CN" altLang="en-US" b="1" dirty="0" smtClean="0"/>
              <a:t>通用阵列逻辑（</a:t>
            </a:r>
            <a:r>
              <a:rPr lang="en-US" altLang="zh-CN" b="1" dirty="0" smtClean="0"/>
              <a:t>GAL</a:t>
            </a:r>
            <a:r>
              <a:rPr lang="zh-CN" altLang="en-US" b="1" dirty="0" smtClean="0"/>
              <a:t>）</a:t>
            </a:r>
            <a:endParaRPr lang="en-US" altLang="zh-CN" b="1" dirty="0" smtClean="0"/>
          </a:p>
          <a:p>
            <a:r>
              <a:rPr lang="zh-CN" altLang="en-US" dirty="0"/>
              <a:t>可</a:t>
            </a:r>
            <a:r>
              <a:rPr lang="zh-CN" altLang="en-US" dirty="0" smtClean="0"/>
              <a:t>擦除的可编程逻辑器件（</a:t>
            </a:r>
            <a:r>
              <a:rPr lang="en-US" altLang="zh-CN" dirty="0"/>
              <a:t>E</a:t>
            </a:r>
            <a:r>
              <a:rPr lang="en-US" altLang="zh-CN" dirty="0" smtClean="0"/>
              <a:t>PLD</a:t>
            </a:r>
            <a:r>
              <a:rPr lang="zh-CN" altLang="en-US" dirty="0" smtClean="0"/>
              <a:t>）</a:t>
            </a:r>
            <a:endParaRPr lang="en-US" altLang="zh-CN" dirty="0"/>
          </a:p>
          <a:p>
            <a:r>
              <a:rPr lang="zh-CN" altLang="en-US" dirty="0" smtClean="0"/>
              <a:t>复杂的可编程逻辑器件（</a:t>
            </a:r>
            <a:r>
              <a:rPr lang="en-US" altLang="zh-CN" dirty="0" smtClean="0"/>
              <a:t>CPLD</a:t>
            </a:r>
            <a:r>
              <a:rPr lang="zh-CN" altLang="en-US" dirty="0" smtClean="0"/>
              <a:t>）</a:t>
            </a:r>
            <a:endParaRPr lang="en-US" altLang="zh-CN" dirty="0" smtClean="0"/>
          </a:p>
          <a:p>
            <a:r>
              <a:rPr lang="zh-CN" altLang="en-US" dirty="0" smtClean="0"/>
              <a:t>现场可编程门阵列（</a:t>
            </a:r>
            <a:r>
              <a:rPr lang="en-US" altLang="zh-CN" dirty="0" smtClean="0"/>
              <a:t>FPGA</a:t>
            </a:r>
            <a:r>
              <a:rPr lang="zh-CN" altLang="en-US" dirty="0" smtClean="0"/>
              <a:t>）</a:t>
            </a:r>
            <a:endParaRPr lang="en-US" altLang="zh-CN" dirty="0" smtClean="0"/>
          </a:p>
          <a:p>
            <a:r>
              <a:rPr lang="en-US" altLang="zh-CN" dirty="0" smtClean="0"/>
              <a:t>PLD</a:t>
            </a:r>
            <a:r>
              <a:rPr lang="zh-CN" altLang="en-US" dirty="0" smtClean="0"/>
              <a:t>的编程</a:t>
            </a:r>
            <a:endParaRPr lang="en-US" altLang="zh-CN" dirty="0" smtClean="0"/>
          </a:p>
        </p:txBody>
      </p:sp>
    </p:spTree>
    <p:extLst>
      <p:ext uri="{BB962C8B-B14F-4D97-AF65-F5344CB8AC3E}">
        <p14:creationId xmlns:p14="http://schemas.microsoft.com/office/powerpoint/2010/main" val="2918244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通用阵列逻辑</a:t>
            </a:r>
            <a:endParaRPr lang="en-US" altLang="zh-CN" dirty="0"/>
          </a:p>
        </p:txBody>
      </p:sp>
      <p:sp>
        <p:nvSpPr>
          <p:cNvPr id="4" name="内容占位符 3"/>
          <p:cNvSpPr>
            <a:spLocks noGrp="1"/>
          </p:cNvSpPr>
          <p:nvPr>
            <p:ph idx="1"/>
          </p:nvPr>
        </p:nvSpPr>
        <p:spPr>
          <a:xfrm>
            <a:off x="467544" y="1268761"/>
            <a:ext cx="8229600" cy="4017628"/>
          </a:xfrm>
        </p:spPr>
        <p:txBody>
          <a:bodyPr/>
          <a:lstStyle/>
          <a:p>
            <a:r>
              <a:rPr lang="zh-CN" altLang="en-US" dirty="0" smtClean="0"/>
              <a:t>通用阵列逻辑</a:t>
            </a:r>
            <a:r>
              <a:rPr lang="en-US" altLang="zh-CN" dirty="0" smtClean="0"/>
              <a:t>GAL(Generic Array Logic)</a:t>
            </a:r>
          </a:p>
        </p:txBody>
      </p:sp>
      <p:sp>
        <p:nvSpPr>
          <p:cNvPr id="5" name="内容占位符 3"/>
          <p:cNvSpPr txBox="1">
            <a:spLocks/>
          </p:cNvSpPr>
          <p:nvPr/>
        </p:nvSpPr>
        <p:spPr>
          <a:xfrm>
            <a:off x="485804" y="2000240"/>
            <a:ext cx="8658196" cy="4017628"/>
          </a:xfrm>
          <a:prstGeom prst="rect">
            <a:avLst/>
          </a:prstGeom>
        </p:spPr>
        <p:txBody>
          <a:bodyPr/>
          <a:lstStyle/>
          <a:p>
            <a:pPr marL="342900" marR="0" lvl="0" indent="-342900" algn="l" defTabSz="914400" rtl="0" eaLnBrk="0" fontAlgn="base" latinLnBrk="0" hangingPunct="0">
              <a:lnSpc>
                <a:spcPct val="110000"/>
              </a:lnSpc>
              <a:spcBef>
                <a:spcPct val="20000"/>
              </a:spcBef>
              <a:spcAft>
                <a:spcPct val="0"/>
              </a:spcAft>
              <a:buClrTx/>
              <a:buSzTx/>
              <a:buFontTx/>
              <a:buChar char="•"/>
              <a:tabLst/>
              <a:defRPr/>
            </a:pPr>
            <a:r>
              <a:rPr kumimoji="1" lang="zh-CN" altLang="en-US" sz="3200" b="0" i="0" u="none" strike="noStrike" kern="0" cap="none" spc="0" normalizeH="0" baseline="0" noProof="0" dirty="0" smtClean="0">
                <a:ln>
                  <a:noFill/>
                </a:ln>
                <a:solidFill>
                  <a:schemeClr val="tx1"/>
                </a:solidFill>
                <a:effectLst/>
                <a:uLnTx/>
                <a:uFillTx/>
                <a:latin typeface="Times New Roman" pitchFamily="18" charset="0"/>
                <a:ea typeface="+mj-ea"/>
                <a:cs typeface="宋体" charset="0"/>
              </a:rPr>
              <a:t>特点</a:t>
            </a:r>
            <a:endParaRPr kumimoji="1" lang="en-US" altLang="zh-CN" sz="3200" b="0" i="0" u="none" strike="noStrike" kern="0" cap="none" spc="0" normalizeH="0" baseline="0" noProof="0" dirty="0" smtClean="0">
              <a:ln>
                <a:noFill/>
              </a:ln>
              <a:solidFill>
                <a:schemeClr val="tx1"/>
              </a:solidFill>
              <a:effectLst/>
              <a:uLnTx/>
              <a:uFillTx/>
              <a:latin typeface="Times New Roman" pitchFamily="18" charset="0"/>
              <a:ea typeface="+mj-ea"/>
              <a:cs typeface="宋体" charset="0"/>
            </a:endParaRPr>
          </a:p>
          <a:p>
            <a:pPr marL="742950" marR="0" lvl="1" indent="-285750" algn="l" defTabSz="914400" rtl="0" eaLnBrk="0" fontAlgn="base" latinLnBrk="0" hangingPunct="0">
              <a:lnSpc>
                <a:spcPct val="110000"/>
              </a:lnSpc>
              <a:spcBef>
                <a:spcPct val="20000"/>
              </a:spcBef>
              <a:spcAft>
                <a:spcPct val="0"/>
              </a:spcAft>
              <a:buClrTx/>
              <a:buSzTx/>
              <a:buFontTx/>
              <a:buChar char="–"/>
              <a:tabLst/>
              <a:defRPr/>
            </a:pPr>
            <a:r>
              <a:rPr kumimoji="1" lang="zh-CN" altLang="en-US" sz="2400" b="0" i="0" u="none" strike="noStrike" kern="0" cap="none" spc="0" normalizeH="0" baseline="0" noProof="0" dirty="0" smtClean="0">
                <a:ln>
                  <a:noFill/>
                </a:ln>
                <a:solidFill>
                  <a:schemeClr val="tx1"/>
                </a:solidFill>
                <a:effectLst/>
                <a:uLnTx/>
                <a:uFillTx/>
                <a:latin typeface="+mj-ea"/>
                <a:ea typeface="+mj-ea"/>
              </a:rPr>
              <a:t>电可擦除，电可改写</a:t>
            </a:r>
            <a:endParaRPr kumimoji="1" lang="en-US" altLang="zh-CN" sz="2400" b="0" i="0" u="none" strike="noStrike" kern="0" cap="none" spc="0" normalizeH="0" baseline="0" noProof="0" dirty="0" smtClean="0">
              <a:ln>
                <a:noFill/>
              </a:ln>
              <a:solidFill>
                <a:srgbClr val="FF0000"/>
              </a:solidFill>
              <a:effectLst/>
              <a:uLnTx/>
              <a:uFillTx/>
              <a:latin typeface="+mj-ea"/>
              <a:ea typeface="+mj-ea"/>
            </a:endParaRPr>
          </a:p>
          <a:p>
            <a:pPr marL="742950" marR="0" lvl="1" indent="-285750" algn="l" defTabSz="914400" rtl="0" eaLnBrk="0" fontAlgn="base" latinLnBrk="0" hangingPunct="0">
              <a:lnSpc>
                <a:spcPct val="110000"/>
              </a:lnSpc>
              <a:spcBef>
                <a:spcPct val="20000"/>
              </a:spcBef>
              <a:spcAft>
                <a:spcPct val="0"/>
              </a:spcAft>
              <a:buClrTx/>
              <a:buSzTx/>
              <a:buFontTx/>
              <a:buChar char="–"/>
              <a:tabLst/>
              <a:defRPr/>
            </a:pPr>
            <a:r>
              <a:rPr kumimoji="1" lang="zh-CN" altLang="en-US" sz="2400" b="0" i="0" u="none" strike="noStrike" kern="0" cap="none" spc="0" normalizeH="0" baseline="0" noProof="0" dirty="0" smtClean="0">
                <a:ln>
                  <a:noFill/>
                </a:ln>
                <a:solidFill>
                  <a:schemeClr val="tx1"/>
                </a:solidFill>
                <a:effectLst/>
                <a:uLnTx/>
                <a:uFillTx/>
                <a:latin typeface="+mj-ea"/>
                <a:ea typeface="+mj-ea"/>
              </a:rPr>
              <a:t>输出端设置了</a:t>
            </a:r>
            <a:r>
              <a:rPr kumimoji="1" lang="en-US" altLang="zh-CN" sz="2400" b="0" i="0" u="none" strike="noStrike" kern="0" cap="none" spc="0" normalizeH="0" baseline="0" noProof="0" dirty="0" smtClean="0">
                <a:ln>
                  <a:noFill/>
                </a:ln>
                <a:solidFill>
                  <a:schemeClr val="tx1"/>
                </a:solidFill>
                <a:effectLst/>
                <a:uLnTx/>
                <a:uFillTx/>
                <a:latin typeface="+mj-ea"/>
                <a:ea typeface="+mj-ea"/>
              </a:rPr>
              <a:t>OLMC</a:t>
            </a:r>
            <a:r>
              <a:rPr kumimoji="1" lang="zh-CN" altLang="en-US" sz="2400" b="0" i="0" u="none" strike="noStrike" kern="0" cap="none" spc="0" normalizeH="0" baseline="0" noProof="0" dirty="0" smtClean="0">
                <a:ln>
                  <a:noFill/>
                </a:ln>
                <a:solidFill>
                  <a:schemeClr val="tx1"/>
                </a:solidFill>
                <a:effectLst/>
                <a:uLnTx/>
                <a:uFillTx/>
                <a:latin typeface="+mj-ea"/>
                <a:ea typeface="+mj-ea"/>
              </a:rPr>
              <a:t>，可以设置成不同的工作状态，增强了器件的通用型</a:t>
            </a:r>
            <a:endParaRPr kumimoji="1" lang="en-US" altLang="zh-CN" sz="2400" b="0" i="0" u="none" strike="noStrike" kern="0" cap="none" spc="0" normalizeH="0" baseline="0" noProof="0" dirty="0" smtClean="0">
              <a:ln>
                <a:noFill/>
              </a:ln>
              <a:solidFill>
                <a:schemeClr val="tx1"/>
              </a:solidFill>
              <a:effectLst/>
              <a:uLnTx/>
              <a:uFillTx/>
              <a:latin typeface="+mj-ea"/>
              <a:ea typeface="+mj-ea"/>
            </a:endParaRPr>
          </a:p>
          <a:p>
            <a:pPr marL="742950" lvl="1" indent="-285750" eaLnBrk="0" hangingPunct="0">
              <a:lnSpc>
                <a:spcPct val="110000"/>
              </a:lnSpc>
              <a:spcBef>
                <a:spcPct val="20000"/>
              </a:spcBef>
              <a:buFontTx/>
              <a:buChar char="–"/>
            </a:pPr>
            <a:r>
              <a:rPr kumimoji="1" lang="zh-CN" altLang="en-US" sz="2400" kern="0" dirty="0" smtClean="0">
                <a:latin typeface="+mj-ea"/>
                <a:ea typeface="+mj-ea"/>
              </a:rPr>
              <a:t>可编程的输出逻辑宏单元</a:t>
            </a:r>
            <a:r>
              <a:rPr kumimoji="1" lang="zh-CN" altLang="en-US" sz="2000" kern="0" dirty="0" smtClean="0">
                <a:latin typeface="+mj-ea"/>
                <a:ea typeface="+mj-ea"/>
              </a:rPr>
              <a:t>（</a:t>
            </a:r>
            <a:r>
              <a:rPr kumimoji="1" lang="en-US" altLang="zh-CN" sz="2000" b="0" i="0" u="none" strike="noStrike" kern="0" cap="none" spc="0" normalizeH="0" baseline="0" noProof="0" dirty="0" smtClean="0">
                <a:ln>
                  <a:noFill/>
                </a:ln>
                <a:solidFill>
                  <a:schemeClr val="tx1"/>
                </a:solidFill>
                <a:effectLst/>
                <a:uLnTx/>
                <a:uFillTx/>
                <a:latin typeface="+mj-ea"/>
                <a:ea typeface="+mj-ea"/>
              </a:rPr>
              <a:t>OLMC</a:t>
            </a:r>
            <a:r>
              <a:rPr kumimoji="1" lang="zh-CN" altLang="en-US" sz="2000" b="0" i="0" u="none" strike="noStrike" kern="0" cap="none" spc="0" normalizeH="0" baseline="0" noProof="0" dirty="0" smtClean="0">
                <a:ln>
                  <a:noFill/>
                </a:ln>
                <a:solidFill>
                  <a:schemeClr val="tx1"/>
                </a:solidFill>
                <a:effectLst/>
                <a:uLnTx/>
                <a:uFillTx/>
                <a:latin typeface="+mj-ea"/>
                <a:ea typeface="+mj-ea"/>
              </a:rPr>
              <a:t>，</a:t>
            </a:r>
            <a:r>
              <a:rPr kumimoji="1" lang="en-US" altLang="zh-CN" sz="2000" b="0" i="0" u="none" strike="noStrike" kern="0" cap="none" spc="0" normalizeH="0" baseline="0" noProof="0" dirty="0" smtClean="0">
                <a:ln>
                  <a:noFill/>
                </a:ln>
                <a:solidFill>
                  <a:schemeClr val="tx1"/>
                </a:solidFill>
                <a:effectLst/>
                <a:uLnTx/>
                <a:uFillTx/>
                <a:latin typeface="+mj-ea"/>
                <a:ea typeface="+mj-ea"/>
              </a:rPr>
              <a:t>Output Logic Macro Cell</a:t>
            </a:r>
            <a:r>
              <a:rPr kumimoji="1" lang="zh-CN" altLang="en-US" sz="2000" b="0" i="0" u="none" strike="noStrike" kern="0" cap="none" spc="0" normalizeH="0" baseline="0" noProof="0" dirty="0" smtClean="0">
                <a:ln>
                  <a:noFill/>
                </a:ln>
                <a:solidFill>
                  <a:schemeClr val="tx1"/>
                </a:solidFill>
                <a:effectLst/>
                <a:uLnTx/>
                <a:uFillTx/>
                <a:latin typeface="+mj-ea"/>
                <a:ea typeface="+mj-ea"/>
              </a:rPr>
              <a:t> ）</a:t>
            </a:r>
            <a:endParaRPr kumimoji="1" lang="en-US" altLang="zh-CN" sz="2000" b="0" i="0" u="none" strike="noStrike" kern="0" cap="none" spc="0" normalizeH="0" baseline="0" noProof="0" dirty="0" smtClean="0">
              <a:ln>
                <a:noFill/>
              </a:ln>
              <a:solidFill>
                <a:schemeClr val="tx1"/>
              </a:solidFill>
              <a:effectLst/>
              <a:uLnTx/>
              <a:uFillTx/>
              <a:latin typeface="+mj-ea"/>
              <a:ea typeface="+mj-ea"/>
            </a:endParaRPr>
          </a:p>
          <a:p>
            <a:pPr marL="742950" lvl="1" indent="-285750" eaLnBrk="0" hangingPunct="0">
              <a:lnSpc>
                <a:spcPct val="110000"/>
              </a:lnSpc>
              <a:spcBef>
                <a:spcPct val="20000"/>
              </a:spcBef>
              <a:buFontTx/>
              <a:buChar char="–"/>
            </a:pPr>
            <a:r>
              <a:rPr lang="zh-CN" altLang="en-US" sz="2400" dirty="0" smtClean="0">
                <a:latin typeface="+mj-ea"/>
                <a:ea typeface="+mj-ea"/>
              </a:rPr>
              <a:t>与</a:t>
            </a:r>
            <a:r>
              <a:rPr lang="en-US" altLang="zh-CN" sz="2400" dirty="0" smtClean="0">
                <a:latin typeface="+mj-ea"/>
                <a:ea typeface="+mj-ea"/>
              </a:rPr>
              <a:t>PAL</a:t>
            </a:r>
            <a:r>
              <a:rPr lang="zh-CN" altLang="en-US" sz="2400" dirty="0" smtClean="0">
                <a:latin typeface="+mj-ea"/>
                <a:ea typeface="+mj-ea"/>
              </a:rPr>
              <a:t>相比，在结构上的显著特点是输出采用了宏单元。</a:t>
            </a:r>
            <a:r>
              <a:rPr lang="en-US" altLang="zh-CN" sz="2400" dirty="0" smtClean="0">
                <a:solidFill>
                  <a:srgbClr val="FF0000"/>
                </a:solidFill>
                <a:latin typeface="+mj-ea"/>
                <a:ea typeface="+mj-ea"/>
              </a:rPr>
              <a:t>PAL</a:t>
            </a:r>
            <a:r>
              <a:rPr lang="zh-CN" altLang="en-US" sz="2400" dirty="0" smtClean="0">
                <a:solidFill>
                  <a:srgbClr val="FF0000"/>
                </a:solidFill>
                <a:latin typeface="+mj-ea"/>
                <a:ea typeface="+mj-ea"/>
              </a:rPr>
              <a:t>可编程与阵列</a:t>
            </a:r>
            <a:r>
              <a:rPr lang="zh-CN" altLang="en-US" sz="2400" dirty="0" smtClean="0">
                <a:latin typeface="+mj-ea"/>
                <a:ea typeface="+mj-ea"/>
              </a:rPr>
              <a:t>是送到一个</a:t>
            </a:r>
            <a:r>
              <a:rPr lang="zh-CN" altLang="en-US" sz="2400" dirty="0" smtClean="0">
                <a:solidFill>
                  <a:srgbClr val="FF0000"/>
                </a:solidFill>
                <a:latin typeface="+mj-ea"/>
                <a:ea typeface="+mj-ea"/>
              </a:rPr>
              <a:t>固定的或阵列上输出</a:t>
            </a:r>
            <a:r>
              <a:rPr lang="zh-CN" altLang="en-US" sz="2400" dirty="0" smtClean="0">
                <a:latin typeface="+mj-ea"/>
                <a:ea typeface="+mj-ea"/>
              </a:rPr>
              <a:t>的，而</a:t>
            </a:r>
            <a:r>
              <a:rPr lang="en-US" altLang="zh-CN" sz="2400" dirty="0" smtClean="0">
                <a:solidFill>
                  <a:srgbClr val="FF0000"/>
                </a:solidFill>
                <a:latin typeface="+mj-ea"/>
                <a:ea typeface="+mj-ea"/>
              </a:rPr>
              <a:t>GAL</a:t>
            </a:r>
            <a:r>
              <a:rPr lang="zh-CN" altLang="en-US" sz="2400" dirty="0" smtClean="0">
                <a:solidFill>
                  <a:srgbClr val="FF0000"/>
                </a:solidFill>
                <a:latin typeface="+mj-ea"/>
                <a:ea typeface="+mj-ea"/>
              </a:rPr>
              <a:t>可编程与阵列</a:t>
            </a:r>
            <a:r>
              <a:rPr lang="zh-CN" altLang="en-US" sz="2400" dirty="0" smtClean="0">
                <a:latin typeface="+mj-ea"/>
                <a:ea typeface="+mj-ea"/>
              </a:rPr>
              <a:t>则是送到</a:t>
            </a:r>
            <a:r>
              <a:rPr lang="en-US" altLang="zh-CN" sz="2400" dirty="0" smtClean="0">
                <a:solidFill>
                  <a:srgbClr val="FF0000"/>
                </a:solidFill>
                <a:latin typeface="+mj-ea"/>
                <a:ea typeface="+mj-ea"/>
              </a:rPr>
              <a:t>OLMC</a:t>
            </a:r>
            <a:r>
              <a:rPr lang="zh-CN" altLang="en-US" sz="2400" dirty="0" smtClean="0">
                <a:solidFill>
                  <a:srgbClr val="FF0000"/>
                </a:solidFill>
                <a:latin typeface="+mj-ea"/>
                <a:ea typeface="+mj-ea"/>
              </a:rPr>
              <a:t>上输出</a:t>
            </a:r>
            <a:r>
              <a:rPr lang="zh-CN" altLang="en-US" sz="2400" dirty="0" smtClean="0">
                <a:latin typeface="+mj-ea"/>
                <a:ea typeface="+mj-ea"/>
              </a:rPr>
              <a:t>的。</a:t>
            </a:r>
            <a:endParaRPr lang="en-US" altLang="zh-CN" sz="2400" dirty="0" smtClean="0">
              <a:latin typeface="+mj-ea"/>
              <a:ea typeface="+mj-ea"/>
            </a:endParaRPr>
          </a:p>
          <a:p>
            <a:pPr marL="742950" lvl="1" indent="-285750" eaLnBrk="0" hangingPunct="0">
              <a:lnSpc>
                <a:spcPct val="110000"/>
              </a:lnSpc>
              <a:spcBef>
                <a:spcPct val="20000"/>
              </a:spcBef>
              <a:buFontTx/>
              <a:buChar char="–"/>
            </a:pPr>
            <a:r>
              <a:rPr lang="zh-CN" altLang="en-US" sz="2400" dirty="0" smtClean="0">
                <a:latin typeface="+mj-ea"/>
                <a:ea typeface="+mj-ea"/>
              </a:rPr>
              <a:t>通过对</a:t>
            </a:r>
            <a:r>
              <a:rPr lang="en-US" altLang="zh-CN" sz="2400" dirty="0" smtClean="0">
                <a:latin typeface="+mj-ea"/>
                <a:ea typeface="+mj-ea"/>
              </a:rPr>
              <a:t>OLMC</a:t>
            </a:r>
            <a:r>
              <a:rPr lang="zh-CN" altLang="en-US" sz="2400" dirty="0" smtClean="0">
                <a:latin typeface="+mj-ea"/>
                <a:ea typeface="+mj-ea"/>
              </a:rPr>
              <a:t>单元的编程，</a:t>
            </a:r>
            <a:r>
              <a:rPr lang="en-US" altLang="zh-CN" sz="2400" dirty="0" smtClean="0">
                <a:latin typeface="+mj-ea"/>
                <a:ea typeface="+mj-ea"/>
              </a:rPr>
              <a:t>GAL</a:t>
            </a:r>
            <a:r>
              <a:rPr lang="zh-CN" altLang="en-US" sz="2400" dirty="0" smtClean="0">
                <a:latin typeface="+mj-ea"/>
                <a:ea typeface="+mj-ea"/>
              </a:rPr>
              <a:t>能满足更多的逻辑电路要求，从而使它</a:t>
            </a:r>
            <a:r>
              <a:rPr lang="zh-CN" altLang="en-US" sz="2400" dirty="0" smtClean="0">
                <a:solidFill>
                  <a:srgbClr val="FF0000"/>
                </a:solidFill>
                <a:latin typeface="+mj-ea"/>
                <a:ea typeface="+mj-ea"/>
              </a:rPr>
              <a:t>比</a:t>
            </a:r>
            <a:r>
              <a:rPr lang="en-US" altLang="zh-CN" sz="2400" dirty="0" smtClean="0">
                <a:solidFill>
                  <a:srgbClr val="FF0000"/>
                </a:solidFill>
                <a:latin typeface="+mj-ea"/>
                <a:ea typeface="+mj-ea"/>
              </a:rPr>
              <a:t>PAL</a:t>
            </a:r>
            <a:r>
              <a:rPr lang="zh-CN" altLang="en-US" sz="2400" dirty="0" smtClean="0">
                <a:solidFill>
                  <a:srgbClr val="FF0000"/>
                </a:solidFill>
                <a:latin typeface="+mj-ea"/>
                <a:ea typeface="+mj-ea"/>
              </a:rPr>
              <a:t>具有更多的功能</a:t>
            </a:r>
            <a:r>
              <a:rPr lang="zh-CN" altLang="en-US" sz="2400" dirty="0" smtClean="0">
                <a:latin typeface="+mj-ea"/>
                <a:ea typeface="+mj-ea"/>
              </a:rPr>
              <a:t>，设计也更为灵活。</a:t>
            </a:r>
            <a:endParaRPr lang="zh-CN" altLang="en-US" sz="2400" dirty="0" smtClean="0"/>
          </a:p>
          <a:p>
            <a:pPr marL="742950" lvl="1" indent="-285750" eaLnBrk="0" hangingPunct="0">
              <a:lnSpc>
                <a:spcPct val="110000"/>
              </a:lnSpc>
              <a:spcBef>
                <a:spcPct val="20000"/>
              </a:spcBef>
              <a:buFontTx/>
              <a:buChar char="–"/>
            </a:pPr>
            <a:endParaRPr lang="zh-CN" altLang="en-US" sz="2400" dirty="0" smtClean="0">
              <a:latin typeface="+mj-ea"/>
              <a:ea typeface="+mj-ea"/>
            </a:endParaRPr>
          </a:p>
          <a:p>
            <a:pPr marL="742950" marR="0" lvl="1" indent="-285750" algn="l" defTabSz="914400" rtl="0" eaLnBrk="0" fontAlgn="base" latinLnBrk="0" hangingPunct="0">
              <a:lnSpc>
                <a:spcPct val="110000"/>
              </a:lnSpc>
              <a:spcBef>
                <a:spcPct val="20000"/>
              </a:spcBef>
              <a:spcAft>
                <a:spcPct val="0"/>
              </a:spcAft>
              <a:buClrTx/>
              <a:buSzTx/>
              <a:buFontTx/>
              <a:buChar char="–"/>
              <a:tabLst/>
              <a:defRPr/>
            </a:pPr>
            <a:endParaRPr kumimoji="1" lang="en-US" altLang="zh-CN" sz="2800" b="0" i="0" u="none" strike="noStrike" kern="0" cap="none" spc="0" normalizeH="0" baseline="0" noProof="0" dirty="0" smtClean="0">
              <a:ln>
                <a:noFill/>
              </a:ln>
              <a:solidFill>
                <a:schemeClr val="tx1"/>
              </a:solidFill>
              <a:effectLst/>
              <a:uLnTx/>
              <a:uFillTx/>
              <a:latin typeface="Times New Roman" pitchFamily="18" charset="0"/>
              <a:ea typeface="+mj-ea"/>
            </a:endParaRPr>
          </a:p>
        </p:txBody>
      </p:sp>
    </p:spTree>
    <p:extLst>
      <p:ext uri="{BB962C8B-B14F-4D97-AF65-F5344CB8AC3E}">
        <p14:creationId xmlns:p14="http://schemas.microsoft.com/office/powerpoint/2010/main" val="1902475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通用阵列逻辑</a:t>
            </a:r>
            <a:endParaRPr lang="en-US" altLang="zh-C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0339" y="4429132"/>
            <a:ext cx="6233661" cy="2263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lstStyle/>
              <a:p>
                <a:r>
                  <a:rPr lang="zh-CN" altLang="en-US" dirty="0"/>
                  <a:t>结构形式</a:t>
                </a:r>
                <a:endParaRPr lang="en-US" altLang="zh-CN" dirty="0"/>
              </a:p>
              <a:p>
                <a:pPr lvl="1"/>
                <a:r>
                  <a:rPr lang="zh-CN" altLang="en-US" dirty="0" smtClean="0"/>
                  <a:t>与逻辑阵列</a:t>
                </a:r>
                <a:endParaRPr lang="en-US" altLang="zh-CN" dirty="0" smtClean="0"/>
              </a:p>
              <a:p>
                <a:pPr lvl="2"/>
                <a:r>
                  <a:rPr lang="zh-CN" altLang="en-US" dirty="0" smtClean="0"/>
                  <a:t>每个交叉点上设有</a:t>
                </a:r>
                <a:r>
                  <a:rPr lang="en-US" altLang="zh-CN" dirty="0" smtClean="0"/>
                  <a:t>E</a:t>
                </a:r>
                <a:r>
                  <a:rPr lang="en-US" altLang="zh-CN" baseline="30000" dirty="0" smtClean="0"/>
                  <a:t>2</a:t>
                </a:r>
                <a:r>
                  <a:rPr lang="en-US" altLang="zh-CN" dirty="0" smtClean="0"/>
                  <a:t>CMOS</a:t>
                </a:r>
                <a:r>
                  <a:rPr lang="zh-CN" altLang="en-US" dirty="0" smtClean="0"/>
                  <a:t>编程单元</a:t>
                </a:r>
                <a:endParaRPr lang="en-US" altLang="zh-CN" dirty="0" smtClean="0"/>
              </a:p>
              <a:p>
                <a:pPr lvl="2"/>
                <a:r>
                  <a:rPr lang="zh-CN" altLang="en-US" dirty="0" smtClean="0"/>
                  <a:t>假定编程后</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𝑇</m:t>
                        </m:r>
                      </m:e>
                      <m:sub>
                        <m:r>
                          <a:rPr lang="en-US" altLang="zh-CN" b="0" i="1" smtClean="0">
                            <a:latin typeface="Cambria Math"/>
                          </a:rPr>
                          <m:t>2</m:t>
                        </m:r>
                      </m:sub>
                    </m:sSub>
                    <m:sSub>
                      <m:sSubPr>
                        <m:ctrlPr>
                          <a:rPr lang="en-US" altLang="zh-CN" i="1">
                            <a:latin typeface="Cambria Math" panose="02040503050406030204" pitchFamily="18" charset="0"/>
                          </a:rPr>
                        </m:ctrlPr>
                      </m:sSubPr>
                      <m:e>
                        <m:r>
                          <a:rPr lang="en-US" altLang="zh-CN" i="1">
                            <a:latin typeface="Cambria Math"/>
                          </a:rPr>
                          <m:t>𝑇</m:t>
                        </m:r>
                      </m:e>
                      <m:sub>
                        <m:r>
                          <a:rPr lang="en-US" altLang="zh-CN" b="0" i="1" smtClean="0">
                            <a:latin typeface="Cambria Math"/>
                          </a:rPr>
                          <m:t>4</m:t>
                        </m:r>
                      </m:sub>
                    </m:sSub>
                  </m:oMath>
                </a14:m>
                <a:r>
                  <a:rPr lang="zh-CN" altLang="en-US" dirty="0" smtClean="0"/>
                  <a:t>的</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a:rPr>
                          <m:t>𝐺</m:t>
                        </m:r>
                      </m:e>
                      <m:sub>
                        <m:r>
                          <a:rPr lang="en-US" altLang="zh-CN" b="0" i="1" smtClean="0">
                            <a:latin typeface="Cambria Math"/>
                          </a:rPr>
                          <m:t>𝑓</m:t>
                        </m:r>
                      </m:sub>
                    </m:sSub>
                  </m:oMath>
                </a14:m>
                <a:r>
                  <a:rPr lang="zh-CN" altLang="en-US" dirty="0" smtClean="0"/>
                  <a:t>没带负电荷，而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𝑇</m:t>
                        </m:r>
                      </m:e>
                      <m:sub>
                        <m:r>
                          <a:rPr lang="en-US" altLang="zh-CN" b="0" i="1" smtClean="0">
                            <a:latin typeface="Cambria Math"/>
                          </a:rPr>
                          <m:t>6</m:t>
                        </m:r>
                      </m:sub>
                    </m:sSub>
                  </m:oMath>
                </a14:m>
                <a:r>
                  <a:rPr lang="zh-CN" altLang="en-US" dirty="0" smtClean="0"/>
                  <a:t>的</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𝐺</m:t>
                        </m:r>
                      </m:e>
                      <m:sub>
                        <m:r>
                          <a:rPr lang="en-US" altLang="zh-CN" i="1">
                            <a:latin typeface="Cambria Math"/>
                          </a:rPr>
                          <m:t>𝑓</m:t>
                        </m:r>
                      </m:sub>
                    </m:sSub>
                  </m:oMath>
                </a14:m>
                <a:r>
                  <a:rPr lang="zh-CN" altLang="en-US" dirty="0" smtClean="0"/>
                  <a:t>上存储了足够的负电荷，则</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𝑇</m:t>
                        </m:r>
                      </m:e>
                      <m:sub>
                        <m:r>
                          <a:rPr lang="en-US" altLang="zh-CN" i="1">
                            <a:latin typeface="Cambria Math"/>
                          </a:rPr>
                          <m:t>2</m:t>
                        </m:r>
                      </m:sub>
                    </m:sSub>
                    <m:sSub>
                      <m:sSubPr>
                        <m:ctrlPr>
                          <a:rPr lang="en-US" altLang="zh-CN" i="1">
                            <a:latin typeface="Cambria Math" panose="02040503050406030204" pitchFamily="18" charset="0"/>
                          </a:rPr>
                        </m:ctrlPr>
                      </m:sSubPr>
                      <m:e>
                        <m:r>
                          <a:rPr lang="en-US" altLang="zh-CN" i="1">
                            <a:latin typeface="Cambria Math"/>
                          </a:rPr>
                          <m:t>𝑇</m:t>
                        </m:r>
                      </m:e>
                      <m:sub>
                        <m:r>
                          <a:rPr lang="en-US" altLang="zh-CN" i="1">
                            <a:latin typeface="Cambria Math"/>
                          </a:rPr>
                          <m:t>4</m:t>
                        </m:r>
                      </m:sub>
                    </m:sSub>
                  </m:oMath>
                </a14:m>
                <a:r>
                  <a:rPr lang="zh-CN" altLang="en-US" dirty="0" smtClean="0"/>
                  <a:t>导通，</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𝑇</m:t>
                        </m:r>
                      </m:e>
                      <m:sub>
                        <m:r>
                          <a:rPr lang="en-US" altLang="zh-CN" i="1">
                            <a:latin typeface="Cambria Math"/>
                          </a:rPr>
                          <m:t>6</m:t>
                        </m:r>
                      </m:sub>
                    </m:sSub>
                    <m:r>
                      <a:rPr lang="en-US" altLang="zh-CN" i="1">
                        <a:latin typeface="Cambria Math"/>
                      </a:rPr>
                      <m:t> </m:t>
                    </m:r>
                  </m:oMath>
                </a14:m>
                <a:r>
                  <a:rPr lang="zh-CN" altLang="en-US" dirty="0" smtClean="0"/>
                  <a:t>截止</a:t>
                </a:r>
                <a:endParaRPr lang="en-US" altLang="zh-CN" dirty="0" smtClean="0"/>
              </a:p>
              <a:p>
                <a:pPr lvl="2"/>
                <a:r>
                  <a:rPr lang="zh-CN" altLang="en-US" dirty="0" smtClean="0"/>
                  <a:t>因此</a:t>
                </a:r>
                <a:r>
                  <a:rPr lang="en-US" altLang="zh-CN" dirty="0" smtClean="0"/>
                  <a:t>A</a:t>
                </a:r>
                <a:r>
                  <a:rPr lang="zh-CN" altLang="en-US" dirty="0" smtClean="0"/>
                  <a:t>、</a:t>
                </a:r>
                <a:r>
                  <a:rPr lang="en-US" altLang="zh-CN" dirty="0" smtClean="0"/>
                  <a:t>B</a:t>
                </a:r>
                <a:r>
                  <a:rPr lang="zh-CN" altLang="en-US" dirty="0" smtClean="0"/>
                  <a:t>、</a:t>
                </a:r>
                <a:r>
                  <a:rPr lang="en-US" altLang="zh-CN" dirty="0" smtClean="0"/>
                  <a:t>P</a:t>
                </a:r>
                <a:r>
                  <a:rPr lang="zh-CN" altLang="en-US" dirty="0" smtClean="0"/>
                  <a:t>间是编程连接，</a:t>
                </a:r>
                <a:r>
                  <a:rPr lang="en-US" altLang="zh-CN" dirty="0" smtClean="0"/>
                  <a:t>C</a:t>
                </a:r>
                <a:r>
                  <a:rPr lang="zh-CN" altLang="en-US" dirty="0" smtClean="0"/>
                  <a:t>、</a:t>
                </a:r>
                <a:r>
                  <a:rPr lang="en-US" altLang="zh-CN" dirty="0" smtClean="0"/>
                  <a:t>P</a:t>
                </a:r>
                <a:r>
                  <a:rPr lang="zh-CN" altLang="en-US" dirty="0" smtClean="0"/>
                  <a:t>之间没有连接，得到</a:t>
                </a:r>
                <a:r>
                  <a:rPr lang="en-US" altLang="zh-CN" dirty="0" smtClean="0"/>
                  <a:t>P=AB</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rotWithShape="1">
                <a:blip r:embed="rId3"/>
                <a:stretch>
                  <a:fillRect l="-1704" t="-1200"/>
                </a:stretch>
              </a:blipFill>
            </p:spPr>
            <p:txBody>
              <a:bodyPr/>
              <a:lstStyle/>
              <a:p>
                <a:r>
                  <a:rPr lang="zh-CN" altLang="en-US" dirty="0">
                    <a:noFill/>
                  </a:rPr>
                  <a:t> </a:t>
                </a:r>
              </a:p>
            </p:txBody>
          </p:sp>
        </mc:Fallback>
      </mc:AlternateContent>
      <p:sp>
        <p:nvSpPr>
          <p:cNvPr id="5" name="TextBox 4"/>
          <p:cNvSpPr txBox="1"/>
          <p:nvPr/>
        </p:nvSpPr>
        <p:spPr>
          <a:xfrm>
            <a:off x="3500430" y="5572140"/>
            <a:ext cx="714380" cy="369332"/>
          </a:xfrm>
          <a:prstGeom prst="rect">
            <a:avLst/>
          </a:prstGeom>
          <a:noFill/>
        </p:spPr>
        <p:txBody>
          <a:bodyPr wrap="square" rtlCol="0">
            <a:spAutoFit/>
          </a:bodyPr>
          <a:lstStyle/>
          <a:p>
            <a:r>
              <a:rPr lang="en-US" altLang="zh-CN" dirty="0" smtClean="0"/>
              <a:t>V</a:t>
            </a:r>
            <a:r>
              <a:rPr lang="en-US" altLang="zh-CN" sz="1200" dirty="0" smtClean="0"/>
              <a:t>GS</a:t>
            </a:r>
            <a:endParaRPr lang="zh-CN" altLang="en-US" sz="1200" dirty="0"/>
          </a:p>
        </p:txBody>
      </p:sp>
      <p:sp>
        <p:nvSpPr>
          <p:cNvPr id="6" name="TextBox 5"/>
          <p:cNvSpPr txBox="1"/>
          <p:nvPr/>
        </p:nvSpPr>
        <p:spPr>
          <a:xfrm>
            <a:off x="4572000" y="5572140"/>
            <a:ext cx="714380" cy="369332"/>
          </a:xfrm>
          <a:prstGeom prst="rect">
            <a:avLst/>
          </a:prstGeom>
          <a:noFill/>
        </p:spPr>
        <p:txBody>
          <a:bodyPr wrap="square" rtlCol="0">
            <a:spAutoFit/>
          </a:bodyPr>
          <a:lstStyle/>
          <a:p>
            <a:r>
              <a:rPr lang="en-US" altLang="zh-CN" dirty="0" smtClean="0"/>
              <a:t>V</a:t>
            </a:r>
            <a:r>
              <a:rPr lang="en-US" altLang="zh-CN" sz="1200" dirty="0" smtClean="0"/>
              <a:t>GS</a:t>
            </a:r>
            <a:endParaRPr lang="zh-CN" altLang="en-US" sz="1200" dirty="0"/>
          </a:p>
        </p:txBody>
      </p:sp>
      <p:sp>
        <p:nvSpPr>
          <p:cNvPr id="7" name="TextBox 6"/>
          <p:cNvSpPr txBox="1"/>
          <p:nvPr/>
        </p:nvSpPr>
        <p:spPr>
          <a:xfrm>
            <a:off x="5572132" y="5572140"/>
            <a:ext cx="714380" cy="369332"/>
          </a:xfrm>
          <a:prstGeom prst="rect">
            <a:avLst/>
          </a:prstGeom>
          <a:noFill/>
        </p:spPr>
        <p:txBody>
          <a:bodyPr wrap="square" rtlCol="0">
            <a:spAutoFit/>
          </a:bodyPr>
          <a:lstStyle/>
          <a:p>
            <a:r>
              <a:rPr lang="en-US" altLang="zh-CN" dirty="0" smtClean="0"/>
              <a:t>V</a:t>
            </a:r>
            <a:r>
              <a:rPr lang="en-US" altLang="zh-CN" sz="1200" dirty="0" smtClean="0"/>
              <a:t>GS</a:t>
            </a:r>
            <a:endParaRPr lang="zh-CN" altLang="en-US" sz="1200" dirty="0"/>
          </a:p>
        </p:txBody>
      </p:sp>
    </p:spTree>
    <p:extLst>
      <p:ext uri="{BB962C8B-B14F-4D97-AF65-F5344CB8AC3E}">
        <p14:creationId xmlns:p14="http://schemas.microsoft.com/office/powerpoint/2010/main" val="2403873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Text Box 2"/>
          <p:cNvSpPr txBox="1">
            <a:spLocks noChangeArrowheads="1"/>
          </p:cNvSpPr>
          <p:nvPr/>
        </p:nvSpPr>
        <p:spPr bwMode="auto">
          <a:xfrm>
            <a:off x="684213" y="1052513"/>
            <a:ext cx="4203700" cy="457200"/>
          </a:xfrm>
          <a:prstGeom prst="rect">
            <a:avLst/>
          </a:prstGeom>
          <a:noFill/>
          <a:ln w="9525">
            <a:noFill/>
            <a:miter lim="800000"/>
            <a:headEnd/>
            <a:tailEnd/>
          </a:ln>
        </p:spPr>
        <p:txBody>
          <a:bodyPr>
            <a:spAutoFit/>
          </a:bodyPr>
          <a:lstStyle/>
          <a:p>
            <a:pPr>
              <a:spcBef>
                <a:spcPct val="50000"/>
              </a:spcBef>
            </a:pPr>
            <a:r>
              <a:rPr kumimoji="1" lang="en-US" altLang="zh-CN" sz="2400" b="1">
                <a:solidFill>
                  <a:srgbClr val="000066"/>
                </a:solidFill>
                <a:latin typeface="楷体_GB2312" pitchFamily="49" charset="-122"/>
                <a:ea typeface="楷体_GB2312" pitchFamily="49" charset="-122"/>
              </a:rPr>
              <a:t>(2)</a:t>
            </a:r>
            <a:r>
              <a:rPr kumimoji="1" lang="zh-CN" altLang="en-US" sz="2400" b="1">
                <a:solidFill>
                  <a:srgbClr val="000066"/>
                </a:solidFill>
                <a:latin typeface="楷体_GB2312" pitchFamily="49" charset="-122"/>
                <a:ea typeface="楷体_GB2312" pitchFamily="49" charset="-122"/>
              </a:rPr>
              <a:t>基本门电路的表示方式</a:t>
            </a:r>
          </a:p>
        </p:txBody>
      </p:sp>
      <p:sp>
        <p:nvSpPr>
          <p:cNvPr id="5125" name="Text Box 3"/>
          <p:cNvSpPr txBox="1">
            <a:spLocks noChangeArrowheads="1"/>
          </p:cNvSpPr>
          <p:nvPr/>
        </p:nvSpPr>
        <p:spPr bwMode="auto">
          <a:xfrm>
            <a:off x="1116013" y="4149725"/>
            <a:ext cx="2424112" cy="398463"/>
          </a:xfrm>
          <a:prstGeom prst="rect">
            <a:avLst/>
          </a:prstGeom>
          <a:noFill/>
          <a:ln w="9525">
            <a:noFill/>
            <a:miter lim="800000"/>
            <a:headEnd/>
            <a:tailEnd/>
          </a:ln>
        </p:spPr>
        <p:txBody>
          <a:bodyPr>
            <a:spAutoFit/>
          </a:bodyPr>
          <a:lstStyle/>
          <a:p>
            <a:pPr>
              <a:spcBef>
                <a:spcPct val="50000"/>
              </a:spcBef>
            </a:pPr>
            <a:endParaRPr kumimoji="1" lang="en-GB" altLang="zh-CN" sz="2000" b="1">
              <a:latin typeface="Times New Roman" pitchFamily="18" charset="0"/>
              <a:ea typeface="宋体" pitchFamily="2" charset="-122"/>
            </a:endParaRPr>
          </a:p>
        </p:txBody>
      </p:sp>
      <p:graphicFrame>
        <p:nvGraphicFramePr>
          <p:cNvPr id="361476" name="Object 4"/>
          <p:cNvGraphicFramePr>
            <a:graphicFrameLocks noChangeAspect="1"/>
          </p:cNvGraphicFramePr>
          <p:nvPr/>
        </p:nvGraphicFramePr>
        <p:xfrm>
          <a:off x="5003800" y="2420938"/>
          <a:ext cx="3394075" cy="2011362"/>
        </p:xfrm>
        <a:graphic>
          <a:graphicData uri="http://schemas.openxmlformats.org/presentationml/2006/ole">
            <mc:AlternateContent xmlns:mc="http://schemas.openxmlformats.org/markup-compatibility/2006">
              <mc:Choice xmlns:v="urn:schemas-microsoft-com:vml" Requires="v">
                <p:oleObj spid="_x0000_s65580" name="图片" r:id="rId3" imgW="2028960" imgH="933480" progId="Word.Picture.8">
                  <p:embed/>
                </p:oleObj>
              </mc:Choice>
              <mc:Fallback>
                <p:oleObj name="图片" r:id="rId3" imgW="2028960" imgH="933480"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420938"/>
                        <a:ext cx="3394075" cy="2011362"/>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1477" name="Rectangle 5"/>
          <p:cNvSpPr>
            <a:spLocks noChangeArrowheads="1"/>
          </p:cNvSpPr>
          <p:nvPr/>
        </p:nvSpPr>
        <p:spPr bwMode="auto">
          <a:xfrm>
            <a:off x="1619250" y="4437063"/>
            <a:ext cx="1268413" cy="396875"/>
          </a:xfrm>
          <a:prstGeom prst="rect">
            <a:avLst/>
          </a:prstGeom>
          <a:noFill/>
          <a:ln w="9525">
            <a:noFill/>
            <a:miter lim="800000"/>
            <a:headEnd/>
            <a:tailEnd/>
          </a:ln>
        </p:spPr>
        <p:txBody>
          <a:bodyPr wrap="none">
            <a:spAutoFit/>
          </a:bodyPr>
          <a:lstStyle/>
          <a:p>
            <a:r>
              <a:rPr kumimoji="1" lang="en-US" altLang="zh-CN" sz="2000" b="1" i="1">
                <a:latin typeface="Times New Roman" pitchFamily="18" charset="0"/>
                <a:ea typeface="宋体" pitchFamily="2" charset="-122"/>
              </a:rPr>
              <a:t>F</a:t>
            </a:r>
            <a:r>
              <a:rPr kumimoji="1" lang="en-US" altLang="zh-CN" sz="2000" b="1" i="1" baseline="-25000">
                <a:latin typeface="Times New Roman" pitchFamily="18" charset="0"/>
                <a:ea typeface="宋体" pitchFamily="2" charset="-122"/>
              </a:rPr>
              <a:t>1</a:t>
            </a:r>
            <a:r>
              <a:rPr kumimoji="1" lang="en-US" altLang="zh-CN" sz="2000" b="1" i="1">
                <a:latin typeface="Times New Roman" pitchFamily="18" charset="0"/>
                <a:ea typeface="宋体" pitchFamily="2" charset="-122"/>
              </a:rPr>
              <a:t>=A•B•C</a:t>
            </a:r>
            <a:endParaRPr kumimoji="1" lang="en-US" altLang="zh-CN" sz="2000" b="1" i="1">
              <a:latin typeface="Times New Roman" pitchFamily="18" charset="0"/>
              <a:ea typeface="宋体" pitchFamily="2" charset="-122"/>
              <a:cs typeface="Times New Roman" pitchFamily="18" charset="0"/>
            </a:endParaRPr>
          </a:p>
        </p:txBody>
      </p:sp>
      <p:sp>
        <p:nvSpPr>
          <p:cNvPr id="361478" name="Rectangle 6"/>
          <p:cNvSpPr>
            <a:spLocks noChangeArrowheads="1"/>
          </p:cNvSpPr>
          <p:nvPr/>
        </p:nvSpPr>
        <p:spPr bwMode="auto">
          <a:xfrm>
            <a:off x="1474788" y="1844675"/>
            <a:ext cx="1368425" cy="457200"/>
          </a:xfrm>
          <a:prstGeom prst="rect">
            <a:avLst/>
          </a:prstGeom>
          <a:noFill/>
          <a:ln w="9525">
            <a:noFill/>
            <a:miter lim="800000"/>
            <a:headEnd/>
            <a:tailEnd/>
          </a:ln>
        </p:spPr>
        <p:txBody>
          <a:bodyPr>
            <a:spAutoFit/>
          </a:bodyPr>
          <a:lstStyle/>
          <a:p>
            <a:r>
              <a:rPr kumimoji="1" lang="zh-CN" altLang="en-US" sz="2400" b="1">
                <a:solidFill>
                  <a:srgbClr val="000066"/>
                </a:solidFill>
                <a:latin typeface="Tahoma" pitchFamily="34" charset="0"/>
                <a:ea typeface="楷体_GB2312" pitchFamily="49" charset="-122"/>
              </a:rPr>
              <a:t>与门</a:t>
            </a:r>
          </a:p>
        </p:txBody>
      </p:sp>
      <p:sp>
        <p:nvSpPr>
          <p:cNvPr id="361479" name="Rectangle 7"/>
          <p:cNvSpPr>
            <a:spLocks noChangeArrowheads="1"/>
          </p:cNvSpPr>
          <p:nvPr/>
        </p:nvSpPr>
        <p:spPr bwMode="auto">
          <a:xfrm>
            <a:off x="5724525" y="1844675"/>
            <a:ext cx="1295400" cy="457200"/>
          </a:xfrm>
          <a:prstGeom prst="rect">
            <a:avLst/>
          </a:prstGeom>
          <a:noFill/>
          <a:ln w="9525">
            <a:noFill/>
            <a:miter lim="800000"/>
            <a:headEnd/>
            <a:tailEnd/>
          </a:ln>
        </p:spPr>
        <p:txBody>
          <a:bodyPr>
            <a:spAutoFit/>
          </a:bodyPr>
          <a:lstStyle/>
          <a:p>
            <a:r>
              <a:rPr kumimoji="1" lang="zh-CN" altLang="en-US" sz="2400" b="1">
                <a:solidFill>
                  <a:srgbClr val="000066"/>
                </a:solidFill>
                <a:latin typeface="Tahoma" pitchFamily="34" charset="0"/>
                <a:ea typeface="楷体_GB2312" pitchFamily="49" charset="-122"/>
              </a:rPr>
              <a:t>或门</a:t>
            </a:r>
          </a:p>
        </p:txBody>
      </p:sp>
      <p:grpSp>
        <p:nvGrpSpPr>
          <p:cNvPr id="2" name="Group 8"/>
          <p:cNvGrpSpPr>
            <a:grpSpLocks/>
          </p:cNvGrpSpPr>
          <p:nvPr/>
        </p:nvGrpSpPr>
        <p:grpSpPr bwMode="auto">
          <a:xfrm>
            <a:off x="1031875" y="2565400"/>
            <a:ext cx="3025775" cy="1671638"/>
            <a:chOff x="514" y="1846"/>
            <a:chExt cx="1906" cy="1053"/>
          </a:xfrm>
        </p:grpSpPr>
        <p:grpSp>
          <p:nvGrpSpPr>
            <p:cNvPr id="3" name="Group 9"/>
            <p:cNvGrpSpPr>
              <a:grpSpLocks/>
            </p:cNvGrpSpPr>
            <p:nvPr/>
          </p:nvGrpSpPr>
          <p:grpSpPr bwMode="auto">
            <a:xfrm>
              <a:off x="759" y="1928"/>
              <a:ext cx="96" cy="96"/>
              <a:chOff x="864" y="2928"/>
              <a:chExt cx="96" cy="96"/>
            </a:xfrm>
          </p:grpSpPr>
          <p:sp>
            <p:nvSpPr>
              <p:cNvPr id="5183" name="Line 10"/>
              <p:cNvSpPr>
                <a:spLocks noChangeShapeType="1"/>
              </p:cNvSpPr>
              <p:nvPr/>
            </p:nvSpPr>
            <p:spPr bwMode="auto">
              <a:xfrm>
                <a:off x="864" y="2928"/>
                <a:ext cx="96" cy="96"/>
              </a:xfrm>
              <a:prstGeom prst="line">
                <a:avLst/>
              </a:prstGeom>
              <a:noFill/>
              <a:ln w="28575">
                <a:solidFill>
                  <a:schemeClr val="tx1"/>
                </a:solidFill>
                <a:round/>
                <a:headEnd/>
                <a:tailEnd/>
              </a:ln>
            </p:spPr>
            <p:txBody>
              <a:bodyPr wrap="none" anchor="ctr"/>
              <a:lstStyle/>
              <a:p>
                <a:endParaRPr lang="zh-CN" altLang="en-US"/>
              </a:p>
            </p:txBody>
          </p:sp>
          <p:sp>
            <p:nvSpPr>
              <p:cNvPr id="5184" name="Line 11"/>
              <p:cNvSpPr>
                <a:spLocks noChangeShapeType="1"/>
              </p:cNvSpPr>
              <p:nvPr/>
            </p:nvSpPr>
            <p:spPr bwMode="auto">
              <a:xfrm flipH="1">
                <a:off x="864" y="2928"/>
                <a:ext cx="96" cy="96"/>
              </a:xfrm>
              <a:prstGeom prst="line">
                <a:avLst/>
              </a:prstGeom>
              <a:noFill/>
              <a:ln w="28575">
                <a:solidFill>
                  <a:schemeClr val="tx1"/>
                </a:solidFill>
                <a:round/>
                <a:headEnd/>
                <a:tailEnd/>
              </a:ln>
            </p:spPr>
            <p:txBody>
              <a:bodyPr wrap="none" anchor="ctr"/>
              <a:lstStyle/>
              <a:p>
                <a:endParaRPr lang="zh-CN" altLang="en-US"/>
              </a:p>
            </p:txBody>
          </p:sp>
        </p:grpSp>
        <p:grpSp>
          <p:nvGrpSpPr>
            <p:cNvPr id="4" name="Group 12"/>
            <p:cNvGrpSpPr>
              <a:grpSpLocks/>
            </p:cNvGrpSpPr>
            <p:nvPr/>
          </p:nvGrpSpPr>
          <p:grpSpPr bwMode="auto">
            <a:xfrm>
              <a:off x="612" y="1934"/>
              <a:ext cx="408" cy="91"/>
              <a:chOff x="432" y="2256"/>
              <a:chExt cx="480" cy="96"/>
            </a:xfrm>
          </p:grpSpPr>
          <p:sp>
            <p:nvSpPr>
              <p:cNvPr id="5181" name="Oval 13"/>
              <p:cNvSpPr>
                <a:spLocks noChangeArrowheads="1"/>
              </p:cNvSpPr>
              <p:nvPr/>
            </p:nvSpPr>
            <p:spPr bwMode="auto">
              <a:xfrm>
                <a:off x="816" y="2256"/>
                <a:ext cx="96" cy="96"/>
              </a:xfrm>
              <a:prstGeom prst="ellipse">
                <a:avLst/>
              </a:prstGeom>
              <a:solidFill>
                <a:schemeClr val="hlink"/>
              </a:solidFill>
              <a:ln w="9525">
                <a:solidFill>
                  <a:schemeClr val="hlink"/>
                </a:solidFill>
                <a:round/>
                <a:headEnd/>
                <a:tailEnd/>
              </a:ln>
            </p:spPr>
            <p:txBody>
              <a:bodyPr wrap="none" anchor="ctr"/>
              <a:lstStyle/>
              <a:p>
                <a:endParaRPr lang="zh-CN" altLang="en-US">
                  <a:ea typeface="宋体" pitchFamily="2" charset="-122"/>
                </a:endParaRPr>
              </a:p>
            </p:txBody>
          </p:sp>
          <p:sp>
            <p:nvSpPr>
              <p:cNvPr id="5182" name="Oval 14"/>
              <p:cNvSpPr>
                <a:spLocks noChangeArrowheads="1"/>
              </p:cNvSpPr>
              <p:nvPr/>
            </p:nvSpPr>
            <p:spPr bwMode="auto">
              <a:xfrm>
                <a:off x="432" y="2256"/>
                <a:ext cx="96" cy="96"/>
              </a:xfrm>
              <a:prstGeom prst="ellipse">
                <a:avLst/>
              </a:prstGeom>
              <a:solidFill>
                <a:schemeClr val="hlink"/>
              </a:solidFill>
              <a:ln w="9525">
                <a:solidFill>
                  <a:schemeClr val="hlink"/>
                </a:solidFill>
                <a:round/>
                <a:headEnd/>
                <a:tailEnd/>
              </a:ln>
            </p:spPr>
            <p:txBody>
              <a:bodyPr wrap="none" anchor="ctr"/>
              <a:lstStyle/>
              <a:p>
                <a:endParaRPr lang="zh-CN" altLang="en-US">
                  <a:ea typeface="宋体" pitchFamily="2" charset="-122"/>
                </a:endParaRPr>
              </a:p>
            </p:txBody>
          </p:sp>
        </p:grpSp>
        <p:sp>
          <p:nvSpPr>
            <p:cNvPr id="5169" name="AutoShape 15"/>
            <p:cNvSpPr>
              <a:spLocks noChangeArrowheads="1"/>
            </p:cNvSpPr>
            <p:nvPr/>
          </p:nvSpPr>
          <p:spPr bwMode="auto">
            <a:xfrm>
              <a:off x="1405" y="1846"/>
              <a:ext cx="552" cy="336"/>
            </a:xfrm>
            <a:prstGeom prst="flowChartDelay">
              <a:avLst/>
            </a:prstGeom>
            <a:noFill/>
            <a:ln w="38100">
              <a:solidFill>
                <a:schemeClr val="tx1"/>
              </a:solidFill>
              <a:miter lim="800000"/>
              <a:headEnd/>
              <a:tailEnd/>
            </a:ln>
          </p:spPr>
          <p:txBody>
            <a:bodyPr wrap="none" anchor="ctr"/>
            <a:lstStyle/>
            <a:p>
              <a:endParaRPr lang="zh-CN" altLang="en-US">
                <a:ea typeface="宋体" pitchFamily="2" charset="-122"/>
              </a:endParaRPr>
            </a:p>
          </p:txBody>
        </p:sp>
        <p:sp>
          <p:nvSpPr>
            <p:cNvPr id="5170" name="Line 16"/>
            <p:cNvSpPr>
              <a:spLocks noChangeShapeType="1"/>
            </p:cNvSpPr>
            <p:nvPr/>
          </p:nvSpPr>
          <p:spPr bwMode="auto">
            <a:xfrm flipH="1">
              <a:off x="514" y="1995"/>
              <a:ext cx="891" cy="0"/>
            </a:xfrm>
            <a:prstGeom prst="line">
              <a:avLst/>
            </a:prstGeom>
            <a:noFill/>
            <a:ln w="28575">
              <a:solidFill>
                <a:schemeClr val="tx1"/>
              </a:solidFill>
              <a:round/>
              <a:headEnd/>
              <a:tailEnd/>
            </a:ln>
          </p:spPr>
          <p:txBody>
            <a:bodyPr wrap="none" anchor="ctr"/>
            <a:lstStyle/>
            <a:p>
              <a:endParaRPr lang="zh-CN" altLang="en-US"/>
            </a:p>
          </p:txBody>
        </p:sp>
        <p:sp>
          <p:nvSpPr>
            <p:cNvPr id="5171" name="Line 17"/>
            <p:cNvSpPr>
              <a:spLocks noChangeShapeType="1"/>
            </p:cNvSpPr>
            <p:nvPr/>
          </p:nvSpPr>
          <p:spPr bwMode="auto">
            <a:xfrm>
              <a:off x="1957" y="1995"/>
              <a:ext cx="424" cy="0"/>
            </a:xfrm>
            <a:prstGeom prst="line">
              <a:avLst/>
            </a:prstGeom>
            <a:noFill/>
            <a:ln w="28575">
              <a:solidFill>
                <a:schemeClr val="tx1"/>
              </a:solidFill>
              <a:round/>
              <a:headEnd/>
              <a:tailEnd/>
            </a:ln>
          </p:spPr>
          <p:txBody>
            <a:bodyPr wrap="none" anchor="ctr"/>
            <a:lstStyle/>
            <a:p>
              <a:endParaRPr lang="zh-CN" altLang="en-US"/>
            </a:p>
          </p:txBody>
        </p:sp>
        <p:sp>
          <p:nvSpPr>
            <p:cNvPr id="5172" name="Line 18"/>
            <p:cNvSpPr>
              <a:spLocks noChangeShapeType="1"/>
            </p:cNvSpPr>
            <p:nvPr/>
          </p:nvSpPr>
          <p:spPr bwMode="auto">
            <a:xfrm>
              <a:off x="641" y="1846"/>
              <a:ext cx="0" cy="822"/>
            </a:xfrm>
            <a:prstGeom prst="line">
              <a:avLst/>
            </a:prstGeom>
            <a:noFill/>
            <a:ln w="28575">
              <a:solidFill>
                <a:schemeClr val="tx1"/>
              </a:solidFill>
              <a:round/>
              <a:headEnd/>
              <a:tailEnd/>
            </a:ln>
          </p:spPr>
          <p:txBody>
            <a:bodyPr wrap="none" anchor="ctr"/>
            <a:lstStyle/>
            <a:p>
              <a:endParaRPr lang="zh-CN" altLang="en-US"/>
            </a:p>
          </p:txBody>
        </p:sp>
        <p:sp>
          <p:nvSpPr>
            <p:cNvPr id="5173" name="Line 19"/>
            <p:cNvSpPr>
              <a:spLocks noChangeShapeType="1"/>
            </p:cNvSpPr>
            <p:nvPr/>
          </p:nvSpPr>
          <p:spPr bwMode="auto">
            <a:xfrm>
              <a:off x="811" y="1846"/>
              <a:ext cx="0" cy="822"/>
            </a:xfrm>
            <a:prstGeom prst="line">
              <a:avLst/>
            </a:prstGeom>
            <a:noFill/>
            <a:ln w="28575">
              <a:solidFill>
                <a:schemeClr val="tx1"/>
              </a:solidFill>
              <a:round/>
              <a:headEnd/>
              <a:tailEnd/>
            </a:ln>
          </p:spPr>
          <p:txBody>
            <a:bodyPr wrap="none" anchor="ctr"/>
            <a:lstStyle/>
            <a:p>
              <a:endParaRPr lang="zh-CN" altLang="en-US"/>
            </a:p>
          </p:txBody>
        </p:sp>
        <p:sp>
          <p:nvSpPr>
            <p:cNvPr id="5174" name="Line 20"/>
            <p:cNvSpPr>
              <a:spLocks noChangeShapeType="1"/>
            </p:cNvSpPr>
            <p:nvPr/>
          </p:nvSpPr>
          <p:spPr bwMode="auto">
            <a:xfrm>
              <a:off x="981" y="1846"/>
              <a:ext cx="0" cy="822"/>
            </a:xfrm>
            <a:prstGeom prst="line">
              <a:avLst/>
            </a:prstGeom>
            <a:noFill/>
            <a:ln w="28575">
              <a:solidFill>
                <a:schemeClr val="tx1"/>
              </a:solidFill>
              <a:round/>
              <a:headEnd/>
              <a:tailEnd/>
            </a:ln>
          </p:spPr>
          <p:txBody>
            <a:bodyPr wrap="none" anchor="ctr"/>
            <a:lstStyle/>
            <a:p>
              <a:endParaRPr lang="zh-CN" altLang="en-US"/>
            </a:p>
          </p:txBody>
        </p:sp>
        <p:sp>
          <p:nvSpPr>
            <p:cNvPr id="5175" name="Line 21"/>
            <p:cNvSpPr>
              <a:spLocks noChangeShapeType="1"/>
            </p:cNvSpPr>
            <p:nvPr/>
          </p:nvSpPr>
          <p:spPr bwMode="auto">
            <a:xfrm>
              <a:off x="1150" y="1846"/>
              <a:ext cx="0" cy="822"/>
            </a:xfrm>
            <a:prstGeom prst="line">
              <a:avLst/>
            </a:prstGeom>
            <a:noFill/>
            <a:ln w="28575">
              <a:solidFill>
                <a:schemeClr val="tx1"/>
              </a:solidFill>
              <a:round/>
              <a:headEnd/>
              <a:tailEnd/>
            </a:ln>
          </p:spPr>
          <p:txBody>
            <a:bodyPr wrap="none" anchor="ctr"/>
            <a:lstStyle/>
            <a:p>
              <a:endParaRPr lang="zh-CN" altLang="en-US"/>
            </a:p>
          </p:txBody>
        </p:sp>
        <p:sp>
          <p:nvSpPr>
            <p:cNvPr id="5176" name="Text Box 22"/>
            <p:cNvSpPr txBox="1">
              <a:spLocks noChangeArrowheads="1"/>
            </p:cNvSpPr>
            <p:nvPr/>
          </p:nvSpPr>
          <p:spPr bwMode="auto">
            <a:xfrm>
              <a:off x="556" y="2668"/>
              <a:ext cx="255" cy="231"/>
            </a:xfrm>
            <a:prstGeom prst="rect">
              <a:avLst/>
            </a:prstGeom>
            <a:noFill/>
            <a:ln w="9525">
              <a:noFill/>
              <a:miter lim="800000"/>
              <a:headEnd/>
              <a:tailEnd/>
            </a:ln>
          </p:spPr>
          <p:txBody>
            <a:bodyPr>
              <a:spAutoFit/>
            </a:bodyPr>
            <a:lstStyle/>
            <a:p>
              <a:pPr>
                <a:spcBef>
                  <a:spcPct val="50000"/>
                </a:spcBef>
              </a:pPr>
              <a:r>
                <a:rPr kumimoji="1" lang="en-US" altLang="zh-CN">
                  <a:latin typeface="Times New Roman" pitchFamily="18" charset="0"/>
                  <a:ea typeface="宋体" pitchFamily="2" charset="-122"/>
                </a:rPr>
                <a:t>A</a:t>
              </a:r>
            </a:p>
          </p:txBody>
        </p:sp>
        <p:sp>
          <p:nvSpPr>
            <p:cNvPr id="5177" name="Text Box 23"/>
            <p:cNvSpPr txBox="1">
              <a:spLocks noChangeArrowheads="1"/>
            </p:cNvSpPr>
            <p:nvPr/>
          </p:nvSpPr>
          <p:spPr bwMode="auto">
            <a:xfrm>
              <a:off x="726" y="2668"/>
              <a:ext cx="255" cy="231"/>
            </a:xfrm>
            <a:prstGeom prst="rect">
              <a:avLst/>
            </a:prstGeom>
            <a:noFill/>
            <a:ln w="9525">
              <a:noFill/>
              <a:miter lim="800000"/>
              <a:headEnd/>
              <a:tailEnd/>
            </a:ln>
          </p:spPr>
          <p:txBody>
            <a:bodyPr>
              <a:spAutoFit/>
            </a:bodyPr>
            <a:lstStyle/>
            <a:p>
              <a:pPr>
                <a:spcBef>
                  <a:spcPct val="50000"/>
                </a:spcBef>
              </a:pPr>
              <a:r>
                <a:rPr kumimoji="1" lang="en-US" altLang="zh-CN">
                  <a:latin typeface="Times New Roman" pitchFamily="18" charset="0"/>
                  <a:ea typeface="宋体" pitchFamily="2" charset="-122"/>
                </a:rPr>
                <a:t>B</a:t>
              </a:r>
            </a:p>
          </p:txBody>
        </p:sp>
        <p:sp>
          <p:nvSpPr>
            <p:cNvPr id="5178" name="Text Box 24"/>
            <p:cNvSpPr txBox="1">
              <a:spLocks noChangeArrowheads="1"/>
            </p:cNvSpPr>
            <p:nvPr/>
          </p:nvSpPr>
          <p:spPr bwMode="auto">
            <a:xfrm>
              <a:off x="896" y="2668"/>
              <a:ext cx="254" cy="231"/>
            </a:xfrm>
            <a:prstGeom prst="rect">
              <a:avLst/>
            </a:prstGeom>
            <a:noFill/>
            <a:ln w="9525">
              <a:noFill/>
              <a:miter lim="800000"/>
              <a:headEnd/>
              <a:tailEnd/>
            </a:ln>
          </p:spPr>
          <p:txBody>
            <a:bodyPr>
              <a:spAutoFit/>
            </a:bodyPr>
            <a:lstStyle/>
            <a:p>
              <a:pPr>
                <a:spcBef>
                  <a:spcPct val="50000"/>
                </a:spcBef>
              </a:pPr>
              <a:r>
                <a:rPr kumimoji="1" lang="en-US" altLang="zh-CN">
                  <a:latin typeface="Times New Roman" pitchFamily="18" charset="0"/>
                  <a:ea typeface="宋体" pitchFamily="2" charset="-122"/>
                </a:rPr>
                <a:t>C</a:t>
              </a:r>
            </a:p>
          </p:txBody>
        </p:sp>
        <p:sp>
          <p:nvSpPr>
            <p:cNvPr id="5179" name="Text Box 25"/>
            <p:cNvSpPr txBox="1">
              <a:spLocks noChangeArrowheads="1"/>
            </p:cNvSpPr>
            <p:nvPr/>
          </p:nvSpPr>
          <p:spPr bwMode="auto">
            <a:xfrm>
              <a:off x="1066" y="2668"/>
              <a:ext cx="254" cy="231"/>
            </a:xfrm>
            <a:prstGeom prst="rect">
              <a:avLst/>
            </a:prstGeom>
            <a:noFill/>
            <a:ln w="9525">
              <a:noFill/>
              <a:miter lim="800000"/>
              <a:headEnd/>
              <a:tailEnd/>
            </a:ln>
          </p:spPr>
          <p:txBody>
            <a:bodyPr>
              <a:spAutoFit/>
            </a:bodyPr>
            <a:lstStyle/>
            <a:p>
              <a:pPr>
                <a:spcBef>
                  <a:spcPct val="50000"/>
                </a:spcBef>
              </a:pPr>
              <a:r>
                <a:rPr kumimoji="1" lang="en-US" altLang="zh-CN">
                  <a:latin typeface="Times New Roman" pitchFamily="18" charset="0"/>
                  <a:ea typeface="宋体" pitchFamily="2" charset="-122"/>
                </a:rPr>
                <a:t>D</a:t>
              </a:r>
            </a:p>
          </p:txBody>
        </p:sp>
        <p:sp>
          <p:nvSpPr>
            <p:cNvPr id="5180" name="Rectangle 26"/>
            <p:cNvSpPr>
              <a:spLocks noChangeArrowheads="1"/>
            </p:cNvSpPr>
            <p:nvPr/>
          </p:nvSpPr>
          <p:spPr bwMode="auto">
            <a:xfrm>
              <a:off x="2154" y="1979"/>
              <a:ext cx="266" cy="250"/>
            </a:xfrm>
            <a:prstGeom prst="rect">
              <a:avLst/>
            </a:prstGeom>
            <a:noFill/>
            <a:ln w="9525">
              <a:noFill/>
              <a:miter lim="800000"/>
              <a:headEnd/>
              <a:tailEnd/>
            </a:ln>
          </p:spPr>
          <p:txBody>
            <a:bodyPr wrap="none">
              <a:spAutoFit/>
            </a:bodyPr>
            <a:lstStyle/>
            <a:p>
              <a:r>
                <a:rPr kumimoji="1" lang="en-US" altLang="zh-CN" sz="2000" b="1">
                  <a:latin typeface="Times New Roman" pitchFamily="18" charset="0"/>
                  <a:ea typeface="宋体" pitchFamily="2" charset="-122"/>
                </a:rPr>
                <a:t>F</a:t>
              </a:r>
              <a:r>
                <a:rPr kumimoji="1" lang="en-US" altLang="zh-CN" sz="2000" b="1" baseline="-25000">
                  <a:latin typeface="Times New Roman" pitchFamily="18" charset="0"/>
                  <a:ea typeface="宋体" pitchFamily="2" charset="-122"/>
                </a:rPr>
                <a:t>1</a:t>
              </a:r>
            </a:p>
          </p:txBody>
        </p:sp>
      </p:grpSp>
      <p:sp>
        <p:nvSpPr>
          <p:cNvPr id="5130" name="Rectangle 27"/>
          <p:cNvSpPr>
            <a:spLocks noChangeArrowheads="1"/>
          </p:cNvSpPr>
          <p:nvPr/>
        </p:nvSpPr>
        <p:spPr bwMode="auto">
          <a:xfrm>
            <a:off x="1371600" y="5035550"/>
            <a:ext cx="63500" cy="304800"/>
          </a:xfrm>
          <a:prstGeom prst="rect">
            <a:avLst/>
          </a:prstGeom>
          <a:noFill/>
          <a:ln w="22225">
            <a:noFill/>
            <a:miter lim="800000"/>
            <a:headEnd/>
            <a:tailEnd/>
          </a:ln>
        </p:spPr>
        <p:txBody>
          <a:bodyPr wrap="none" lIns="0" tIns="0" rIns="0" bIns="0">
            <a:spAutoFit/>
          </a:bodyPr>
          <a:lstStyle/>
          <a:p>
            <a:pPr algn="ctr"/>
            <a:r>
              <a:rPr lang="zh-CN" altLang="en-US" sz="2000">
                <a:solidFill>
                  <a:srgbClr val="000000"/>
                </a:solidFill>
                <a:latin typeface="Times New Roman" pitchFamily="18" charset="0"/>
                <a:ea typeface="宋体" pitchFamily="2" charset="-122"/>
              </a:rPr>
              <a:t> </a:t>
            </a:r>
            <a:endParaRPr lang="zh-CN" altLang="en-US" sz="2000">
              <a:ea typeface="宋体" pitchFamily="2" charset="-122"/>
            </a:endParaRPr>
          </a:p>
        </p:txBody>
      </p:sp>
      <p:sp>
        <p:nvSpPr>
          <p:cNvPr id="5131" name="Rectangle 28"/>
          <p:cNvSpPr>
            <a:spLocks noChangeArrowheads="1"/>
          </p:cNvSpPr>
          <p:nvPr/>
        </p:nvSpPr>
        <p:spPr bwMode="auto">
          <a:xfrm>
            <a:off x="1320800" y="5059363"/>
            <a:ext cx="309563" cy="228600"/>
          </a:xfrm>
          <a:prstGeom prst="rect">
            <a:avLst/>
          </a:prstGeom>
          <a:noFill/>
          <a:ln w="22225">
            <a:noFill/>
            <a:miter lim="800000"/>
            <a:headEnd/>
            <a:tailEnd/>
          </a:ln>
        </p:spPr>
        <p:txBody>
          <a:bodyPr/>
          <a:lstStyle/>
          <a:p>
            <a:endParaRPr lang="zh-CN" altLang="en-US">
              <a:ea typeface="宋体" pitchFamily="2" charset="-122"/>
            </a:endParaRPr>
          </a:p>
        </p:txBody>
      </p:sp>
      <p:sp>
        <p:nvSpPr>
          <p:cNvPr id="5132" name="Rectangle 29"/>
          <p:cNvSpPr>
            <a:spLocks noChangeArrowheads="1"/>
          </p:cNvSpPr>
          <p:nvPr/>
        </p:nvSpPr>
        <p:spPr bwMode="auto">
          <a:xfrm>
            <a:off x="1320800" y="5214938"/>
            <a:ext cx="309563" cy="230187"/>
          </a:xfrm>
          <a:prstGeom prst="rect">
            <a:avLst/>
          </a:prstGeom>
          <a:noFill/>
          <a:ln w="22225">
            <a:noFill/>
            <a:miter lim="800000"/>
            <a:headEnd/>
            <a:tailEnd/>
          </a:ln>
        </p:spPr>
        <p:txBody>
          <a:bodyPr/>
          <a:lstStyle/>
          <a:p>
            <a:endParaRPr lang="zh-CN" altLang="en-US">
              <a:ea typeface="宋体" pitchFamily="2" charset="-122"/>
            </a:endParaRPr>
          </a:p>
        </p:txBody>
      </p:sp>
      <p:sp>
        <p:nvSpPr>
          <p:cNvPr id="5133" name="Rectangle 30"/>
          <p:cNvSpPr>
            <a:spLocks noChangeArrowheads="1"/>
          </p:cNvSpPr>
          <p:nvPr/>
        </p:nvSpPr>
        <p:spPr bwMode="auto">
          <a:xfrm>
            <a:off x="1320800" y="5576888"/>
            <a:ext cx="309563" cy="228600"/>
          </a:xfrm>
          <a:prstGeom prst="rect">
            <a:avLst/>
          </a:prstGeom>
          <a:noFill/>
          <a:ln w="22225">
            <a:noFill/>
            <a:miter lim="800000"/>
            <a:headEnd/>
            <a:tailEnd/>
          </a:ln>
        </p:spPr>
        <p:txBody>
          <a:bodyPr/>
          <a:lstStyle/>
          <a:p>
            <a:endParaRPr lang="zh-CN" altLang="en-US">
              <a:ea typeface="宋体" pitchFamily="2" charset="-122"/>
            </a:endParaRPr>
          </a:p>
        </p:txBody>
      </p:sp>
      <p:sp>
        <p:nvSpPr>
          <p:cNvPr id="5134" name="Line 31"/>
          <p:cNvSpPr>
            <a:spLocks noChangeShapeType="1"/>
          </p:cNvSpPr>
          <p:nvPr/>
        </p:nvSpPr>
        <p:spPr bwMode="auto">
          <a:xfrm flipH="1">
            <a:off x="1638300" y="5249863"/>
            <a:ext cx="473075" cy="1587"/>
          </a:xfrm>
          <a:prstGeom prst="line">
            <a:avLst/>
          </a:prstGeom>
          <a:noFill/>
          <a:ln w="28575">
            <a:solidFill>
              <a:srgbClr val="000000"/>
            </a:solidFill>
            <a:round/>
            <a:headEnd/>
            <a:tailEnd/>
          </a:ln>
        </p:spPr>
        <p:txBody>
          <a:bodyPr/>
          <a:lstStyle/>
          <a:p>
            <a:endParaRPr lang="zh-CN" altLang="en-US"/>
          </a:p>
        </p:txBody>
      </p:sp>
      <p:sp>
        <p:nvSpPr>
          <p:cNvPr id="5135" name="Line 32"/>
          <p:cNvSpPr>
            <a:spLocks noChangeShapeType="1"/>
          </p:cNvSpPr>
          <p:nvPr/>
        </p:nvSpPr>
        <p:spPr bwMode="auto">
          <a:xfrm flipH="1">
            <a:off x="1619250" y="5776913"/>
            <a:ext cx="460375" cy="0"/>
          </a:xfrm>
          <a:prstGeom prst="line">
            <a:avLst/>
          </a:prstGeom>
          <a:noFill/>
          <a:ln w="28575">
            <a:solidFill>
              <a:srgbClr val="000066"/>
            </a:solidFill>
            <a:round/>
            <a:headEnd/>
            <a:tailEnd/>
          </a:ln>
        </p:spPr>
        <p:txBody>
          <a:bodyPr/>
          <a:lstStyle/>
          <a:p>
            <a:endParaRPr lang="zh-CN" altLang="en-US"/>
          </a:p>
        </p:txBody>
      </p:sp>
      <p:sp>
        <p:nvSpPr>
          <p:cNvPr id="5136" name="Line 33"/>
          <p:cNvSpPr>
            <a:spLocks noChangeShapeType="1"/>
          </p:cNvSpPr>
          <p:nvPr/>
        </p:nvSpPr>
        <p:spPr bwMode="auto">
          <a:xfrm flipH="1">
            <a:off x="1619250" y="5545138"/>
            <a:ext cx="1412875" cy="0"/>
          </a:xfrm>
          <a:prstGeom prst="line">
            <a:avLst/>
          </a:prstGeom>
          <a:noFill/>
          <a:ln w="28575">
            <a:solidFill>
              <a:srgbClr val="000066"/>
            </a:solidFill>
            <a:round/>
            <a:headEnd/>
            <a:tailEnd/>
          </a:ln>
        </p:spPr>
        <p:txBody>
          <a:bodyPr/>
          <a:lstStyle/>
          <a:p>
            <a:endParaRPr lang="zh-CN" altLang="en-US"/>
          </a:p>
        </p:txBody>
      </p:sp>
      <p:sp>
        <p:nvSpPr>
          <p:cNvPr id="5137" name="Rectangle 34"/>
          <p:cNvSpPr>
            <a:spLocks noChangeArrowheads="1"/>
          </p:cNvSpPr>
          <p:nvPr/>
        </p:nvSpPr>
        <p:spPr bwMode="auto">
          <a:xfrm>
            <a:off x="2111375" y="5084763"/>
            <a:ext cx="515938" cy="865187"/>
          </a:xfrm>
          <a:prstGeom prst="rect">
            <a:avLst/>
          </a:prstGeom>
          <a:solidFill>
            <a:srgbClr val="FFFFFF"/>
          </a:solidFill>
          <a:ln w="38100">
            <a:solidFill>
              <a:srgbClr val="000066"/>
            </a:solidFill>
            <a:miter lim="800000"/>
            <a:headEnd/>
            <a:tailEnd/>
          </a:ln>
        </p:spPr>
        <p:txBody>
          <a:bodyPr/>
          <a:lstStyle/>
          <a:p>
            <a:endParaRPr lang="zh-CN" altLang="en-US">
              <a:ea typeface="宋体" pitchFamily="2" charset="-122"/>
            </a:endParaRPr>
          </a:p>
        </p:txBody>
      </p:sp>
      <p:sp>
        <p:nvSpPr>
          <p:cNvPr id="5138" name="Rectangle 35"/>
          <p:cNvSpPr>
            <a:spLocks noChangeArrowheads="1"/>
          </p:cNvSpPr>
          <p:nvPr/>
        </p:nvSpPr>
        <p:spPr bwMode="auto">
          <a:xfrm>
            <a:off x="1400175" y="4992688"/>
            <a:ext cx="203200" cy="365125"/>
          </a:xfrm>
          <a:prstGeom prst="rect">
            <a:avLst/>
          </a:prstGeom>
          <a:noFill/>
          <a:ln w="22225">
            <a:noFill/>
            <a:miter lim="800000"/>
            <a:headEnd/>
            <a:tailEnd/>
          </a:ln>
        </p:spPr>
        <p:txBody>
          <a:bodyPr wrap="none" lIns="0" tIns="0" rIns="0" bIns="0">
            <a:spAutoFit/>
          </a:bodyPr>
          <a:lstStyle/>
          <a:p>
            <a:pPr algn="ctr"/>
            <a:r>
              <a:rPr lang="en-US" altLang="zh-CN" sz="2400" b="1" i="1">
                <a:solidFill>
                  <a:srgbClr val="000066"/>
                </a:solidFill>
                <a:latin typeface="Times New Roman" pitchFamily="18" charset="0"/>
                <a:ea typeface="宋体" pitchFamily="2" charset="-122"/>
              </a:rPr>
              <a:t>A</a:t>
            </a:r>
            <a:endParaRPr lang="en-US" altLang="zh-CN" sz="2400" b="1">
              <a:solidFill>
                <a:srgbClr val="000066"/>
              </a:solidFill>
              <a:ea typeface="宋体" pitchFamily="2" charset="-122"/>
            </a:endParaRPr>
          </a:p>
        </p:txBody>
      </p:sp>
      <p:sp>
        <p:nvSpPr>
          <p:cNvPr id="5139" name="Rectangle 36"/>
          <p:cNvSpPr>
            <a:spLocks noChangeArrowheads="1"/>
          </p:cNvSpPr>
          <p:nvPr/>
        </p:nvSpPr>
        <p:spPr bwMode="auto">
          <a:xfrm>
            <a:off x="1406525" y="5232400"/>
            <a:ext cx="203200" cy="365125"/>
          </a:xfrm>
          <a:prstGeom prst="rect">
            <a:avLst/>
          </a:prstGeom>
          <a:noFill/>
          <a:ln w="22225">
            <a:noFill/>
            <a:miter lim="800000"/>
            <a:headEnd/>
            <a:tailEnd/>
          </a:ln>
        </p:spPr>
        <p:txBody>
          <a:bodyPr wrap="none" lIns="0" tIns="0" rIns="0" bIns="0">
            <a:spAutoFit/>
          </a:bodyPr>
          <a:lstStyle/>
          <a:p>
            <a:pPr algn="ctr"/>
            <a:r>
              <a:rPr lang="en-US" altLang="zh-CN" sz="2400" b="1" i="1">
                <a:solidFill>
                  <a:srgbClr val="000066"/>
                </a:solidFill>
                <a:latin typeface="Times New Roman" pitchFamily="18" charset="0"/>
                <a:ea typeface="宋体" pitchFamily="2" charset="-122"/>
              </a:rPr>
              <a:t>B</a:t>
            </a:r>
            <a:endParaRPr lang="en-US" altLang="zh-CN" sz="2400" b="1">
              <a:solidFill>
                <a:srgbClr val="000066"/>
              </a:solidFill>
              <a:ea typeface="宋体" pitchFamily="2" charset="-122"/>
            </a:endParaRPr>
          </a:p>
        </p:txBody>
      </p:sp>
      <p:sp>
        <p:nvSpPr>
          <p:cNvPr id="5140" name="Rectangle 37"/>
          <p:cNvSpPr>
            <a:spLocks noChangeArrowheads="1"/>
          </p:cNvSpPr>
          <p:nvPr/>
        </p:nvSpPr>
        <p:spPr bwMode="auto">
          <a:xfrm>
            <a:off x="1539875" y="5376863"/>
            <a:ext cx="63500" cy="304800"/>
          </a:xfrm>
          <a:prstGeom prst="rect">
            <a:avLst/>
          </a:prstGeom>
          <a:noFill/>
          <a:ln w="22225">
            <a:noFill/>
            <a:miter lim="800000"/>
            <a:headEnd/>
            <a:tailEnd/>
          </a:ln>
        </p:spPr>
        <p:txBody>
          <a:bodyPr wrap="none" lIns="0" tIns="0" rIns="0" bIns="0">
            <a:spAutoFit/>
          </a:bodyPr>
          <a:lstStyle/>
          <a:p>
            <a:pPr algn="ctr"/>
            <a:r>
              <a:rPr lang="zh-CN" altLang="en-US" sz="2000" i="1">
                <a:solidFill>
                  <a:srgbClr val="000000"/>
                </a:solidFill>
                <a:latin typeface="Times New Roman" pitchFamily="18" charset="0"/>
                <a:ea typeface="宋体" pitchFamily="2" charset="-122"/>
              </a:rPr>
              <a:t> </a:t>
            </a:r>
            <a:endParaRPr lang="zh-CN" altLang="en-US" sz="2000">
              <a:ea typeface="宋体" pitchFamily="2" charset="-122"/>
            </a:endParaRPr>
          </a:p>
        </p:txBody>
      </p:sp>
      <p:sp>
        <p:nvSpPr>
          <p:cNvPr id="5141" name="Rectangle 38"/>
          <p:cNvSpPr>
            <a:spLocks noChangeArrowheads="1"/>
          </p:cNvSpPr>
          <p:nvPr/>
        </p:nvSpPr>
        <p:spPr bwMode="auto">
          <a:xfrm>
            <a:off x="1258888" y="5584825"/>
            <a:ext cx="430212" cy="365125"/>
          </a:xfrm>
          <a:prstGeom prst="rect">
            <a:avLst/>
          </a:prstGeom>
          <a:noFill/>
          <a:ln w="22225">
            <a:noFill/>
            <a:miter lim="800000"/>
            <a:headEnd/>
            <a:tailEnd/>
          </a:ln>
        </p:spPr>
        <p:txBody>
          <a:bodyPr lIns="0" tIns="0" rIns="0" bIns="0">
            <a:spAutoFit/>
          </a:bodyPr>
          <a:lstStyle/>
          <a:p>
            <a:pPr algn="ctr"/>
            <a:r>
              <a:rPr lang="en-US" altLang="zh-CN" sz="2400" b="1" i="1">
                <a:solidFill>
                  <a:srgbClr val="000066"/>
                </a:solidFill>
                <a:latin typeface="Times New Roman" pitchFamily="18" charset="0"/>
                <a:ea typeface="宋体" pitchFamily="2" charset="-122"/>
              </a:rPr>
              <a:t>C</a:t>
            </a:r>
            <a:endParaRPr lang="en-US" altLang="zh-CN" sz="2400" b="1">
              <a:solidFill>
                <a:srgbClr val="000066"/>
              </a:solidFill>
              <a:ea typeface="宋体" pitchFamily="2" charset="-122"/>
            </a:endParaRPr>
          </a:p>
        </p:txBody>
      </p:sp>
      <p:sp>
        <p:nvSpPr>
          <p:cNvPr id="5142" name="Rectangle 39"/>
          <p:cNvSpPr>
            <a:spLocks noChangeArrowheads="1"/>
          </p:cNvSpPr>
          <p:nvPr/>
        </p:nvSpPr>
        <p:spPr bwMode="auto">
          <a:xfrm>
            <a:off x="2286000" y="5130800"/>
            <a:ext cx="311150" cy="228600"/>
          </a:xfrm>
          <a:prstGeom prst="rect">
            <a:avLst/>
          </a:prstGeom>
          <a:noFill/>
          <a:ln w="22225">
            <a:noFill/>
            <a:miter lim="800000"/>
            <a:headEnd/>
            <a:tailEnd/>
          </a:ln>
        </p:spPr>
        <p:txBody>
          <a:bodyPr/>
          <a:lstStyle/>
          <a:p>
            <a:endParaRPr lang="zh-CN" altLang="en-US">
              <a:ea typeface="宋体" pitchFamily="2" charset="-122"/>
            </a:endParaRPr>
          </a:p>
        </p:txBody>
      </p:sp>
      <p:sp>
        <p:nvSpPr>
          <p:cNvPr id="5143" name="Rectangle 40"/>
          <p:cNvSpPr>
            <a:spLocks noChangeArrowheads="1"/>
          </p:cNvSpPr>
          <p:nvPr/>
        </p:nvSpPr>
        <p:spPr bwMode="auto">
          <a:xfrm>
            <a:off x="2322513" y="5189538"/>
            <a:ext cx="254000" cy="365125"/>
          </a:xfrm>
          <a:prstGeom prst="rect">
            <a:avLst/>
          </a:prstGeom>
          <a:noFill/>
          <a:ln w="22225">
            <a:noFill/>
            <a:miter lim="800000"/>
            <a:headEnd/>
            <a:tailEnd/>
          </a:ln>
        </p:spPr>
        <p:txBody>
          <a:bodyPr wrap="none" lIns="0" tIns="0" rIns="0" bIns="0">
            <a:spAutoFit/>
          </a:bodyPr>
          <a:lstStyle/>
          <a:p>
            <a:pPr algn="ctr"/>
            <a:r>
              <a:rPr lang="en-US" altLang="zh-CN" sz="2400" b="1">
                <a:solidFill>
                  <a:srgbClr val="000066"/>
                </a:solidFill>
                <a:latin typeface="Times New Roman" pitchFamily="18" charset="0"/>
                <a:ea typeface="宋体" pitchFamily="2" charset="-122"/>
              </a:rPr>
              <a:t>&amp;</a:t>
            </a:r>
            <a:endParaRPr lang="en-US" altLang="zh-CN" sz="2400" b="1">
              <a:solidFill>
                <a:srgbClr val="000066"/>
              </a:solidFill>
              <a:ea typeface="宋体" pitchFamily="2" charset="-122"/>
            </a:endParaRPr>
          </a:p>
        </p:txBody>
      </p:sp>
      <p:sp>
        <p:nvSpPr>
          <p:cNvPr id="5144" name="Rectangle 41"/>
          <p:cNvSpPr>
            <a:spLocks noChangeArrowheads="1"/>
          </p:cNvSpPr>
          <p:nvPr/>
        </p:nvSpPr>
        <p:spPr bwMode="auto">
          <a:xfrm>
            <a:off x="2559050" y="5133975"/>
            <a:ext cx="38100" cy="182563"/>
          </a:xfrm>
          <a:prstGeom prst="rect">
            <a:avLst/>
          </a:prstGeom>
          <a:noFill/>
          <a:ln w="22225">
            <a:noFill/>
            <a:miter lim="800000"/>
            <a:headEnd/>
            <a:tailEnd/>
          </a:ln>
        </p:spPr>
        <p:txBody>
          <a:bodyPr wrap="none" lIns="0" tIns="0" rIns="0" bIns="0">
            <a:spAutoFit/>
          </a:bodyPr>
          <a:lstStyle/>
          <a:p>
            <a:pPr algn="ctr"/>
            <a:r>
              <a:rPr lang="zh-CN" altLang="en-US" sz="1200">
                <a:solidFill>
                  <a:srgbClr val="000000"/>
                </a:solidFill>
                <a:latin typeface="Times New Roman" pitchFamily="18" charset="0"/>
                <a:ea typeface="宋体" pitchFamily="2" charset="-122"/>
              </a:rPr>
              <a:t> </a:t>
            </a:r>
            <a:endParaRPr lang="zh-CN" altLang="en-US">
              <a:ea typeface="宋体" pitchFamily="2" charset="-122"/>
            </a:endParaRPr>
          </a:p>
        </p:txBody>
      </p:sp>
      <p:sp>
        <p:nvSpPr>
          <p:cNvPr id="5145" name="Rectangle 42"/>
          <p:cNvSpPr>
            <a:spLocks noChangeArrowheads="1"/>
          </p:cNvSpPr>
          <p:nvPr/>
        </p:nvSpPr>
        <p:spPr bwMode="auto">
          <a:xfrm>
            <a:off x="3132138" y="5157788"/>
            <a:ext cx="185737" cy="365125"/>
          </a:xfrm>
          <a:prstGeom prst="rect">
            <a:avLst/>
          </a:prstGeom>
          <a:noFill/>
          <a:ln w="22225">
            <a:noFill/>
            <a:miter lim="800000"/>
            <a:headEnd/>
            <a:tailEnd/>
          </a:ln>
        </p:spPr>
        <p:txBody>
          <a:bodyPr wrap="none" lIns="0" tIns="0" rIns="0" bIns="0">
            <a:spAutoFit/>
          </a:bodyPr>
          <a:lstStyle/>
          <a:p>
            <a:pPr algn="ctr"/>
            <a:r>
              <a:rPr lang="en-US" altLang="zh-CN" sz="2400" b="1" i="1">
                <a:solidFill>
                  <a:srgbClr val="000066"/>
                </a:solidFill>
                <a:latin typeface="Times New Roman" pitchFamily="18" charset="0"/>
                <a:ea typeface="宋体" pitchFamily="2" charset="-122"/>
              </a:rPr>
              <a:t>L</a:t>
            </a:r>
            <a:endParaRPr lang="en-US" altLang="zh-CN" sz="2400" b="1">
              <a:solidFill>
                <a:srgbClr val="000066"/>
              </a:solidFill>
              <a:ea typeface="宋体" pitchFamily="2" charset="-122"/>
            </a:endParaRPr>
          </a:p>
        </p:txBody>
      </p:sp>
      <p:sp>
        <p:nvSpPr>
          <p:cNvPr id="5146" name="Rectangle 43"/>
          <p:cNvSpPr>
            <a:spLocks noChangeArrowheads="1"/>
          </p:cNvSpPr>
          <p:nvPr/>
        </p:nvSpPr>
        <p:spPr bwMode="auto">
          <a:xfrm>
            <a:off x="3386138" y="5286375"/>
            <a:ext cx="36512" cy="182563"/>
          </a:xfrm>
          <a:prstGeom prst="rect">
            <a:avLst/>
          </a:prstGeom>
          <a:noFill/>
          <a:ln w="22225">
            <a:noFill/>
            <a:miter lim="800000"/>
            <a:headEnd/>
            <a:tailEnd/>
          </a:ln>
        </p:spPr>
        <p:txBody>
          <a:bodyPr wrap="none" lIns="0" tIns="0" rIns="0" bIns="0">
            <a:spAutoFit/>
          </a:bodyPr>
          <a:lstStyle/>
          <a:p>
            <a:pPr algn="ctr"/>
            <a:r>
              <a:rPr lang="zh-CN" altLang="en-US" sz="1200" i="1">
                <a:solidFill>
                  <a:srgbClr val="000000"/>
                </a:solidFill>
                <a:latin typeface="Times New Roman" pitchFamily="18" charset="0"/>
                <a:ea typeface="宋体" pitchFamily="2" charset="-122"/>
              </a:rPr>
              <a:t> </a:t>
            </a:r>
            <a:endParaRPr lang="zh-CN" altLang="en-US">
              <a:ea typeface="宋体" pitchFamily="2" charset="-122"/>
            </a:endParaRPr>
          </a:p>
        </p:txBody>
      </p:sp>
      <p:sp>
        <p:nvSpPr>
          <p:cNvPr id="5147" name="AutoShape 44"/>
          <p:cNvSpPr>
            <a:spLocks noChangeAspect="1" noChangeArrowheads="1" noTextEdit="1"/>
          </p:cNvSpPr>
          <p:nvPr/>
        </p:nvSpPr>
        <p:spPr bwMode="auto">
          <a:xfrm>
            <a:off x="5348288" y="4868863"/>
            <a:ext cx="1887537" cy="823912"/>
          </a:xfrm>
          <a:prstGeom prst="rect">
            <a:avLst/>
          </a:prstGeom>
          <a:noFill/>
          <a:ln w="22225">
            <a:noFill/>
            <a:miter lim="800000"/>
            <a:headEnd/>
            <a:tailEnd/>
          </a:ln>
        </p:spPr>
        <p:txBody>
          <a:bodyPr/>
          <a:lstStyle/>
          <a:p>
            <a:endParaRPr lang="zh-CN" altLang="en-US"/>
          </a:p>
        </p:txBody>
      </p:sp>
      <p:sp>
        <p:nvSpPr>
          <p:cNvPr id="5148" name="Rectangle 45"/>
          <p:cNvSpPr>
            <a:spLocks noChangeArrowheads="1"/>
          </p:cNvSpPr>
          <p:nvPr/>
        </p:nvSpPr>
        <p:spPr bwMode="auto">
          <a:xfrm>
            <a:off x="5240338" y="5211763"/>
            <a:ext cx="277812" cy="187325"/>
          </a:xfrm>
          <a:prstGeom prst="rect">
            <a:avLst/>
          </a:prstGeom>
          <a:noFill/>
          <a:ln w="22225">
            <a:noFill/>
            <a:miter lim="800000"/>
            <a:headEnd/>
            <a:tailEnd/>
          </a:ln>
        </p:spPr>
        <p:txBody>
          <a:bodyPr/>
          <a:lstStyle/>
          <a:p>
            <a:endParaRPr lang="zh-CN" altLang="en-US">
              <a:ea typeface="宋体" pitchFamily="2" charset="-122"/>
            </a:endParaRPr>
          </a:p>
        </p:txBody>
      </p:sp>
      <p:sp>
        <p:nvSpPr>
          <p:cNvPr id="5149" name="Rectangle 46"/>
          <p:cNvSpPr>
            <a:spLocks noChangeArrowheads="1"/>
          </p:cNvSpPr>
          <p:nvPr/>
        </p:nvSpPr>
        <p:spPr bwMode="auto">
          <a:xfrm>
            <a:off x="5240338" y="5465763"/>
            <a:ext cx="277812" cy="187325"/>
          </a:xfrm>
          <a:prstGeom prst="rect">
            <a:avLst/>
          </a:prstGeom>
          <a:noFill/>
          <a:ln w="22225">
            <a:noFill/>
            <a:miter lim="800000"/>
            <a:headEnd/>
            <a:tailEnd/>
          </a:ln>
        </p:spPr>
        <p:txBody>
          <a:bodyPr/>
          <a:lstStyle/>
          <a:p>
            <a:endParaRPr lang="zh-CN" altLang="en-US">
              <a:ea typeface="宋体" pitchFamily="2" charset="-122"/>
            </a:endParaRPr>
          </a:p>
        </p:txBody>
      </p:sp>
      <p:sp>
        <p:nvSpPr>
          <p:cNvPr id="5150" name="Line 47"/>
          <p:cNvSpPr>
            <a:spLocks noChangeShapeType="1"/>
          </p:cNvSpPr>
          <p:nvPr/>
        </p:nvSpPr>
        <p:spPr bwMode="auto">
          <a:xfrm flipH="1">
            <a:off x="5534025" y="5610225"/>
            <a:ext cx="415925" cy="1588"/>
          </a:xfrm>
          <a:prstGeom prst="line">
            <a:avLst/>
          </a:prstGeom>
          <a:noFill/>
          <a:ln w="28575">
            <a:solidFill>
              <a:srgbClr val="000066"/>
            </a:solidFill>
            <a:round/>
            <a:headEnd/>
            <a:tailEnd/>
          </a:ln>
        </p:spPr>
        <p:txBody>
          <a:bodyPr/>
          <a:lstStyle/>
          <a:p>
            <a:endParaRPr lang="zh-CN" altLang="en-US"/>
          </a:p>
        </p:txBody>
      </p:sp>
      <p:sp>
        <p:nvSpPr>
          <p:cNvPr id="5151" name="Line 48"/>
          <p:cNvSpPr>
            <a:spLocks noChangeShapeType="1"/>
          </p:cNvSpPr>
          <p:nvPr/>
        </p:nvSpPr>
        <p:spPr bwMode="auto">
          <a:xfrm flipH="1">
            <a:off x="5534025" y="5422900"/>
            <a:ext cx="1011238" cy="1588"/>
          </a:xfrm>
          <a:prstGeom prst="line">
            <a:avLst/>
          </a:prstGeom>
          <a:noFill/>
          <a:ln w="28575">
            <a:solidFill>
              <a:srgbClr val="000066"/>
            </a:solidFill>
            <a:round/>
            <a:headEnd/>
            <a:tailEnd/>
          </a:ln>
        </p:spPr>
        <p:txBody>
          <a:bodyPr/>
          <a:lstStyle/>
          <a:p>
            <a:endParaRPr lang="zh-CN" altLang="en-US"/>
          </a:p>
        </p:txBody>
      </p:sp>
      <p:sp>
        <p:nvSpPr>
          <p:cNvPr id="5152" name="Rectangle 49"/>
          <p:cNvSpPr>
            <a:spLocks noChangeArrowheads="1"/>
          </p:cNvSpPr>
          <p:nvPr/>
        </p:nvSpPr>
        <p:spPr bwMode="auto">
          <a:xfrm>
            <a:off x="5954713" y="5062538"/>
            <a:ext cx="590550" cy="965200"/>
          </a:xfrm>
          <a:prstGeom prst="rect">
            <a:avLst/>
          </a:prstGeom>
          <a:solidFill>
            <a:srgbClr val="FFFFFF"/>
          </a:solidFill>
          <a:ln w="38100">
            <a:solidFill>
              <a:srgbClr val="000066"/>
            </a:solidFill>
            <a:miter lim="800000"/>
            <a:headEnd/>
            <a:tailEnd/>
          </a:ln>
        </p:spPr>
        <p:txBody>
          <a:bodyPr/>
          <a:lstStyle/>
          <a:p>
            <a:endParaRPr lang="zh-CN" altLang="en-US">
              <a:ea typeface="宋体" pitchFamily="2" charset="-122"/>
            </a:endParaRPr>
          </a:p>
        </p:txBody>
      </p:sp>
      <p:sp>
        <p:nvSpPr>
          <p:cNvPr id="5153" name="Rectangle 50"/>
          <p:cNvSpPr>
            <a:spLocks noChangeArrowheads="1"/>
          </p:cNvSpPr>
          <p:nvPr/>
        </p:nvSpPr>
        <p:spPr bwMode="auto">
          <a:xfrm>
            <a:off x="5300663" y="5029200"/>
            <a:ext cx="203200" cy="365125"/>
          </a:xfrm>
          <a:prstGeom prst="rect">
            <a:avLst/>
          </a:prstGeom>
          <a:noFill/>
          <a:ln w="22225">
            <a:noFill/>
            <a:miter lim="800000"/>
            <a:headEnd/>
            <a:tailEnd/>
          </a:ln>
        </p:spPr>
        <p:txBody>
          <a:bodyPr wrap="none" lIns="0" tIns="0" rIns="0" bIns="0">
            <a:spAutoFit/>
          </a:bodyPr>
          <a:lstStyle/>
          <a:p>
            <a:pPr algn="ctr"/>
            <a:r>
              <a:rPr lang="en-US" altLang="zh-CN" sz="2400" b="1" i="1">
                <a:solidFill>
                  <a:srgbClr val="000066"/>
                </a:solidFill>
                <a:latin typeface="Times New Roman" pitchFamily="18" charset="0"/>
                <a:ea typeface="宋体" pitchFamily="2" charset="-122"/>
              </a:rPr>
              <a:t>A</a:t>
            </a:r>
            <a:endParaRPr lang="en-US" altLang="zh-CN" sz="2400" b="1">
              <a:solidFill>
                <a:srgbClr val="000066"/>
              </a:solidFill>
              <a:ea typeface="宋体" pitchFamily="2" charset="-122"/>
            </a:endParaRPr>
          </a:p>
        </p:txBody>
      </p:sp>
      <p:sp>
        <p:nvSpPr>
          <p:cNvPr id="5154" name="Rectangle 51"/>
          <p:cNvSpPr>
            <a:spLocks noChangeArrowheads="1"/>
          </p:cNvSpPr>
          <p:nvPr/>
        </p:nvSpPr>
        <p:spPr bwMode="auto">
          <a:xfrm>
            <a:off x="5307013" y="5265738"/>
            <a:ext cx="203200" cy="365125"/>
          </a:xfrm>
          <a:prstGeom prst="rect">
            <a:avLst/>
          </a:prstGeom>
          <a:noFill/>
          <a:ln w="22225">
            <a:noFill/>
            <a:miter lim="800000"/>
            <a:headEnd/>
            <a:tailEnd/>
          </a:ln>
        </p:spPr>
        <p:txBody>
          <a:bodyPr wrap="none" lIns="0" tIns="0" rIns="0" bIns="0">
            <a:spAutoFit/>
          </a:bodyPr>
          <a:lstStyle/>
          <a:p>
            <a:pPr algn="ctr"/>
            <a:r>
              <a:rPr lang="en-US" altLang="zh-CN" sz="2400" b="1" i="1">
                <a:solidFill>
                  <a:srgbClr val="000066"/>
                </a:solidFill>
                <a:latin typeface="Times New Roman" pitchFamily="18" charset="0"/>
                <a:ea typeface="宋体" pitchFamily="2" charset="-122"/>
              </a:rPr>
              <a:t>B</a:t>
            </a:r>
            <a:endParaRPr lang="en-US" altLang="zh-CN" sz="2400" b="1">
              <a:solidFill>
                <a:srgbClr val="000066"/>
              </a:solidFill>
              <a:ea typeface="宋体" pitchFamily="2" charset="-122"/>
            </a:endParaRPr>
          </a:p>
        </p:txBody>
      </p:sp>
      <p:sp>
        <p:nvSpPr>
          <p:cNvPr id="5155" name="Rectangle 52"/>
          <p:cNvSpPr>
            <a:spLocks noChangeArrowheads="1"/>
          </p:cNvSpPr>
          <p:nvPr/>
        </p:nvSpPr>
        <p:spPr bwMode="auto">
          <a:xfrm>
            <a:off x="5435600" y="5302250"/>
            <a:ext cx="63500" cy="304800"/>
          </a:xfrm>
          <a:prstGeom prst="rect">
            <a:avLst/>
          </a:prstGeom>
          <a:noFill/>
          <a:ln w="22225">
            <a:noFill/>
            <a:miter lim="800000"/>
            <a:headEnd/>
            <a:tailEnd/>
          </a:ln>
        </p:spPr>
        <p:txBody>
          <a:bodyPr wrap="none" lIns="0" tIns="0" rIns="0" bIns="0">
            <a:spAutoFit/>
          </a:bodyPr>
          <a:lstStyle/>
          <a:p>
            <a:pPr algn="ctr"/>
            <a:r>
              <a:rPr lang="zh-CN" altLang="en-US" sz="2000" i="1">
                <a:solidFill>
                  <a:srgbClr val="000000"/>
                </a:solidFill>
                <a:latin typeface="Times New Roman" pitchFamily="18" charset="0"/>
                <a:ea typeface="宋体" pitchFamily="2" charset="-122"/>
              </a:rPr>
              <a:t> </a:t>
            </a:r>
            <a:endParaRPr lang="zh-CN" altLang="en-US" sz="2000">
              <a:ea typeface="宋体" pitchFamily="2" charset="-122"/>
            </a:endParaRPr>
          </a:p>
        </p:txBody>
      </p:sp>
      <p:sp>
        <p:nvSpPr>
          <p:cNvPr id="5156" name="Rectangle 53"/>
          <p:cNvSpPr>
            <a:spLocks noChangeArrowheads="1"/>
          </p:cNvSpPr>
          <p:nvPr/>
        </p:nvSpPr>
        <p:spPr bwMode="auto">
          <a:xfrm>
            <a:off x="5183188" y="5554663"/>
            <a:ext cx="388937" cy="365125"/>
          </a:xfrm>
          <a:prstGeom prst="rect">
            <a:avLst/>
          </a:prstGeom>
          <a:noFill/>
          <a:ln w="22225">
            <a:noFill/>
            <a:miter lim="800000"/>
            <a:headEnd/>
            <a:tailEnd/>
          </a:ln>
        </p:spPr>
        <p:txBody>
          <a:bodyPr lIns="0" tIns="0" rIns="0" bIns="0">
            <a:spAutoFit/>
          </a:bodyPr>
          <a:lstStyle/>
          <a:p>
            <a:pPr algn="ctr"/>
            <a:r>
              <a:rPr lang="en-US" altLang="zh-CN" sz="2400" b="1" i="1">
                <a:solidFill>
                  <a:srgbClr val="000066"/>
                </a:solidFill>
                <a:latin typeface="Times New Roman" pitchFamily="18" charset="0"/>
                <a:ea typeface="宋体" pitchFamily="2" charset="-122"/>
              </a:rPr>
              <a:t>C</a:t>
            </a:r>
            <a:endParaRPr lang="en-US" altLang="zh-CN" sz="2400" b="1">
              <a:solidFill>
                <a:srgbClr val="000066"/>
              </a:solidFill>
              <a:ea typeface="宋体" pitchFamily="2" charset="-122"/>
            </a:endParaRPr>
          </a:p>
        </p:txBody>
      </p:sp>
      <p:sp>
        <p:nvSpPr>
          <p:cNvPr id="5157" name="Rectangle 54"/>
          <p:cNvSpPr>
            <a:spLocks noChangeArrowheads="1"/>
          </p:cNvSpPr>
          <p:nvPr/>
        </p:nvSpPr>
        <p:spPr bwMode="auto">
          <a:xfrm>
            <a:off x="6030913" y="5146675"/>
            <a:ext cx="458787" cy="365125"/>
          </a:xfrm>
          <a:prstGeom prst="rect">
            <a:avLst/>
          </a:prstGeom>
          <a:noFill/>
          <a:ln w="22225">
            <a:noFill/>
            <a:miter lim="800000"/>
            <a:headEnd/>
            <a:tailEnd/>
          </a:ln>
        </p:spPr>
        <p:txBody>
          <a:bodyPr wrap="none" lIns="0" tIns="0" rIns="0" bIns="0">
            <a:spAutoFit/>
          </a:bodyPr>
          <a:lstStyle/>
          <a:p>
            <a:pPr algn="ctr"/>
            <a:r>
              <a:rPr lang="zh-CN" altLang="en-US" sz="2400" b="1">
                <a:solidFill>
                  <a:srgbClr val="000066"/>
                </a:solidFill>
                <a:latin typeface="Times New Roman" pitchFamily="18" charset="0"/>
                <a:ea typeface="宋体" pitchFamily="2" charset="-122"/>
                <a:cs typeface="Times New Roman" pitchFamily="18" charset="0"/>
              </a:rPr>
              <a:t>≥</a:t>
            </a:r>
            <a:r>
              <a:rPr lang="en-US" altLang="zh-CN" sz="2400" b="1">
                <a:solidFill>
                  <a:srgbClr val="000066"/>
                </a:solidFill>
                <a:latin typeface="Times New Roman" pitchFamily="18" charset="0"/>
                <a:ea typeface="宋体" pitchFamily="2" charset="-122"/>
                <a:cs typeface="Times New Roman" pitchFamily="18" charset="0"/>
              </a:rPr>
              <a:t>1</a:t>
            </a:r>
          </a:p>
        </p:txBody>
      </p:sp>
      <p:sp>
        <p:nvSpPr>
          <p:cNvPr id="5158" name="Rectangle 55"/>
          <p:cNvSpPr>
            <a:spLocks noChangeArrowheads="1"/>
          </p:cNvSpPr>
          <p:nvPr/>
        </p:nvSpPr>
        <p:spPr bwMode="auto">
          <a:xfrm>
            <a:off x="6904038" y="5286375"/>
            <a:ext cx="185737" cy="365125"/>
          </a:xfrm>
          <a:prstGeom prst="rect">
            <a:avLst/>
          </a:prstGeom>
          <a:noFill/>
          <a:ln w="22225">
            <a:noFill/>
            <a:miter lim="800000"/>
            <a:headEnd/>
            <a:tailEnd/>
          </a:ln>
        </p:spPr>
        <p:txBody>
          <a:bodyPr wrap="none" lIns="0" tIns="0" rIns="0" bIns="0">
            <a:spAutoFit/>
          </a:bodyPr>
          <a:lstStyle/>
          <a:p>
            <a:pPr algn="ctr"/>
            <a:r>
              <a:rPr lang="en-US" altLang="zh-CN" sz="2400" b="1" i="1">
                <a:solidFill>
                  <a:srgbClr val="000066"/>
                </a:solidFill>
                <a:latin typeface="Times New Roman" pitchFamily="18" charset="0"/>
                <a:ea typeface="宋体" pitchFamily="2" charset="-122"/>
              </a:rPr>
              <a:t>L</a:t>
            </a:r>
            <a:endParaRPr lang="en-US" altLang="zh-CN" sz="2400" b="1">
              <a:solidFill>
                <a:srgbClr val="000066"/>
              </a:solidFill>
              <a:ea typeface="宋体" pitchFamily="2" charset="-122"/>
            </a:endParaRPr>
          </a:p>
        </p:txBody>
      </p:sp>
      <p:sp>
        <p:nvSpPr>
          <p:cNvPr id="5159" name="Rectangle 56"/>
          <p:cNvSpPr>
            <a:spLocks noChangeArrowheads="1"/>
          </p:cNvSpPr>
          <p:nvPr/>
        </p:nvSpPr>
        <p:spPr bwMode="auto">
          <a:xfrm>
            <a:off x="7104063" y="5226050"/>
            <a:ext cx="34925" cy="182563"/>
          </a:xfrm>
          <a:prstGeom prst="rect">
            <a:avLst/>
          </a:prstGeom>
          <a:noFill/>
          <a:ln w="22225">
            <a:noFill/>
            <a:miter lim="800000"/>
            <a:headEnd/>
            <a:tailEnd/>
          </a:ln>
        </p:spPr>
        <p:txBody>
          <a:bodyPr wrap="none" lIns="0" tIns="0" rIns="0" bIns="0">
            <a:spAutoFit/>
          </a:bodyPr>
          <a:lstStyle/>
          <a:p>
            <a:pPr algn="ctr"/>
            <a:r>
              <a:rPr lang="zh-CN" altLang="en-US" sz="1200" i="1">
                <a:solidFill>
                  <a:srgbClr val="000000"/>
                </a:solidFill>
                <a:latin typeface="Times New Roman" pitchFamily="18" charset="0"/>
                <a:ea typeface="宋体" pitchFamily="2" charset="-122"/>
              </a:rPr>
              <a:t> </a:t>
            </a:r>
            <a:endParaRPr lang="zh-CN" altLang="en-US">
              <a:ea typeface="宋体" pitchFamily="2" charset="-122"/>
            </a:endParaRPr>
          </a:p>
        </p:txBody>
      </p:sp>
      <p:sp>
        <p:nvSpPr>
          <p:cNvPr id="5160" name="Line 57"/>
          <p:cNvSpPr>
            <a:spLocks noChangeShapeType="1"/>
          </p:cNvSpPr>
          <p:nvPr/>
        </p:nvSpPr>
        <p:spPr bwMode="auto">
          <a:xfrm flipH="1">
            <a:off x="5530850" y="5842000"/>
            <a:ext cx="414338" cy="0"/>
          </a:xfrm>
          <a:prstGeom prst="line">
            <a:avLst/>
          </a:prstGeom>
          <a:noFill/>
          <a:ln w="28575">
            <a:solidFill>
              <a:srgbClr val="000066"/>
            </a:solidFill>
            <a:round/>
            <a:headEnd/>
            <a:tailEnd/>
          </a:ln>
        </p:spPr>
        <p:txBody>
          <a:bodyPr/>
          <a:lstStyle/>
          <a:p>
            <a:endParaRPr lang="zh-CN" altLang="en-US"/>
          </a:p>
        </p:txBody>
      </p:sp>
      <p:sp>
        <p:nvSpPr>
          <p:cNvPr id="5161" name="Rectangle 58"/>
          <p:cNvSpPr>
            <a:spLocks noChangeArrowheads="1"/>
          </p:cNvSpPr>
          <p:nvPr/>
        </p:nvSpPr>
        <p:spPr bwMode="auto">
          <a:xfrm>
            <a:off x="5183188" y="5749925"/>
            <a:ext cx="388937" cy="365125"/>
          </a:xfrm>
          <a:prstGeom prst="rect">
            <a:avLst/>
          </a:prstGeom>
          <a:noFill/>
          <a:ln w="22225">
            <a:noFill/>
            <a:miter lim="800000"/>
            <a:headEnd/>
            <a:tailEnd/>
          </a:ln>
        </p:spPr>
        <p:txBody>
          <a:bodyPr lIns="0" tIns="0" rIns="0" bIns="0">
            <a:spAutoFit/>
          </a:bodyPr>
          <a:lstStyle/>
          <a:p>
            <a:pPr algn="ctr"/>
            <a:r>
              <a:rPr lang="en-US" altLang="zh-CN" sz="2400" b="1" i="1">
                <a:solidFill>
                  <a:srgbClr val="000066"/>
                </a:solidFill>
                <a:latin typeface="Times New Roman" pitchFamily="18" charset="0"/>
                <a:ea typeface="宋体" pitchFamily="2" charset="-122"/>
              </a:rPr>
              <a:t>D</a:t>
            </a:r>
            <a:endParaRPr lang="en-US" altLang="zh-CN" sz="2400" b="1">
              <a:solidFill>
                <a:srgbClr val="000066"/>
              </a:solidFill>
              <a:ea typeface="宋体" pitchFamily="2" charset="-122"/>
            </a:endParaRPr>
          </a:p>
        </p:txBody>
      </p:sp>
      <p:sp>
        <p:nvSpPr>
          <p:cNvPr id="5162" name="Line 59"/>
          <p:cNvSpPr>
            <a:spLocks noChangeShapeType="1"/>
          </p:cNvSpPr>
          <p:nvPr/>
        </p:nvSpPr>
        <p:spPr bwMode="auto">
          <a:xfrm flipH="1">
            <a:off x="6543675" y="5564188"/>
            <a:ext cx="415925" cy="1587"/>
          </a:xfrm>
          <a:prstGeom prst="line">
            <a:avLst/>
          </a:prstGeom>
          <a:noFill/>
          <a:ln w="28575">
            <a:solidFill>
              <a:srgbClr val="000066"/>
            </a:solidFill>
            <a:round/>
            <a:headEnd/>
            <a:tailEnd/>
          </a:ln>
        </p:spPr>
        <p:txBody>
          <a:bodyPr/>
          <a:lstStyle/>
          <a:p>
            <a:endParaRPr lang="zh-CN" altLang="en-US"/>
          </a:p>
        </p:txBody>
      </p:sp>
      <p:sp>
        <p:nvSpPr>
          <p:cNvPr id="361532" name="Rectangle 60"/>
          <p:cNvSpPr>
            <a:spLocks noChangeArrowheads="1"/>
          </p:cNvSpPr>
          <p:nvPr/>
        </p:nvSpPr>
        <p:spPr bwMode="auto">
          <a:xfrm>
            <a:off x="5292725" y="4437063"/>
            <a:ext cx="1708150" cy="396875"/>
          </a:xfrm>
          <a:prstGeom prst="rect">
            <a:avLst/>
          </a:prstGeom>
          <a:noFill/>
          <a:ln w="9525">
            <a:noFill/>
            <a:miter lim="800000"/>
            <a:headEnd/>
            <a:tailEnd/>
          </a:ln>
        </p:spPr>
        <p:txBody>
          <a:bodyPr wrap="none">
            <a:spAutoFit/>
          </a:bodyPr>
          <a:lstStyle/>
          <a:p>
            <a:r>
              <a:rPr kumimoji="1" lang="en-US" altLang="zh-CN" sz="2000" b="1" i="1">
                <a:latin typeface="Times New Roman" pitchFamily="18" charset="0"/>
                <a:ea typeface="宋体" pitchFamily="2" charset="-122"/>
              </a:rPr>
              <a:t>F</a:t>
            </a:r>
            <a:r>
              <a:rPr kumimoji="1" lang="en-US" altLang="zh-CN" sz="2000" b="1" i="1" baseline="-25000">
                <a:latin typeface="Times New Roman" pitchFamily="18" charset="0"/>
                <a:ea typeface="宋体" pitchFamily="2" charset="-122"/>
              </a:rPr>
              <a:t>1</a:t>
            </a:r>
            <a:r>
              <a:rPr kumimoji="1" lang="en-US" altLang="zh-CN" sz="2000" b="1" i="1">
                <a:latin typeface="Times New Roman" pitchFamily="18" charset="0"/>
                <a:ea typeface="宋体" pitchFamily="2" charset="-122"/>
              </a:rPr>
              <a:t>=A+B+C+D</a:t>
            </a:r>
          </a:p>
        </p:txBody>
      </p:sp>
      <p:graphicFrame>
        <p:nvGraphicFramePr>
          <p:cNvPr id="5123" name="Object 61"/>
          <p:cNvGraphicFramePr>
            <a:graphicFrameLocks noChangeAspect="1"/>
          </p:cNvGraphicFramePr>
          <p:nvPr/>
        </p:nvGraphicFramePr>
        <p:xfrm>
          <a:off x="4932363" y="1773238"/>
          <a:ext cx="3416300" cy="4319587"/>
        </p:xfrm>
        <a:graphic>
          <a:graphicData uri="http://schemas.openxmlformats.org/presentationml/2006/ole">
            <mc:AlternateContent xmlns:mc="http://schemas.openxmlformats.org/markup-compatibility/2006">
              <mc:Choice xmlns:v="urn:schemas-microsoft-com:vml" Requires="v">
                <p:oleObj spid="_x0000_s65581" name="图片" r:id="rId5" imgW="2743200" imgH="1828800" progId="Word.Picture.8">
                  <p:embed/>
                </p:oleObj>
              </mc:Choice>
              <mc:Fallback>
                <p:oleObj name="图片" r:id="rId5" imgW="2743200" imgH="1828800" progId="Word.Picture.8">
                  <p:embed/>
                  <p:pic>
                    <p:nvPicPr>
                      <p:cNvPr id="0" name="Object 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363" y="1773238"/>
                        <a:ext cx="3416300" cy="4319587"/>
                      </a:xfrm>
                      <a:prstGeom prst="rect">
                        <a:avLst/>
                      </a:prstGeom>
                      <a:noFill/>
                      <a:ln w="19050">
                        <a:solidFill>
                          <a:srgbClr val="FF33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62"/>
          <p:cNvGrpSpPr>
            <a:grpSpLocks noChangeAspect="1"/>
          </p:cNvGrpSpPr>
          <p:nvPr/>
        </p:nvGrpSpPr>
        <p:grpSpPr bwMode="auto">
          <a:xfrm>
            <a:off x="323850" y="1773238"/>
            <a:ext cx="3970338" cy="4319587"/>
            <a:chOff x="172" y="1117"/>
            <a:chExt cx="2501" cy="2721"/>
          </a:xfrm>
        </p:grpSpPr>
        <p:sp>
          <p:nvSpPr>
            <p:cNvPr id="5165" name="AutoShape 63"/>
            <p:cNvSpPr>
              <a:spLocks noChangeAspect="1" noChangeArrowheads="1" noTextEdit="1"/>
            </p:cNvSpPr>
            <p:nvPr/>
          </p:nvSpPr>
          <p:spPr bwMode="auto">
            <a:xfrm>
              <a:off x="521" y="1117"/>
              <a:ext cx="2152" cy="2721"/>
            </a:xfrm>
            <a:prstGeom prst="rect">
              <a:avLst/>
            </a:prstGeom>
            <a:noFill/>
            <a:ln w="19050" algn="ctr">
              <a:solidFill>
                <a:srgbClr val="FF33CC"/>
              </a:solidFill>
              <a:miter lim="800000"/>
              <a:headEnd/>
              <a:tailEnd/>
            </a:ln>
          </p:spPr>
          <p:txBody>
            <a:bodyPr/>
            <a:lstStyle/>
            <a:p>
              <a:endParaRPr lang="zh-CN" altLang="en-US"/>
            </a:p>
          </p:txBody>
        </p:sp>
        <p:sp>
          <p:nvSpPr>
            <p:cNvPr id="5166" name="Rectangle 64"/>
            <p:cNvSpPr>
              <a:spLocks noChangeArrowheads="1"/>
            </p:cNvSpPr>
            <p:nvPr/>
          </p:nvSpPr>
          <p:spPr bwMode="auto">
            <a:xfrm>
              <a:off x="172" y="1180"/>
              <a:ext cx="50" cy="240"/>
            </a:xfrm>
            <a:prstGeom prst="rect">
              <a:avLst/>
            </a:prstGeom>
            <a:noFill/>
            <a:ln w="9525">
              <a:noFill/>
              <a:miter lim="800000"/>
              <a:headEnd/>
              <a:tailEnd/>
            </a:ln>
          </p:spPr>
          <p:txBody>
            <a:bodyPr wrap="none" lIns="0" tIns="0" rIns="0" bIns="0">
              <a:spAutoFit/>
            </a:bodyPr>
            <a:lstStyle/>
            <a:p>
              <a:r>
                <a:rPr lang="zh-CN" altLang="en-US" sz="2500">
                  <a:solidFill>
                    <a:srgbClr val="000000"/>
                  </a:solidFill>
                  <a:latin typeface="Times New Roman" pitchFamily="18" charset="0"/>
                  <a:ea typeface="宋体" pitchFamily="2" charset="-122"/>
                </a:rPr>
                <a:t> </a:t>
              </a:r>
              <a:endParaRPr lang="zh-CN" altLang="en-US">
                <a:latin typeface="Verdana" pitchFamily="34" charset="0"/>
                <a:ea typeface="宋体"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1474"/>
                                        </p:tgtEl>
                                        <p:attrNameLst>
                                          <p:attrName>style.visibility</p:attrName>
                                        </p:attrNameLst>
                                      </p:cBhvr>
                                      <p:to>
                                        <p:strVal val="visible"/>
                                      </p:to>
                                    </p:set>
                                    <p:animEffect transition="in" filter="wipe(left)">
                                      <p:cBhvr>
                                        <p:cTn id="7" dur="500"/>
                                        <p:tgtEl>
                                          <p:spTgt spid="36147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6147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361477"/>
                                        </p:tgtEl>
                                        <p:attrNameLst>
                                          <p:attrName>style.visibility</p:attrName>
                                        </p:attrNameLst>
                                      </p:cBhvr>
                                      <p:to>
                                        <p:strVal val="visible"/>
                                      </p:to>
                                    </p:set>
                                    <p:animEffect transition="in" filter="strips(downRight)">
                                      <p:cBhvr>
                                        <p:cTn id="21" dur="500"/>
                                        <p:tgtEl>
                                          <p:spTgt spid="36147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6147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61476"/>
                                        </p:tgtEl>
                                        <p:attrNameLst>
                                          <p:attrName>style.visibility</p:attrName>
                                        </p:attrNameLst>
                                      </p:cBhvr>
                                      <p:to>
                                        <p:strVal val="visible"/>
                                      </p:to>
                                    </p:set>
                                    <p:animEffect transition="in" filter="wipe(left)">
                                      <p:cBhvr>
                                        <p:cTn id="30" dur="500"/>
                                        <p:tgtEl>
                                          <p:spTgt spid="361476"/>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361532"/>
                                        </p:tgtEl>
                                        <p:attrNameLst>
                                          <p:attrName>style.visibility</p:attrName>
                                        </p:attrNameLst>
                                      </p:cBhvr>
                                      <p:to>
                                        <p:strVal val="visible"/>
                                      </p:to>
                                    </p:set>
                                    <p:animEffect transition="in" filter="strips(downRight)">
                                      <p:cBhvr>
                                        <p:cTn id="35" dur="500"/>
                                        <p:tgtEl>
                                          <p:spTgt spid="361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4" grpId="0" autoUpdateAnimBg="0"/>
      <p:bldP spid="361477" grpId="0" autoUpdateAnimBg="0"/>
      <p:bldP spid="361478" grpId="0"/>
      <p:bldP spid="361479" grpId="0"/>
      <p:bldP spid="361532"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3" descr="8-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8992" y="1857364"/>
            <a:ext cx="5628387" cy="3979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lstStyle/>
          <a:p>
            <a:r>
              <a:rPr lang="zh-CN" altLang="en-US" dirty="0" smtClean="0"/>
              <a:t>通用阵列逻辑</a:t>
            </a:r>
            <a:endParaRPr lang="en-US" altLang="zh-CN" dirty="0"/>
          </a:p>
        </p:txBody>
      </p:sp>
      <p:sp>
        <p:nvSpPr>
          <p:cNvPr id="4" name="内容占位符 3"/>
          <p:cNvSpPr>
            <a:spLocks noGrp="1"/>
          </p:cNvSpPr>
          <p:nvPr>
            <p:ph idx="1"/>
          </p:nvPr>
        </p:nvSpPr>
        <p:spPr/>
        <p:txBody>
          <a:bodyPr/>
          <a:lstStyle/>
          <a:p>
            <a:r>
              <a:rPr lang="zh-CN" altLang="en-US" dirty="0" smtClean="0"/>
              <a:t>输出逻辑宏单元</a:t>
            </a:r>
            <a:r>
              <a:rPr lang="en-US" altLang="zh-CN" dirty="0" smtClean="0"/>
              <a:t>(OLMC)</a:t>
            </a:r>
          </a:p>
          <a:p>
            <a:pPr lvl="1"/>
            <a:r>
              <a:rPr lang="zh-CN" altLang="en-US" dirty="0" smtClean="0"/>
              <a:t>组成</a:t>
            </a:r>
            <a:endParaRPr lang="en-US" altLang="zh-CN" dirty="0" smtClean="0"/>
          </a:p>
          <a:p>
            <a:pPr lvl="2"/>
            <a:r>
              <a:rPr lang="en-US" altLang="zh-CN" dirty="0" smtClean="0"/>
              <a:t>1</a:t>
            </a:r>
            <a:r>
              <a:rPr lang="zh-CN" altLang="en-US" dirty="0" smtClean="0"/>
              <a:t>个或门</a:t>
            </a:r>
            <a:r>
              <a:rPr lang="en-US" altLang="zh-CN" dirty="0" smtClean="0"/>
              <a:t>,1</a:t>
            </a:r>
            <a:r>
              <a:rPr lang="zh-CN" altLang="en-US" dirty="0" smtClean="0"/>
              <a:t>个异或门</a:t>
            </a:r>
            <a:endParaRPr lang="en-US" altLang="zh-CN" dirty="0" smtClean="0"/>
          </a:p>
          <a:p>
            <a:pPr lvl="2"/>
            <a:r>
              <a:rPr lang="en-US" altLang="zh-CN" dirty="0" smtClean="0"/>
              <a:t>1</a:t>
            </a:r>
            <a:r>
              <a:rPr lang="zh-CN" altLang="en-US" dirty="0" smtClean="0"/>
              <a:t>个</a:t>
            </a:r>
            <a:r>
              <a:rPr lang="en-US" altLang="zh-CN" dirty="0" smtClean="0"/>
              <a:t>D</a:t>
            </a:r>
            <a:r>
              <a:rPr lang="zh-CN" altLang="en-US" dirty="0" smtClean="0"/>
              <a:t>触发器</a:t>
            </a:r>
            <a:endParaRPr lang="en-US" altLang="zh-CN" dirty="0" smtClean="0"/>
          </a:p>
          <a:p>
            <a:pPr lvl="2"/>
            <a:r>
              <a:rPr lang="en-US" altLang="zh-CN" dirty="0" smtClean="0"/>
              <a:t>4</a:t>
            </a:r>
            <a:r>
              <a:rPr lang="zh-CN" altLang="en-US" dirty="0" smtClean="0"/>
              <a:t>个数据</a:t>
            </a:r>
            <a:r>
              <a:rPr lang="zh-CN" altLang="en-US" dirty="0"/>
              <a:t>选择</a:t>
            </a:r>
            <a:r>
              <a:rPr lang="zh-CN" altLang="en-US" dirty="0" smtClean="0"/>
              <a:t>器</a:t>
            </a:r>
            <a:endParaRPr lang="en-US" altLang="zh-CN" dirty="0" smtClean="0"/>
          </a:p>
          <a:p>
            <a:pPr lvl="0" algn="just">
              <a:lnSpc>
                <a:spcPct val="80000"/>
              </a:lnSpc>
              <a:buNone/>
              <a:defRPr/>
            </a:pPr>
            <a:r>
              <a:rPr lang="zh-CN" altLang="en-US" sz="2000" dirty="0" smtClean="0">
                <a:latin typeface="+mj-ea"/>
              </a:rPr>
              <a:t>               输出数据选择器</a:t>
            </a:r>
            <a:endParaRPr lang="en-US" altLang="zh-CN" sz="2000" dirty="0" smtClean="0">
              <a:latin typeface="+mj-ea"/>
            </a:endParaRPr>
          </a:p>
          <a:p>
            <a:pPr lvl="0" algn="just">
              <a:lnSpc>
                <a:spcPct val="80000"/>
              </a:lnSpc>
              <a:buNone/>
              <a:defRPr/>
            </a:pPr>
            <a:r>
              <a:rPr lang="en-US" altLang="zh-CN" sz="2000" dirty="0" smtClean="0">
                <a:latin typeface="+mj-ea"/>
              </a:rPr>
              <a:t>               (OMUX)</a:t>
            </a:r>
            <a:r>
              <a:rPr lang="zh-CN" altLang="en-US" sz="2000" dirty="0" smtClean="0">
                <a:latin typeface="+mj-ea"/>
              </a:rPr>
              <a:t>、</a:t>
            </a:r>
          </a:p>
          <a:p>
            <a:pPr lvl="0" algn="just">
              <a:lnSpc>
                <a:spcPct val="80000"/>
              </a:lnSpc>
              <a:buNone/>
              <a:defRPr/>
            </a:pPr>
            <a:r>
              <a:rPr lang="zh-CN" altLang="en-US" sz="2000" dirty="0" smtClean="0">
                <a:latin typeface="+mj-ea"/>
              </a:rPr>
              <a:t>               乘积项数据选择器</a:t>
            </a:r>
            <a:endParaRPr lang="en-US" altLang="zh-CN" sz="2000" dirty="0" smtClean="0">
              <a:latin typeface="+mj-ea"/>
            </a:endParaRPr>
          </a:p>
          <a:p>
            <a:pPr lvl="0" algn="just">
              <a:lnSpc>
                <a:spcPct val="80000"/>
              </a:lnSpc>
              <a:buNone/>
              <a:defRPr/>
            </a:pPr>
            <a:r>
              <a:rPr lang="en-US" altLang="zh-CN" sz="2000" dirty="0" smtClean="0">
                <a:latin typeface="+mj-ea"/>
              </a:rPr>
              <a:t>               (PTMUX)</a:t>
            </a:r>
            <a:r>
              <a:rPr lang="zh-CN" altLang="en-US" sz="2000" dirty="0" smtClean="0">
                <a:latin typeface="+mj-ea"/>
              </a:rPr>
              <a:t>、</a:t>
            </a:r>
            <a:endParaRPr lang="en-US" altLang="zh-CN" sz="2000" dirty="0" smtClean="0">
              <a:latin typeface="+mj-ea"/>
            </a:endParaRPr>
          </a:p>
          <a:p>
            <a:pPr lvl="0" algn="just">
              <a:lnSpc>
                <a:spcPct val="80000"/>
              </a:lnSpc>
              <a:buNone/>
              <a:defRPr/>
            </a:pPr>
            <a:r>
              <a:rPr lang="en-US" altLang="zh-CN" sz="2000" dirty="0" smtClean="0">
                <a:latin typeface="+mj-ea"/>
              </a:rPr>
              <a:t>               </a:t>
            </a:r>
            <a:r>
              <a:rPr lang="zh-CN" altLang="en-US" sz="2000" dirty="0" smtClean="0">
                <a:latin typeface="+mj-ea"/>
              </a:rPr>
              <a:t>三态数据选择器</a:t>
            </a:r>
            <a:endParaRPr lang="en-US" altLang="zh-CN" sz="2000" dirty="0" smtClean="0">
              <a:latin typeface="+mj-ea"/>
            </a:endParaRPr>
          </a:p>
          <a:p>
            <a:pPr lvl="0" algn="just">
              <a:lnSpc>
                <a:spcPct val="80000"/>
              </a:lnSpc>
              <a:buNone/>
              <a:defRPr/>
            </a:pPr>
            <a:r>
              <a:rPr lang="en-US" altLang="zh-CN" sz="2000" dirty="0" smtClean="0">
                <a:latin typeface="+mj-ea"/>
              </a:rPr>
              <a:t>               (TSMUX)</a:t>
            </a:r>
          </a:p>
          <a:p>
            <a:pPr lvl="0" algn="just">
              <a:lnSpc>
                <a:spcPct val="80000"/>
              </a:lnSpc>
              <a:buNone/>
              <a:defRPr/>
            </a:pPr>
            <a:r>
              <a:rPr lang="en-US" altLang="zh-CN" sz="2000" dirty="0" smtClean="0">
                <a:latin typeface="+mj-ea"/>
              </a:rPr>
              <a:t>               </a:t>
            </a:r>
            <a:r>
              <a:rPr lang="zh-CN" altLang="en-US" sz="2000" dirty="0" smtClean="0">
                <a:latin typeface="+mj-ea"/>
              </a:rPr>
              <a:t>反馈数据选择器</a:t>
            </a:r>
            <a:r>
              <a:rPr lang="en-US" altLang="zh-CN" sz="2000" dirty="0" smtClean="0">
                <a:latin typeface="+mj-ea"/>
              </a:rPr>
              <a:t>(FMUX)</a:t>
            </a:r>
          </a:p>
          <a:p>
            <a:pPr lvl="2"/>
            <a:r>
              <a:rPr lang="zh-CN" altLang="en-US" dirty="0" smtClean="0"/>
              <a:t>其他门电路组成的控制电路</a:t>
            </a:r>
            <a:endParaRPr lang="en-US" altLang="zh-CN" dirty="0" smtClean="0"/>
          </a:p>
        </p:txBody>
      </p:sp>
      <p:grpSp>
        <p:nvGrpSpPr>
          <p:cNvPr id="26" name="组合 25"/>
          <p:cNvGrpSpPr/>
          <p:nvPr/>
        </p:nvGrpSpPr>
        <p:grpSpPr>
          <a:xfrm>
            <a:off x="4786314" y="2357430"/>
            <a:ext cx="2786082" cy="2643206"/>
            <a:chOff x="4786314" y="2357430"/>
            <a:chExt cx="2786082" cy="2643206"/>
          </a:xfrm>
        </p:grpSpPr>
        <p:sp>
          <p:nvSpPr>
            <p:cNvPr id="10" name="矩形 9"/>
            <p:cNvSpPr/>
            <p:nvPr/>
          </p:nvSpPr>
          <p:spPr bwMode="auto">
            <a:xfrm>
              <a:off x="7072330" y="3286124"/>
              <a:ext cx="500066" cy="642942"/>
            </a:xfrm>
            <a:prstGeom prst="rect">
              <a:avLst/>
            </a:prstGeom>
            <a:noFill/>
            <a:ln w="25400" cap="flat" cmpd="sng" algn="ctr">
              <a:solidFill>
                <a:srgbClr val="3399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矩形 10"/>
            <p:cNvSpPr/>
            <p:nvPr/>
          </p:nvSpPr>
          <p:spPr bwMode="auto">
            <a:xfrm>
              <a:off x="6572264" y="4357694"/>
              <a:ext cx="500066" cy="642942"/>
            </a:xfrm>
            <a:prstGeom prst="rect">
              <a:avLst/>
            </a:prstGeom>
            <a:noFill/>
            <a:ln w="25400" cap="flat" cmpd="sng" algn="ctr">
              <a:solidFill>
                <a:srgbClr val="3399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2" name="矩形 11"/>
            <p:cNvSpPr/>
            <p:nvPr/>
          </p:nvSpPr>
          <p:spPr bwMode="auto">
            <a:xfrm>
              <a:off x="6215074" y="2357430"/>
              <a:ext cx="571504" cy="714380"/>
            </a:xfrm>
            <a:prstGeom prst="rect">
              <a:avLst/>
            </a:prstGeom>
            <a:noFill/>
            <a:ln w="25400" cap="flat" cmpd="sng" algn="ctr">
              <a:solidFill>
                <a:srgbClr val="3399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3" name="矩形 12"/>
            <p:cNvSpPr/>
            <p:nvPr/>
          </p:nvSpPr>
          <p:spPr bwMode="auto">
            <a:xfrm>
              <a:off x="4786314" y="3286124"/>
              <a:ext cx="500066" cy="642942"/>
            </a:xfrm>
            <a:prstGeom prst="rect">
              <a:avLst/>
            </a:prstGeom>
            <a:noFill/>
            <a:ln w="25400" cap="flat" cmpd="sng" algn="ctr">
              <a:solidFill>
                <a:srgbClr val="3399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grpSp>
      <p:grpSp>
        <p:nvGrpSpPr>
          <p:cNvPr id="17" name="组合 16"/>
          <p:cNvGrpSpPr/>
          <p:nvPr/>
        </p:nvGrpSpPr>
        <p:grpSpPr>
          <a:xfrm>
            <a:off x="4143372" y="2786058"/>
            <a:ext cx="2071702" cy="1785950"/>
            <a:chOff x="4143372" y="2786058"/>
            <a:chExt cx="2071702" cy="1785950"/>
          </a:xfrm>
        </p:grpSpPr>
        <p:sp>
          <p:nvSpPr>
            <p:cNvPr id="7" name="矩形 6"/>
            <p:cNvSpPr/>
            <p:nvPr/>
          </p:nvSpPr>
          <p:spPr bwMode="auto">
            <a:xfrm>
              <a:off x="5286380" y="3857628"/>
              <a:ext cx="928694" cy="71438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6" name="直接箭头连接符 15"/>
            <p:cNvCxnSpPr>
              <a:endCxn id="7" idx="1"/>
            </p:cNvCxnSpPr>
            <p:nvPr/>
          </p:nvCxnSpPr>
          <p:spPr bwMode="auto">
            <a:xfrm rot="16200000" flipH="1">
              <a:off x="4000496" y="2928934"/>
              <a:ext cx="1428760" cy="114300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grpSp>
        <p:nvGrpSpPr>
          <p:cNvPr id="22" name="组合 21"/>
          <p:cNvGrpSpPr/>
          <p:nvPr/>
        </p:nvGrpSpPr>
        <p:grpSpPr>
          <a:xfrm>
            <a:off x="3357554" y="3143248"/>
            <a:ext cx="3714776" cy="1214446"/>
            <a:chOff x="3357554" y="3143248"/>
            <a:chExt cx="3714776" cy="1214446"/>
          </a:xfrm>
        </p:grpSpPr>
        <p:sp>
          <p:nvSpPr>
            <p:cNvPr id="9" name="矩形 8"/>
            <p:cNvSpPr/>
            <p:nvPr/>
          </p:nvSpPr>
          <p:spPr bwMode="auto">
            <a:xfrm>
              <a:off x="6572264" y="3643314"/>
              <a:ext cx="500066" cy="71438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0" name="直接箭头连接符 19"/>
            <p:cNvCxnSpPr>
              <a:endCxn id="9" idx="1"/>
            </p:cNvCxnSpPr>
            <p:nvPr/>
          </p:nvCxnSpPr>
          <p:spPr bwMode="auto">
            <a:xfrm>
              <a:off x="3357554" y="3143248"/>
              <a:ext cx="3214710" cy="857256"/>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grpSp>
        <p:nvGrpSpPr>
          <p:cNvPr id="29" name="组合 28"/>
          <p:cNvGrpSpPr/>
          <p:nvPr/>
        </p:nvGrpSpPr>
        <p:grpSpPr>
          <a:xfrm>
            <a:off x="5357818" y="2928934"/>
            <a:ext cx="2786082" cy="866780"/>
            <a:chOff x="5357818" y="2928934"/>
            <a:chExt cx="2786082" cy="866780"/>
          </a:xfrm>
        </p:grpSpPr>
        <p:sp>
          <p:nvSpPr>
            <p:cNvPr id="27" name="矩形 26"/>
            <p:cNvSpPr/>
            <p:nvPr/>
          </p:nvSpPr>
          <p:spPr bwMode="auto">
            <a:xfrm>
              <a:off x="5357818" y="2928934"/>
              <a:ext cx="1785950" cy="438152"/>
            </a:xfrm>
            <a:prstGeom prst="rect">
              <a:avLst/>
            </a:prstGeom>
            <a:noFill/>
            <a:ln w="25400" cap="flat" cmpd="sng" algn="ctr">
              <a:solidFill>
                <a:srgbClr val="FF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28" name="矩形 27"/>
            <p:cNvSpPr/>
            <p:nvPr/>
          </p:nvSpPr>
          <p:spPr bwMode="auto">
            <a:xfrm>
              <a:off x="7715272" y="3357562"/>
              <a:ext cx="428628" cy="438152"/>
            </a:xfrm>
            <a:prstGeom prst="rect">
              <a:avLst/>
            </a:prstGeom>
            <a:noFill/>
            <a:ln w="25400" cap="flat" cmpd="sng" algn="ctr">
              <a:solidFill>
                <a:srgbClr val="FF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grpSp>
    </p:spTree>
    <p:extLst>
      <p:ext uri="{BB962C8B-B14F-4D97-AF65-F5344CB8AC3E}">
        <p14:creationId xmlns:p14="http://schemas.microsoft.com/office/powerpoint/2010/main" val="3007612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3" presetClass="exit" presetSubtype="10" fill="hold" nodeType="withEffect">
                                  <p:stCondLst>
                                    <p:cond delay="0"/>
                                  </p:stCondLst>
                                  <p:childTnLst>
                                    <p:animEffect transition="out" filter="blinds(horizontal)">
                                      <p:cBhvr>
                                        <p:cTn id="14" dur="500"/>
                                        <p:tgtEl>
                                          <p:spTgt spid="17"/>
                                        </p:tgtEl>
                                      </p:cBhvr>
                                    </p:animEffect>
                                    <p:set>
                                      <p:cBhvr>
                                        <p:cTn id="15" dur="1" fill="hold">
                                          <p:stCondLst>
                                            <p:cond delay="49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 presetClass="exit" presetSubtype="0" fill="hold"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3" descr="8-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5" y="1700808"/>
            <a:ext cx="5628387" cy="3979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lstStyle/>
          <a:p>
            <a:r>
              <a:rPr lang="zh-CN" altLang="en-US" dirty="0" smtClean="0"/>
              <a:t>通用阵列逻辑</a:t>
            </a:r>
            <a:endParaRPr lang="en-US" altLang="zh-CN" dirty="0"/>
          </a:p>
        </p:txBody>
      </p:sp>
      <p:sp>
        <p:nvSpPr>
          <p:cNvPr id="4" name="内容占位符 3"/>
          <p:cNvSpPr>
            <a:spLocks noGrp="1"/>
          </p:cNvSpPr>
          <p:nvPr>
            <p:ph idx="1"/>
          </p:nvPr>
        </p:nvSpPr>
        <p:spPr/>
        <p:txBody>
          <a:bodyPr/>
          <a:lstStyle/>
          <a:p>
            <a:r>
              <a:rPr lang="zh-CN" altLang="en-US" dirty="0" smtClean="0"/>
              <a:t>输出逻辑宏单元</a:t>
            </a:r>
            <a:r>
              <a:rPr lang="en-US" altLang="zh-CN" dirty="0" smtClean="0"/>
              <a:t>(OLMC)</a:t>
            </a:r>
          </a:p>
        </p:txBody>
      </p:sp>
      <p:sp>
        <p:nvSpPr>
          <p:cNvPr id="2" name="椭圆 1"/>
          <p:cNvSpPr/>
          <p:nvPr/>
        </p:nvSpPr>
        <p:spPr bwMode="auto">
          <a:xfrm>
            <a:off x="5652119" y="2799833"/>
            <a:ext cx="576064" cy="504056"/>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6" name="椭圆 5"/>
          <p:cNvSpPr/>
          <p:nvPr/>
        </p:nvSpPr>
        <p:spPr bwMode="auto">
          <a:xfrm>
            <a:off x="5369970" y="4023969"/>
            <a:ext cx="576064" cy="504056"/>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8" name="直接箭头连接符 7"/>
          <p:cNvCxnSpPr/>
          <p:nvPr/>
        </p:nvCxnSpPr>
        <p:spPr bwMode="auto">
          <a:xfrm flipH="1">
            <a:off x="2915815" y="3051861"/>
            <a:ext cx="2736304" cy="1476164"/>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cxnSp>
        <p:nvCxnSpPr>
          <p:cNvPr id="9" name="直接箭头连接符 8"/>
          <p:cNvCxnSpPr/>
          <p:nvPr/>
        </p:nvCxnSpPr>
        <p:spPr bwMode="auto">
          <a:xfrm flipH="1">
            <a:off x="2915815" y="4275997"/>
            <a:ext cx="2454155" cy="252028"/>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
        <p:nvSpPr>
          <p:cNvPr id="12" name="TextBox 11"/>
          <p:cNvSpPr txBox="1"/>
          <p:nvPr/>
        </p:nvSpPr>
        <p:spPr>
          <a:xfrm>
            <a:off x="395535" y="3002250"/>
            <a:ext cx="2664296" cy="2677656"/>
          </a:xfrm>
          <a:prstGeom prst="rect">
            <a:avLst/>
          </a:prstGeom>
          <a:noFill/>
        </p:spPr>
        <p:txBody>
          <a:bodyPr wrap="square" rtlCol="0">
            <a:spAutoFit/>
          </a:bodyPr>
          <a:lstStyle/>
          <a:p>
            <a:r>
              <a:rPr lang="zh-CN" altLang="en-US" sz="2800" dirty="0" smtClean="0">
                <a:latin typeface="+mj-ea"/>
                <a:ea typeface="+mj-ea"/>
              </a:rPr>
              <a:t>结构控制字中的一位数据，通过对结构控制字编程，便可设定</a:t>
            </a:r>
            <a:r>
              <a:rPr lang="en-US" altLang="zh-CN" sz="2800" dirty="0" smtClean="0">
                <a:latin typeface="+mj-ea"/>
                <a:ea typeface="+mj-ea"/>
              </a:rPr>
              <a:t>OLMC</a:t>
            </a:r>
            <a:r>
              <a:rPr lang="zh-CN" altLang="en-US" sz="2800" dirty="0" smtClean="0">
                <a:latin typeface="+mj-ea"/>
                <a:ea typeface="+mj-ea"/>
              </a:rPr>
              <a:t>的工作模式</a:t>
            </a:r>
            <a:endParaRPr lang="zh-CN" altLang="en-US" sz="2800" dirty="0">
              <a:latin typeface="+mj-ea"/>
              <a:ea typeface="+mj-ea"/>
            </a:endParaRPr>
          </a:p>
        </p:txBody>
      </p:sp>
    </p:spTree>
    <p:extLst>
      <p:ext uri="{BB962C8B-B14F-4D97-AF65-F5344CB8AC3E}">
        <p14:creationId xmlns:p14="http://schemas.microsoft.com/office/powerpoint/2010/main" val="564285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500"/>
                                        <p:tgtEl>
                                          <p:spTgt spid="6"/>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par>
                                <p:cTn id="15" presetID="22" presetClass="entr" presetSubtype="1"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par>
                          <p:cTn id="18" fill="hold">
                            <p:stCondLst>
                              <p:cond delay="1000"/>
                            </p:stCondLst>
                            <p:childTnLst>
                              <p:par>
                                <p:cTn id="19" presetID="22" presetClass="entr" presetSubtype="2"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1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3" descr="8-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1772816"/>
            <a:ext cx="5628387" cy="3979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lstStyle/>
          <a:p>
            <a:r>
              <a:rPr lang="zh-CN" altLang="en-US" dirty="0" smtClean="0"/>
              <a:t>通用阵列逻辑</a:t>
            </a:r>
            <a:endParaRPr lang="en-US" altLang="zh-CN" dirty="0"/>
          </a:p>
        </p:txBody>
      </p:sp>
      <p:sp>
        <p:nvSpPr>
          <p:cNvPr id="4" name="内容占位符 3"/>
          <p:cNvSpPr>
            <a:spLocks noGrp="1"/>
          </p:cNvSpPr>
          <p:nvPr>
            <p:ph idx="1"/>
          </p:nvPr>
        </p:nvSpPr>
        <p:spPr/>
        <p:txBody>
          <a:bodyPr/>
          <a:lstStyle/>
          <a:p>
            <a:r>
              <a:rPr lang="zh-CN" altLang="en-US" dirty="0" smtClean="0"/>
              <a:t>输出逻辑宏单元</a:t>
            </a:r>
            <a:r>
              <a:rPr lang="en-US" altLang="zh-CN" dirty="0" smtClean="0"/>
              <a:t>(OLMC)</a:t>
            </a:r>
          </a:p>
        </p:txBody>
      </p:sp>
      <p:sp>
        <p:nvSpPr>
          <p:cNvPr id="6" name="椭圆 5"/>
          <p:cNvSpPr/>
          <p:nvPr/>
        </p:nvSpPr>
        <p:spPr bwMode="auto">
          <a:xfrm>
            <a:off x="5066930" y="3762365"/>
            <a:ext cx="576064" cy="504056"/>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9" name="直接箭头连接符 8"/>
          <p:cNvCxnSpPr/>
          <p:nvPr/>
        </p:nvCxnSpPr>
        <p:spPr bwMode="auto">
          <a:xfrm flipH="1">
            <a:off x="2604864" y="4014393"/>
            <a:ext cx="2454155" cy="252028"/>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
        <p:nvSpPr>
          <p:cNvPr id="12" name="TextBox 11"/>
          <p:cNvSpPr txBox="1"/>
          <p:nvPr/>
        </p:nvSpPr>
        <p:spPr>
          <a:xfrm>
            <a:off x="384175" y="2586135"/>
            <a:ext cx="2664296" cy="3108543"/>
          </a:xfrm>
          <a:prstGeom prst="rect">
            <a:avLst/>
          </a:prstGeom>
          <a:noFill/>
        </p:spPr>
        <p:txBody>
          <a:bodyPr wrap="square" rtlCol="0">
            <a:spAutoFit/>
          </a:bodyPr>
          <a:lstStyle/>
          <a:p>
            <a:r>
              <a:rPr lang="zh-CN" altLang="en-US" sz="2800" b="1" dirty="0" smtClean="0">
                <a:latin typeface="+mj-ea"/>
                <a:ea typeface="+mj-ea"/>
              </a:rPr>
              <a:t>或</a:t>
            </a:r>
            <a:r>
              <a:rPr lang="zh-CN" altLang="en-US" sz="2800" dirty="0" smtClean="0">
                <a:latin typeface="+mj-ea"/>
                <a:ea typeface="+mj-ea"/>
              </a:rPr>
              <a:t>门有</a:t>
            </a:r>
            <a:r>
              <a:rPr lang="en-US" altLang="zh-CN" sz="2800" dirty="0" smtClean="0">
                <a:latin typeface="+mj-ea"/>
                <a:ea typeface="+mj-ea"/>
              </a:rPr>
              <a:t>8</a:t>
            </a:r>
            <a:r>
              <a:rPr lang="zh-CN" altLang="en-US" sz="2800" dirty="0" smtClean="0">
                <a:latin typeface="+mj-ea"/>
                <a:ea typeface="+mj-ea"/>
              </a:rPr>
              <a:t>个输入端，来自</a:t>
            </a:r>
            <a:r>
              <a:rPr lang="zh-CN" altLang="en-US" sz="2800" b="1" dirty="0" smtClean="0">
                <a:latin typeface="+mj-ea"/>
                <a:ea typeface="+mj-ea"/>
              </a:rPr>
              <a:t>与</a:t>
            </a:r>
            <a:r>
              <a:rPr lang="zh-CN" altLang="en-US" sz="2800" dirty="0" smtClean="0">
                <a:latin typeface="+mj-ea"/>
                <a:ea typeface="+mj-ea"/>
              </a:rPr>
              <a:t>逻辑阵列的输出，在或门的输出端能产生不超过</a:t>
            </a:r>
            <a:r>
              <a:rPr lang="en-US" altLang="zh-CN" sz="2800" dirty="0" smtClean="0">
                <a:latin typeface="+mj-ea"/>
                <a:ea typeface="+mj-ea"/>
              </a:rPr>
              <a:t>8</a:t>
            </a:r>
            <a:r>
              <a:rPr lang="zh-CN" altLang="en-US" sz="2800" dirty="0" smtClean="0">
                <a:latin typeface="+mj-ea"/>
                <a:ea typeface="+mj-ea"/>
              </a:rPr>
              <a:t>项的</a:t>
            </a:r>
            <a:r>
              <a:rPr lang="zh-CN" altLang="en-US" sz="2800" b="1" dirty="0" smtClean="0">
                <a:latin typeface="+mj-ea"/>
                <a:ea typeface="+mj-ea"/>
              </a:rPr>
              <a:t>与或</a:t>
            </a:r>
            <a:r>
              <a:rPr lang="zh-CN" altLang="en-US" sz="2800" dirty="0" smtClean="0">
                <a:latin typeface="+mj-ea"/>
                <a:ea typeface="+mj-ea"/>
              </a:rPr>
              <a:t>逻辑函数</a:t>
            </a:r>
            <a:endParaRPr lang="zh-CN" altLang="en-US" sz="2800" dirty="0">
              <a:latin typeface="+mj-ea"/>
              <a:ea typeface="+mj-ea"/>
            </a:endParaRPr>
          </a:p>
        </p:txBody>
      </p:sp>
    </p:spTree>
    <p:extLst>
      <p:ext uri="{BB962C8B-B14F-4D97-AF65-F5344CB8AC3E}">
        <p14:creationId xmlns:p14="http://schemas.microsoft.com/office/powerpoint/2010/main" val="2837630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500"/>
                            </p:stCondLst>
                            <p:childTnLst>
                              <p:par>
                                <p:cTn id="13" presetID="2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3" descr="8-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5856" y="1874880"/>
            <a:ext cx="5628387" cy="3979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lstStyle/>
          <a:p>
            <a:r>
              <a:rPr lang="zh-CN" altLang="en-US" dirty="0" smtClean="0"/>
              <a:t>通用阵列逻辑</a:t>
            </a:r>
            <a:endParaRPr lang="en-US" altLang="zh-CN" dirty="0"/>
          </a:p>
        </p:txBody>
      </p:sp>
      <p:sp>
        <p:nvSpPr>
          <p:cNvPr id="4" name="内容占位符 3"/>
          <p:cNvSpPr>
            <a:spLocks noGrp="1"/>
          </p:cNvSpPr>
          <p:nvPr>
            <p:ph idx="1"/>
          </p:nvPr>
        </p:nvSpPr>
        <p:spPr/>
        <p:txBody>
          <a:bodyPr/>
          <a:lstStyle/>
          <a:p>
            <a:r>
              <a:rPr lang="zh-CN" altLang="en-US" dirty="0" smtClean="0"/>
              <a:t>输出逻辑宏单元</a:t>
            </a:r>
            <a:r>
              <a:rPr lang="en-US" altLang="zh-CN" dirty="0" smtClean="0"/>
              <a:t>(OLMC)</a:t>
            </a:r>
          </a:p>
        </p:txBody>
      </p:sp>
      <p:sp>
        <p:nvSpPr>
          <p:cNvPr id="6" name="椭圆 5"/>
          <p:cNvSpPr/>
          <p:nvPr/>
        </p:nvSpPr>
        <p:spPr bwMode="auto">
          <a:xfrm>
            <a:off x="6810026" y="3126922"/>
            <a:ext cx="758116" cy="1089120"/>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9" name="直接箭头连接符 8"/>
          <p:cNvCxnSpPr>
            <a:stCxn id="6" idx="2"/>
          </p:cNvCxnSpPr>
          <p:nvPr/>
        </p:nvCxnSpPr>
        <p:spPr bwMode="auto">
          <a:xfrm flipH="1">
            <a:off x="3275856" y="3671482"/>
            <a:ext cx="3534170" cy="0"/>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2" name="TextBox 11"/>
              <p:cNvSpPr txBox="1"/>
              <p:nvPr/>
            </p:nvSpPr>
            <p:spPr>
              <a:xfrm>
                <a:off x="215414" y="1869260"/>
                <a:ext cx="3096344" cy="3693319"/>
              </a:xfrm>
              <a:prstGeom prst="rect">
                <a:avLst/>
              </a:prstGeom>
              <a:noFill/>
            </p:spPr>
            <p:txBody>
              <a:bodyPr wrap="square" rtlCol="0">
                <a:spAutoFit/>
              </a:bodyPr>
              <a:lstStyle/>
              <a:p>
                <a:r>
                  <a:rPr lang="zh-CN" altLang="en-US" sz="2800" dirty="0" smtClean="0">
                    <a:latin typeface="+mj-ea"/>
                    <a:ea typeface="+mj-ea"/>
                  </a:rPr>
                  <a:t>输出数据选择器</a:t>
                </a:r>
                <a:r>
                  <a:rPr lang="en-US" altLang="zh-CN" sz="2800" dirty="0">
                    <a:latin typeface="+mj-ea"/>
                  </a:rPr>
                  <a:t>OMUX</a:t>
                </a:r>
                <a:endParaRPr lang="en-US" altLang="zh-CN" sz="2800" dirty="0" smtClean="0">
                  <a:latin typeface="+mj-ea"/>
                  <a:ea typeface="+mj-ea"/>
                </a:endParaRPr>
              </a:p>
              <a:p>
                <a:endParaRPr lang="en-US" altLang="zh-CN" sz="1000" dirty="0" smtClean="0">
                  <a:latin typeface="+mj-ea"/>
                  <a:ea typeface="+mj-ea"/>
                </a:endParaRPr>
              </a:p>
              <a:p>
                <a:r>
                  <a:rPr lang="zh-CN" altLang="en-US" sz="2800" dirty="0" smtClean="0">
                    <a:latin typeface="+mj-ea"/>
                    <a:ea typeface="+mj-ea"/>
                  </a:rPr>
                  <a:t>根据</a:t>
                </a:r>
                <a:r>
                  <a:rPr lang="en-US" altLang="zh-CN" sz="2800" dirty="0" smtClean="0">
                    <a:latin typeface="+mj-ea"/>
                    <a:ea typeface="+mj-ea"/>
                  </a:rPr>
                  <a:t>ACO</a:t>
                </a:r>
                <a:r>
                  <a:rPr lang="zh-CN" altLang="en-US" sz="2800" dirty="0" smtClean="0">
                    <a:latin typeface="+mj-ea"/>
                    <a:ea typeface="+mj-ea"/>
                  </a:rPr>
                  <a:t>和</a:t>
                </a:r>
                <a:r>
                  <a:rPr lang="en-US" altLang="zh-CN" sz="2800" dirty="0" smtClean="0">
                    <a:latin typeface="+mj-ea"/>
                    <a:ea typeface="+mj-ea"/>
                  </a:rPr>
                  <a:t>AC1(n)</a:t>
                </a:r>
                <a:r>
                  <a:rPr lang="zh-CN" altLang="en-US" sz="2800" dirty="0" smtClean="0">
                    <a:latin typeface="+mj-ea"/>
                    <a:ea typeface="+mj-ea"/>
                  </a:rPr>
                  <a:t>的状态决定</a:t>
                </a:r>
                <a:r>
                  <a:rPr lang="en-US" altLang="zh-CN" sz="2800" dirty="0" smtClean="0">
                    <a:latin typeface="+mj-ea"/>
                    <a:ea typeface="+mj-ea"/>
                  </a:rPr>
                  <a:t>OLMC</a:t>
                </a:r>
                <a:r>
                  <a:rPr lang="zh-CN" altLang="en-US" sz="2800" dirty="0" smtClean="0">
                    <a:latin typeface="+mj-ea"/>
                    <a:ea typeface="+mj-ea"/>
                  </a:rPr>
                  <a:t>是工作在组合输出模式</a:t>
                </a:r>
                <a:r>
                  <a:rPr lang="en-US" altLang="zh-CN" sz="2800" dirty="0" smtClean="0">
                    <a:latin typeface="+mj-ea"/>
                    <a:ea typeface="+mj-ea"/>
                  </a:rPr>
                  <a:t>(</a:t>
                </a:r>
                <a14:m>
                  <m:oMath xmlns:m="http://schemas.openxmlformats.org/officeDocument/2006/math">
                    <m:sSub>
                      <m:sSubPr>
                        <m:ctrlPr>
                          <a:rPr lang="en-US" altLang="zh-CN" sz="2800" i="1">
                            <a:latin typeface="Cambria Math" panose="02040503050406030204" pitchFamily="18" charset="0"/>
                          </a:rPr>
                        </m:ctrlPr>
                      </m:sSubPr>
                      <m:e>
                        <m:r>
                          <a:rPr lang="en-US" altLang="zh-CN" sz="2800" b="0" i="1" smtClean="0">
                            <a:latin typeface="Cambria Math"/>
                          </a:rPr>
                          <m:t>𝐺</m:t>
                        </m:r>
                      </m:e>
                      <m:sub>
                        <m:r>
                          <a:rPr lang="en-US" altLang="zh-CN" sz="2800" i="1">
                            <a:latin typeface="Cambria Math"/>
                          </a:rPr>
                          <m:t>2</m:t>
                        </m:r>
                      </m:sub>
                    </m:sSub>
                  </m:oMath>
                </a14:m>
                <a:r>
                  <a:rPr lang="zh-CN" altLang="en-US" sz="2800" dirty="0" smtClean="0">
                    <a:latin typeface="+mj-ea"/>
                    <a:ea typeface="+mj-ea"/>
                  </a:rPr>
                  <a:t>输出为</a:t>
                </a:r>
                <a:r>
                  <a:rPr lang="en-US" altLang="zh-CN" sz="2800" dirty="0" smtClean="0">
                    <a:latin typeface="+mj-ea"/>
                    <a:ea typeface="+mj-ea"/>
                  </a:rPr>
                  <a:t>0)</a:t>
                </a:r>
                <a:r>
                  <a:rPr lang="zh-CN" altLang="en-US" sz="2800" dirty="0" smtClean="0">
                    <a:latin typeface="+mj-ea"/>
                    <a:ea typeface="+mj-ea"/>
                  </a:rPr>
                  <a:t>还是寄存器输出模式</a:t>
                </a:r>
                <a:r>
                  <a:rPr lang="en-US" altLang="zh-CN" sz="2800" dirty="0">
                    <a:latin typeface="+mj-ea"/>
                    <a:ea typeface="+mj-ea"/>
                  </a:rPr>
                  <a:t>(</a:t>
                </a:r>
                <a14:m>
                  <m:oMath xmlns:m="http://schemas.openxmlformats.org/officeDocument/2006/math">
                    <m:sSub>
                      <m:sSubPr>
                        <m:ctrlPr>
                          <a:rPr lang="en-US" altLang="zh-CN" sz="2800" i="1">
                            <a:latin typeface="Cambria Math" panose="02040503050406030204" pitchFamily="18" charset="0"/>
                            <a:ea typeface="+mj-ea"/>
                          </a:rPr>
                        </m:ctrlPr>
                      </m:sSubPr>
                      <m:e>
                        <m:r>
                          <a:rPr lang="en-US" altLang="zh-CN" sz="2800">
                            <a:latin typeface="Cambria Math"/>
                            <a:ea typeface="+mj-ea"/>
                          </a:rPr>
                          <m:t>𝐺</m:t>
                        </m:r>
                      </m:e>
                      <m:sub>
                        <m:r>
                          <a:rPr lang="en-US" altLang="zh-CN" sz="2800">
                            <a:latin typeface="Cambria Math"/>
                            <a:ea typeface="+mj-ea"/>
                          </a:rPr>
                          <m:t>2</m:t>
                        </m:r>
                      </m:sub>
                    </m:sSub>
                  </m:oMath>
                </a14:m>
                <a:r>
                  <a:rPr lang="zh-CN" altLang="en-US" sz="2800" dirty="0">
                    <a:latin typeface="+mj-ea"/>
                    <a:ea typeface="+mj-ea"/>
                  </a:rPr>
                  <a:t>输出为</a:t>
                </a:r>
                <a:r>
                  <a:rPr lang="en-US" altLang="zh-CN" sz="2800" dirty="0">
                    <a:latin typeface="+mj-ea"/>
                    <a:ea typeface="+mj-ea"/>
                  </a:rPr>
                  <a:t>1)</a:t>
                </a:r>
                <a:endParaRPr lang="zh-CN" altLang="en-US" sz="2800" dirty="0">
                  <a:latin typeface="+mj-ea"/>
                  <a:ea typeface="+mj-ea"/>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15414" y="1869260"/>
                <a:ext cx="3096344" cy="3693319"/>
              </a:xfrm>
              <a:prstGeom prst="rect">
                <a:avLst/>
              </a:prstGeom>
              <a:blipFill rotWithShape="1">
                <a:blip r:embed="rId4"/>
                <a:stretch>
                  <a:fillRect l="-3937" t="-1653" r="-2756" b="-38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0445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500"/>
                            </p:stCondLst>
                            <p:childTnLst>
                              <p:par>
                                <p:cTn id="13" presetID="2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3" descr="8-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5855" y="2060848"/>
            <a:ext cx="5628387" cy="3979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lstStyle/>
          <a:p>
            <a:r>
              <a:rPr lang="zh-CN" altLang="en-US" dirty="0" smtClean="0"/>
              <a:t>通用阵列逻辑</a:t>
            </a:r>
            <a:endParaRPr lang="en-US" altLang="zh-CN" dirty="0"/>
          </a:p>
        </p:txBody>
      </p:sp>
      <p:sp>
        <p:nvSpPr>
          <p:cNvPr id="4" name="内容占位符 3"/>
          <p:cNvSpPr>
            <a:spLocks noGrp="1"/>
          </p:cNvSpPr>
          <p:nvPr>
            <p:ph idx="1"/>
          </p:nvPr>
        </p:nvSpPr>
        <p:spPr/>
        <p:txBody>
          <a:bodyPr/>
          <a:lstStyle/>
          <a:p>
            <a:r>
              <a:rPr lang="zh-CN" altLang="en-US" dirty="0" smtClean="0"/>
              <a:t>输出逻辑宏单元</a:t>
            </a:r>
            <a:r>
              <a:rPr lang="en-US" altLang="zh-CN" dirty="0" smtClean="0"/>
              <a:t>(OLMC)</a:t>
            </a:r>
          </a:p>
        </p:txBody>
      </p:sp>
      <p:sp>
        <p:nvSpPr>
          <p:cNvPr id="6" name="椭圆 5"/>
          <p:cNvSpPr/>
          <p:nvPr/>
        </p:nvSpPr>
        <p:spPr bwMode="auto">
          <a:xfrm>
            <a:off x="4552981" y="3284619"/>
            <a:ext cx="758115" cy="936104"/>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12" name="TextBox 11"/>
              <p:cNvSpPr txBox="1"/>
              <p:nvPr/>
            </p:nvSpPr>
            <p:spPr>
              <a:xfrm>
                <a:off x="251519" y="1905093"/>
                <a:ext cx="3897764" cy="4124206"/>
              </a:xfrm>
              <a:prstGeom prst="rect">
                <a:avLst/>
              </a:prstGeom>
              <a:solidFill>
                <a:schemeClr val="bg1"/>
              </a:solidFill>
            </p:spPr>
            <p:txBody>
              <a:bodyPr wrap="square" rtlCol="0">
                <a:spAutoFit/>
              </a:bodyPr>
              <a:lstStyle/>
              <a:p>
                <a:r>
                  <a:rPr lang="zh-CN" altLang="en-US" sz="2800" dirty="0" smtClean="0">
                    <a:latin typeface="+mj-ea"/>
                    <a:ea typeface="+mj-ea"/>
                  </a:rPr>
                  <a:t>乘积项数据选择器</a:t>
                </a:r>
                <a:r>
                  <a:rPr lang="en-US" altLang="zh-CN" sz="2800" dirty="0" smtClean="0">
                    <a:latin typeface="+mj-ea"/>
                  </a:rPr>
                  <a:t>PTMUX</a:t>
                </a:r>
                <a:endParaRPr lang="en-US" altLang="zh-CN" sz="2800" dirty="0" smtClean="0">
                  <a:latin typeface="+mj-ea"/>
                  <a:ea typeface="+mj-ea"/>
                </a:endParaRPr>
              </a:p>
              <a:p>
                <a:endParaRPr lang="en-US" altLang="zh-CN" sz="1000" dirty="0" smtClean="0">
                  <a:latin typeface="+mj-ea"/>
                  <a:ea typeface="+mj-ea"/>
                </a:endParaRPr>
              </a:p>
              <a:p>
                <a:r>
                  <a:rPr lang="zh-CN" altLang="en-US" sz="2800" dirty="0" smtClean="0">
                    <a:latin typeface="+mj-ea"/>
                    <a:ea typeface="+mj-ea"/>
                  </a:rPr>
                  <a:t>根据</a:t>
                </a:r>
                <a:r>
                  <a:rPr lang="en-US" altLang="zh-CN" sz="2800" dirty="0" smtClean="0">
                    <a:latin typeface="+mj-ea"/>
                    <a:ea typeface="+mj-ea"/>
                  </a:rPr>
                  <a:t>ACO</a:t>
                </a:r>
                <a:r>
                  <a:rPr lang="zh-CN" altLang="en-US" sz="2800" dirty="0" smtClean="0">
                    <a:latin typeface="+mj-ea"/>
                    <a:ea typeface="+mj-ea"/>
                  </a:rPr>
                  <a:t>和</a:t>
                </a:r>
                <a:r>
                  <a:rPr lang="en-US" altLang="zh-CN" sz="2800" dirty="0" smtClean="0">
                    <a:latin typeface="+mj-ea"/>
                    <a:ea typeface="+mj-ea"/>
                  </a:rPr>
                  <a:t>AC1(n)</a:t>
                </a:r>
                <a:r>
                  <a:rPr lang="zh-CN" altLang="en-US" sz="2800" dirty="0" smtClean="0">
                    <a:latin typeface="+mj-ea"/>
                    <a:ea typeface="+mj-ea"/>
                  </a:rPr>
                  <a:t>的状态决定来自与逻辑阵列的第一乘积项是否作为或门的一个输入</a:t>
                </a:r>
                <a:endParaRPr lang="en-US" altLang="zh-CN" sz="2800" dirty="0" smtClean="0">
                  <a:latin typeface="+mj-ea"/>
                  <a:ea typeface="+mj-ea"/>
                </a:endParaRPr>
              </a:p>
              <a:p>
                <a:pPr marL="457200" indent="-457200">
                  <a:buFont typeface="Arial" panose="020B0604020202020204" pitchFamily="34" charset="0"/>
                  <a:buChar char="•"/>
                </a:pPr>
                <a14:m>
                  <m:oMath xmlns:m="http://schemas.openxmlformats.org/officeDocument/2006/math">
                    <m:sSub>
                      <m:sSubPr>
                        <m:ctrlPr>
                          <a:rPr lang="en-US" altLang="zh-CN" sz="2800" i="1">
                            <a:latin typeface="Cambria Math" panose="02040503050406030204" pitchFamily="18" charset="0"/>
                            <a:ea typeface="+mj-ea"/>
                          </a:rPr>
                        </m:ctrlPr>
                      </m:sSubPr>
                      <m:e>
                        <m:r>
                          <a:rPr lang="en-US" altLang="zh-CN" sz="2800">
                            <a:latin typeface="Cambria Math"/>
                            <a:ea typeface="+mj-ea"/>
                          </a:rPr>
                          <m:t>𝐺</m:t>
                        </m:r>
                      </m:e>
                      <m:sub>
                        <m:r>
                          <a:rPr lang="en-US" altLang="zh-CN" sz="2800">
                            <a:latin typeface="Cambria Math"/>
                            <a:ea typeface="+mj-ea"/>
                          </a:rPr>
                          <m:t>1</m:t>
                        </m:r>
                      </m:sub>
                    </m:sSub>
                  </m:oMath>
                </a14:m>
                <a:r>
                  <a:rPr lang="zh-CN" altLang="en-US" sz="2800" dirty="0">
                    <a:latin typeface="+mj-ea"/>
                    <a:ea typeface="+mj-ea"/>
                  </a:rPr>
                  <a:t>输出为</a:t>
                </a:r>
                <a:r>
                  <a:rPr lang="en-US" altLang="zh-CN" sz="2800" dirty="0">
                    <a:latin typeface="+mj-ea"/>
                    <a:ea typeface="+mj-ea"/>
                  </a:rPr>
                  <a:t>1</a:t>
                </a:r>
                <a:r>
                  <a:rPr lang="zh-CN" altLang="en-US" sz="2800" dirty="0">
                    <a:latin typeface="+mj-ea"/>
                    <a:ea typeface="+mj-ea"/>
                  </a:rPr>
                  <a:t>，作为或门</a:t>
                </a:r>
                <a:r>
                  <a:rPr lang="zh-CN" altLang="en-US" sz="2800" dirty="0" smtClean="0">
                    <a:latin typeface="+mj-ea"/>
                    <a:ea typeface="+mj-ea"/>
                  </a:rPr>
                  <a:t>输入；</a:t>
                </a:r>
                <a:endParaRPr lang="en-US" altLang="zh-CN" sz="2800" dirty="0" smtClean="0">
                  <a:latin typeface="+mj-ea"/>
                  <a:ea typeface="+mj-ea"/>
                </a:endParaRPr>
              </a:p>
              <a:p>
                <a:pPr marL="457200" indent="-457200">
                  <a:buFont typeface="Arial" panose="020B0604020202020204" pitchFamily="34" charset="0"/>
                  <a:buChar char="•"/>
                </a:pPr>
                <a14:m>
                  <m:oMath xmlns:m="http://schemas.openxmlformats.org/officeDocument/2006/math">
                    <m:sSub>
                      <m:sSubPr>
                        <m:ctrlPr>
                          <a:rPr lang="en-US" altLang="zh-CN" sz="2800" i="1">
                            <a:latin typeface="Cambria Math" panose="02040503050406030204" pitchFamily="18" charset="0"/>
                          </a:rPr>
                        </m:ctrlPr>
                      </m:sSubPr>
                      <m:e>
                        <m:r>
                          <a:rPr lang="en-US" altLang="zh-CN" sz="2800" b="0" i="1" smtClean="0">
                            <a:latin typeface="Cambria Math"/>
                          </a:rPr>
                          <m:t>𝐺</m:t>
                        </m:r>
                      </m:e>
                      <m:sub>
                        <m:r>
                          <a:rPr lang="en-US" altLang="zh-CN" sz="2800" b="0" i="1" smtClean="0">
                            <a:latin typeface="Cambria Math"/>
                          </a:rPr>
                          <m:t>1</m:t>
                        </m:r>
                      </m:sub>
                    </m:sSub>
                  </m:oMath>
                </a14:m>
                <a:r>
                  <a:rPr lang="zh-CN" altLang="en-US" sz="2800" dirty="0" smtClean="0">
                    <a:latin typeface="+mj-ea"/>
                    <a:ea typeface="+mj-ea"/>
                  </a:rPr>
                  <a:t>输出为</a:t>
                </a:r>
                <a:r>
                  <a:rPr lang="en-US" altLang="zh-CN" sz="2800" dirty="0" smtClean="0">
                    <a:latin typeface="+mj-ea"/>
                    <a:ea typeface="+mj-ea"/>
                  </a:rPr>
                  <a:t>0</a:t>
                </a:r>
                <a:r>
                  <a:rPr lang="zh-CN" altLang="en-US" sz="2800" dirty="0" smtClean="0">
                    <a:latin typeface="+mj-ea"/>
                    <a:ea typeface="+mj-ea"/>
                  </a:rPr>
                  <a:t>，不作。</a:t>
                </a:r>
                <a:endParaRPr lang="zh-CN" altLang="en-US" sz="2800" dirty="0">
                  <a:latin typeface="+mj-ea"/>
                  <a:ea typeface="+mj-ea"/>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51519" y="1905093"/>
                <a:ext cx="3897764" cy="4124206"/>
              </a:xfrm>
              <a:prstGeom prst="rect">
                <a:avLst/>
              </a:prstGeom>
              <a:blipFill rotWithShape="1">
                <a:blip r:embed="rId4"/>
                <a:stretch>
                  <a:fillRect l="-3125" t="-1479" b="-3254"/>
                </a:stretch>
              </a:blipFill>
            </p:spPr>
            <p:txBody>
              <a:bodyPr/>
              <a:lstStyle/>
              <a:p>
                <a:r>
                  <a:rPr lang="zh-CN" altLang="en-US">
                    <a:noFill/>
                  </a:rPr>
                  <a:t> </a:t>
                </a:r>
              </a:p>
            </p:txBody>
          </p:sp>
        </mc:Fallback>
      </mc:AlternateContent>
      <p:cxnSp>
        <p:nvCxnSpPr>
          <p:cNvPr id="9" name="直接箭头连接符 8"/>
          <p:cNvCxnSpPr>
            <a:stCxn id="6" idx="2"/>
          </p:cNvCxnSpPr>
          <p:nvPr/>
        </p:nvCxnSpPr>
        <p:spPr bwMode="auto">
          <a:xfrm flipH="1" flipV="1">
            <a:off x="3275855" y="2439793"/>
            <a:ext cx="1277126" cy="1312878"/>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2365273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500"/>
                            </p:stCondLst>
                            <p:childTnLst>
                              <p:par>
                                <p:cTn id="13" presetID="2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通用阵列逻辑</a:t>
            </a:r>
            <a:endParaRPr lang="en-US" altLang="zh-CN" dirty="0"/>
          </a:p>
        </p:txBody>
      </p:sp>
      <p:sp>
        <p:nvSpPr>
          <p:cNvPr id="4" name="内容占位符 3"/>
          <p:cNvSpPr>
            <a:spLocks noGrp="1"/>
          </p:cNvSpPr>
          <p:nvPr>
            <p:ph idx="1"/>
          </p:nvPr>
        </p:nvSpPr>
        <p:spPr/>
        <p:txBody>
          <a:bodyPr/>
          <a:lstStyle/>
          <a:p>
            <a:r>
              <a:rPr lang="zh-CN" altLang="en-US" dirty="0" smtClean="0"/>
              <a:t>输出逻辑宏单元</a:t>
            </a:r>
            <a:r>
              <a:rPr lang="en-US" altLang="zh-CN" dirty="0" smtClean="0"/>
              <a:t>(OLMC)</a:t>
            </a:r>
          </a:p>
        </p:txBody>
      </p:sp>
      <p:sp>
        <p:nvSpPr>
          <p:cNvPr id="12" name="TextBox 11"/>
          <p:cNvSpPr txBox="1"/>
          <p:nvPr/>
        </p:nvSpPr>
        <p:spPr>
          <a:xfrm>
            <a:off x="191618" y="2151761"/>
            <a:ext cx="2772410" cy="2400657"/>
          </a:xfrm>
          <a:prstGeom prst="rect">
            <a:avLst/>
          </a:prstGeom>
          <a:noFill/>
        </p:spPr>
        <p:txBody>
          <a:bodyPr wrap="square" rtlCol="0">
            <a:spAutoFit/>
          </a:bodyPr>
          <a:lstStyle/>
          <a:p>
            <a:r>
              <a:rPr lang="zh-CN" altLang="en-US" sz="2800" dirty="0">
                <a:latin typeface="+mj-ea"/>
                <a:ea typeface="+mj-ea"/>
              </a:rPr>
              <a:t>三态数据选择器</a:t>
            </a:r>
            <a:r>
              <a:rPr lang="en-US" altLang="zh-CN" sz="2800" dirty="0">
                <a:latin typeface="+mj-ea"/>
                <a:ea typeface="+mj-ea"/>
              </a:rPr>
              <a:t>TSMUX</a:t>
            </a:r>
            <a:r>
              <a:rPr lang="zh-CN" altLang="en-US" sz="2800" dirty="0">
                <a:latin typeface="+mj-ea"/>
                <a:ea typeface="+mj-ea"/>
              </a:rPr>
              <a:t>用来控制输出端三态缓冲器的工作状态</a:t>
            </a:r>
            <a:endParaRPr lang="en-US" altLang="zh-CN" sz="2800" dirty="0">
              <a:latin typeface="+mj-ea"/>
              <a:ea typeface="+mj-ea"/>
            </a:endParaRPr>
          </a:p>
          <a:p>
            <a:endParaRPr lang="en-US" altLang="zh-CN" sz="1000" dirty="0" smtClean="0">
              <a:latin typeface="+mj-ea"/>
              <a:ea typeface="+mj-ea"/>
            </a:endParaRPr>
          </a:p>
          <a:p>
            <a:endParaRPr lang="zh-CN" altLang="en-US" sz="2800" dirty="0">
              <a:latin typeface="+mj-ea"/>
              <a:ea typeface="+mj-ea"/>
            </a:endParaRPr>
          </a:p>
        </p:txBody>
      </p:sp>
      <p:grpSp>
        <p:nvGrpSpPr>
          <p:cNvPr id="15" name="组合 14"/>
          <p:cNvGrpSpPr/>
          <p:nvPr/>
        </p:nvGrpSpPr>
        <p:grpSpPr>
          <a:xfrm>
            <a:off x="2964028" y="1785926"/>
            <a:ext cx="5956125" cy="3924300"/>
            <a:chOff x="2964028" y="1785926"/>
            <a:chExt cx="5956125" cy="3924300"/>
          </a:xfrm>
        </p:grpSpPr>
        <p:pic>
          <p:nvPicPr>
            <p:cNvPr id="141313" name="Picture 1"/>
            <p:cNvPicPr>
              <a:picLocks noChangeAspect="1" noChangeArrowheads="1"/>
            </p:cNvPicPr>
            <p:nvPr/>
          </p:nvPicPr>
          <p:blipFill>
            <a:blip r:embed="rId3"/>
            <a:srcRect/>
            <a:stretch>
              <a:fillRect/>
            </a:stretch>
          </p:blipFill>
          <p:spPr bwMode="auto">
            <a:xfrm>
              <a:off x="3214678" y="1785926"/>
              <a:ext cx="5705475" cy="3924300"/>
            </a:xfrm>
            <a:prstGeom prst="rect">
              <a:avLst/>
            </a:prstGeom>
            <a:noFill/>
            <a:ln w="9525">
              <a:noFill/>
              <a:miter lim="800000"/>
              <a:headEnd/>
              <a:tailEnd/>
            </a:ln>
            <a:effectLst/>
          </p:spPr>
        </p:pic>
        <p:sp>
          <p:nvSpPr>
            <p:cNvPr id="6" name="椭圆 5"/>
            <p:cNvSpPr/>
            <p:nvPr/>
          </p:nvSpPr>
          <p:spPr bwMode="auto">
            <a:xfrm>
              <a:off x="5916356" y="2151761"/>
              <a:ext cx="758116" cy="1089120"/>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9" name="直接箭头连接符 8"/>
            <p:cNvCxnSpPr>
              <a:stCxn id="6" idx="2"/>
            </p:cNvCxnSpPr>
            <p:nvPr/>
          </p:nvCxnSpPr>
          <p:spPr bwMode="auto">
            <a:xfrm flipH="1">
              <a:off x="2964028" y="2696321"/>
              <a:ext cx="2952328" cy="175520"/>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
          <p:nvSpPr>
            <p:cNvPr id="13" name="TextBox 12"/>
            <p:cNvSpPr txBox="1"/>
            <p:nvPr/>
          </p:nvSpPr>
          <p:spPr>
            <a:xfrm>
              <a:off x="6286512" y="2285992"/>
              <a:ext cx="357190" cy="285752"/>
            </a:xfrm>
            <a:prstGeom prst="rect">
              <a:avLst/>
            </a:prstGeom>
            <a:noFill/>
          </p:spPr>
          <p:txBody>
            <a:bodyPr wrap="square" rtlCol="0">
              <a:spAutoFit/>
            </a:bodyPr>
            <a:lstStyle/>
            <a:p>
              <a:r>
                <a:rPr lang="en-US" altLang="zh-CN" sz="1200" b="1" dirty="0" smtClean="0">
                  <a:latin typeface="华文楷体" pitchFamily="2" charset="-122"/>
                  <a:ea typeface="华文楷体" pitchFamily="2" charset="-122"/>
                </a:rPr>
                <a:t>T</a:t>
              </a:r>
              <a:endParaRPr lang="zh-CN" altLang="en-US" sz="1200" b="1" dirty="0">
                <a:latin typeface="华文楷体" pitchFamily="2" charset="-122"/>
                <a:ea typeface="华文楷体" pitchFamily="2" charset="-122"/>
              </a:endParaRPr>
            </a:p>
          </p:txBody>
        </p:sp>
        <p:sp>
          <p:nvSpPr>
            <p:cNvPr id="14" name="TextBox 13"/>
            <p:cNvSpPr txBox="1"/>
            <p:nvPr/>
          </p:nvSpPr>
          <p:spPr>
            <a:xfrm>
              <a:off x="6286512" y="2357430"/>
              <a:ext cx="285752" cy="285752"/>
            </a:xfrm>
            <a:prstGeom prst="rect">
              <a:avLst/>
            </a:prstGeom>
            <a:noFill/>
          </p:spPr>
          <p:txBody>
            <a:bodyPr wrap="square" rtlCol="0">
              <a:spAutoFit/>
            </a:bodyPr>
            <a:lstStyle/>
            <a:p>
              <a:r>
                <a:rPr lang="en-US" altLang="zh-CN" sz="1200" b="1" dirty="0" smtClean="0">
                  <a:latin typeface="华文楷体" pitchFamily="2" charset="-122"/>
                  <a:ea typeface="华文楷体" pitchFamily="2" charset="-122"/>
                </a:rPr>
                <a:t>S</a:t>
              </a:r>
              <a:endParaRPr lang="zh-CN" altLang="en-US" sz="1200" b="1" dirty="0">
                <a:latin typeface="华文楷体" pitchFamily="2" charset="-122"/>
                <a:ea typeface="华文楷体" pitchFamily="2" charset="-122"/>
              </a:endParaRPr>
            </a:p>
          </p:txBody>
        </p:sp>
      </p:grpSp>
    </p:spTree>
    <p:extLst>
      <p:ext uri="{BB962C8B-B14F-4D97-AF65-F5344CB8AC3E}">
        <p14:creationId xmlns:p14="http://schemas.microsoft.com/office/powerpoint/2010/main" val="1070721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通用阵列逻辑</a:t>
            </a:r>
            <a:endParaRPr lang="en-US" altLang="zh-CN"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lstStyle/>
              <a:p>
                <a:r>
                  <a:rPr lang="zh-CN" altLang="en-US" dirty="0" smtClean="0"/>
                  <a:t>输出逻辑宏单元</a:t>
                </a:r>
                <a:r>
                  <a:rPr lang="en-US" altLang="zh-CN" dirty="0" smtClean="0"/>
                  <a:t>(OLMC)</a:t>
                </a:r>
              </a:p>
              <a:p>
                <a:pPr lvl="1"/>
                <a:r>
                  <a:rPr lang="zh-CN" altLang="en-US" dirty="0">
                    <a:latin typeface="+mj-ea"/>
                  </a:rPr>
                  <a:t>三态数据选择器</a:t>
                </a:r>
                <a:r>
                  <a:rPr lang="en-US" altLang="zh-CN" dirty="0" smtClean="0">
                    <a:latin typeface="+mj-ea"/>
                  </a:rPr>
                  <a:t>TSMUX</a:t>
                </a:r>
              </a:p>
              <a:p>
                <a:pPr lvl="2"/>
                <a:r>
                  <a:rPr lang="zh-CN" altLang="en-US" dirty="0" smtClean="0">
                    <a:latin typeface="+mj-ea"/>
                  </a:rPr>
                  <a:t>根据</a:t>
                </a:r>
                <a:r>
                  <a:rPr lang="en-US" altLang="zh-CN" dirty="0" smtClean="0">
                    <a:latin typeface="+mj-ea"/>
                  </a:rPr>
                  <a:t>AC0</a:t>
                </a:r>
                <a:r>
                  <a:rPr lang="zh-CN" altLang="en-US" dirty="0" smtClean="0">
                    <a:latin typeface="+mj-ea"/>
                  </a:rPr>
                  <a:t>、</a:t>
                </a:r>
                <a:r>
                  <a:rPr lang="en-US" altLang="zh-CN" dirty="0" smtClean="0">
                    <a:latin typeface="+mj-ea"/>
                  </a:rPr>
                  <a:t>AC1(n)</a:t>
                </a:r>
                <a:r>
                  <a:rPr lang="zh-CN" altLang="en-US" dirty="0" smtClean="0">
                    <a:latin typeface="+mj-ea"/>
                  </a:rPr>
                  <a:t>的状态从</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a:rPr>
                          <m:t>𝑉</m:t>
                        </m:r>
                      </m:e>
                      <m:sub>
                        <m:r>
                          <m:rPr>
                            <m:sty m:val="p"/>
                          </m:rPr>
                          <a:rPr lang="en-US" altLang="zh-CN" i="1">
                            <a:latin typeface="Cambria Math"/>
                          </a:rPr>
                          <m:t>cc</m:t>
                        </m:r>
                      </m:sub>
                    </m:sSub>
                  </m:oMath>
                </a14:m>
                <a:r>
                  <a:rPr lang="zh-CN" altLang="en-US" dirty="0" smtClean="0"/>
                  <a:t>、地、</a:t>
                </a:r>
                <a:r>
                  <a:rPr lang="en-US" altLang="zh-CN" dirty="0" smtClean="0"/>
                  <a:t>OE</a:t>
                </a:r>
                <a:r>
                  <a:rPr lang="zh-CN" altLang="en-US" dirty="0" smtClean="0"/>
                  <a:t>和来自与逻辑阵列的第一乘积项当中选择一个作为输出三态缓冲器的控制信号</a:t>
                </a:r>
                <a:endParaRPr lang="en-US" altLang="zh-CN" dirty="0" smtClean="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rotWithShape="1">
                <a:blip r:embed="rId3"/>
                <a:stretch>
                  <a:fillRect l="-1630" t="-1600"/>
                </a:stretch>
              </a:blipFill>
            </p:spPr>
            <p:txBody>
              <a:bodyPr/>
              <a:lstStyle/>
              <a:p>
                <a:r>
                  <a:rPr lang="zh-CN" altLang="en-US">
                    <a:noFill/>
                  </a:rPr>
                  <a:t> </a:t>
                </a:r>
              </a:p>
            </p:txBody>
          </p:sp>
        </mc:Fallback>
      </mc:AlternateContent>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255" y="3717032"/>
            <a:ext cx="8601075"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8226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3" descr="8-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5855" y="1772816"/>
            <a:ext cx="5628387" cy="3979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lstStyle/>
          <a:p>
            <a:r>
              <a:rPr lang="zh-CN" altLang="en-US" dirty="0" smtClean="0"/>
              <a:t>通用阵列逻辑</a:t>
            </a:r>
            <a:endParaRPr lang="en-US" altLang="zh-CN" dirty="0"/>
          </a:p>
        </p:txBody>
      </p:sp>
      <p:sp>
        <p:nvSpPr>
          <p:cNvPr id="4" name="内容占位符 3"/>
          <p:cNvSpPr>
            <a:spLocks noGrp="1"/>
          </p:cNvSpPr>
          <p:nvPr>
            <p:ph idx="1"/>
          </p:nvPr>
        </p:nvSpPr>
        <p:spPr/>
        <p:txBody>
          <a:bodyPr/>
          <a:lstStyle/>
          <a:p>
            <a:r>
              <a:rPr lang="zh-CN" altLang="en-US" dirty="0" smtClean="0"/>
              <a:t>输出逻辑宏单元</a:t>
            </a:r>
            <a:r>
              <a:rPr lang="en-US" altLang="zh-CN" dirty="0" smtClean="0"/>
              <a:t>(OLMC)</a:t>
            </a:r>
          </a:p>
        </p:txBody>
      </p:sp>
      <p:sp>
        <p:nvSpPr>
          <p:cNvPr id="6" name="椭圆 5"/>
          <p:cNvSpPr/>
          <p:nvPr/>
        </p:nvSpPr>
        <p:spPr bwMode="auto">
          <a:xfrm>
            <a:off x="6319209" y="4095977"/>
            <a:ext cx="758116" cy="1089120"/>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9" name="直接箭头连接符 8"/>
          <p:cNvCxnSpPr>
            <a:stCxn id="6" idx="2"/>
          </p:cNvCxnSpPr>
          <p:nvPr/>
        </p:nvCxnSpPr>
        <p:spPr bwMode="auto">
          <a:xfrm flipH="1" flipV="1">
            <a:off x="3366881" y="2367785"/>
            <a:ext cx="2952328" cy="2272752"/>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
        <p:nvSpPr>
          <p:cNvPr id="12" name="TextBox 11"/>
          <p:cNvSpPr txBox="1"/>
          <p:nvPr/>
        </p:nvSpPr>
        <p:spPr>
          <a:xfrm>
            <a:off x="215413" y="2079753"/>
            <a:ext cx="2772410" cy="954107"/>
          </a:xfrm>
          <a:prstGeom prst="rect">
            <a:avLst/>
          </a:prstGeom>
          <a:noFill/>
        </p:spPr>
        <p:txBody>
          <a:bodyPr wrap="square" rtlCol="0">
            <a:spAutoFit/>
          </a:bodyPr>
          <a:lstStyle/>
          <a:p>
            <a:r>
              <a:rPr lang="zh-CN" altLang="en-US" sz="2800" dirty="0">
                <a:latin typeface="+mj-ea"/>
                <a:ea typeface="+mj-ea"/>
              </a:rPr>
              <a:t>反馈</a:t>
            </a:r>
            <a:r>
              <a:rPr lang="zh-CN" altLang="en-US" sz="2800" dirty="0" smtClean="0">
                <a:latin typeface="+mj-ea"/>
                <a:ea typeface="+mj-ea"/>
              </a:rPr>
              <a:t>数据</a:t>
            </a:r>
            <a:r>
              <a:rPr lang="zh-CN" altLang="en-US" sz="2800" dirty="0">
                <a:latin typeface="+mj-ea"/>
                <a:ea typeface="+mj-ea"/>
              </a:rPr>
              <a:t>选择</a:t>
            </a:r>
            <a:r>
              <a:rPr lang="zh-CN" altLang="en-US" sz="2800" dirty="0" smtClean="0">
                <a:latin typeface="+mj-ea"/>
                <a:ea typeface="+mj-ea"/>
              </a:rPr>
              <a:t>器</a:t>
            </a:r>
            <a:r>
              <a:rPr lang="en-US" altLang="zh-CN" sz="2800" dirty="0" smtClean="0">
                <a:latin typeface="+mj-ea"/>
                <a:ea typeface="+mj-ea"/>
              </a:rPr>
              <a:t>FMUX</a:t>
            </a:r>
            <a:endParaRPr lang="zh-CN" altLang="en-US" sz="2800" dirty="0">
              <a:latin typeface="+mj-ea"/>
              <a:ea typeface="+mj-ea"/>
            </a:endParaRPr>
          </a:p>
        </p:txBody>
      </p:sp>
    </p:spTree>
    <p:extLst>
      <p:ext uri="{BB962C8B-B14F-4D97-AF65-F5344CB8AC3E}">
        <p14:creationId xmlns:p14="http://schemas.microsoft.com/office/powerpoint/2010/main" val="691490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500"/>
                            </p:stCondLst>
                            <p:childTnLst>
                              <p:par>
                                <p:cTn id="13" presetID="2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通用阵列逻辑</a:t>
            </a:r>
            <a:endParaRPr lang="en-US" altLang="zh-CN" dirty="0"/>
          </a:p>
        </p:txBody>
      </p:sp>
      <p:sp>
        <p:nvSpPr>
          <p:cNvPr id="4" name="内容占位符 3"/>
          <p:cNvSpPr>
            <a:spLocks noGrp="1"/>
          </p:cNvSpPr>
          <p:nvPr>
            <p:ph idx="1"/>
          </p:nvPr>
        </p:nvSpPr>
        <p:spPr/>
        <p:txBody>
          <a:bodyPr/>
          <a:lstStyle/>
          <a:p>
            <a:r>
              <a:rPr lang="zh-CN" altLang="en-US" dirty="0" smtClean="0"/>
              <a:t>输出逻辑宏单元</a:t>
            </a:r>
            <a:r>
              <a:rPr lang="en-US" altLang="zh-CN" dirty="0" smtClean="0"/>
              <a:t>(OLMC)</a:t>
            </a:r>
          </a:p>
          <a:p>
            <a:pPr lvl="1"/>
            <a:r>
              <a:rPr lang="zh-CN" altLang="en-US" dirty="0">
                <a:latin typeface="+mj-ea"/>
              </a:rPr>
              <a:t>反馈数据选择器</a:t>
            </a:r>
            <a:r>
              <a:rPr lang="en-US" altLang="zh-CN" dirty="0">
                <a:latin typeface="+mj-ea"/>
              </a:rPr>
              <a:t>FMUX</a:t>
            </a:r>
          </a:p>
          <a:p>
            <a:pPr lvl="2"/>
            <a:r>
              <a:rPr lang="zh-CN" altLang="en-US" dirty="0" smtClean="0">
                <a:latin typeface="+mj-ea"/>
              </a:rPr>
              <a:t>根据</a:t>
            </a:r>
            <a:r>
              <a:rPr lang="en-US" altLang="zh-CN" dirty="0" smtClean="0">
                <a:latin typeface="+mj-ea"/>
              </a:rPr>
              <a:t>AC0</a:t>
            </a:r>
            <a:r>
              <a:rPr lang="zh-CN" altLang="en-US" dirty="0" smtClean="0">
                <a:latin typeface="+mj-ea"/>
              </a:rPr>
              <a:t>、</a:t>
            </a:r>
            <a:r>
              <a:rPr lang="en-US" altLang="zh-CN" dirty="0" smtClean="0">
                <a:latin typeface="+mj-ea"/>
              </a:rPr>
              <a:t>AC1(n)</a:t>
            </a:r>
            <a:r>
              <a:rPr lang="zh-CN" altLang="en-US" dirty="0">
                <a:latin typeface="+mj-ea"/>
              </a:rPr>
              <a:t> 、</a:t>
            </a:r>
            <a:r>
              <a:rPr lang="en-US" altLang="zh-CN" dirty="0" smtClean="0">
                <a:latin typeface="+mj-ea"/>
              </a:rPr>
              <a:t>AC1(m)</a:t>
            </a:r>
            <a:r>
              <a:rPr lang="zh-CN" altLang="en-US" dirty="0" smtClean="0">
                <a:latin typeface="+mj-ea"/>
              </a:rPr>
              <a:t>的状态从触发器的</a:t>
            </a:r>
            <a:r>
              <a:rPr lang="en-US" altLang="zh-CN" dirty="0" smtClean="0">
                <a:latin typeface="+mj-ea"/>
              </a:rPr>
              <a:t>Q’</a:t>
            </a:r>
            <a:r>
              <a:rPr lang="zh-CN" altLang="en-US" dirty="0" smtClean="0">
                <a:latin typeface="+mj-ea"/>
              </a:rPr>
              <a:t>端、</a:t>
            </a:r>
            <a:r>
              <a:rPr lang="en-US" altLang="zh-CN" dirty="0" smtClean="0">
                <a:latin typeface="+mj-ea"/>
              </a:rPr>
              <a:t>I/O</a:t>
            </a:r>
            <a:r>
              <a:rPr lang="en-US" altLang="zh-CN" dirty="0">
                <a:latin typeface="+mj-ea"/>
              </a:rPr>
              <a:t>(</a:t>
            </a:r>
            <a:r>
              <a:rPr lang="en-US" altLang="zh-CN" dirty="0" smtClean="0">
                <a:latin typeface="+mj-ea"/>
              </a:rPr>
              <a:t>n)</a:t>
            </a:r>
            <a:r>
              <a:rPr lang="zh-CN" altLang="en-US" dirty="0" smtClean="0">
                <a:latin typeface="+mj-ea"/>
              </a:rPr>
              <a:t>端、邻级输出和地级电平中选择一个作为反馈信号接回到与逻辑阵列的输入。</a:t>
            </a:r>
            <a:endParaRPr lang="en-US" altLang="zh-CN" dirty="0" smtClean="0">
              <a:latin typeface="+mj-ea"/>
            </a:endParaRPr>
          </a:p>
          <a:p>
            <a:pPr lvl="2"/>
            <a:r>
              <a:rPr lang="en-US" altLang="zh-CN" dirty="0">
                <a:latin typeface="+mj-ea"/>
              </a:rPr>
              <a:t>m</a:t>
            </a:r>
            <a:r>
              <a:rPr lang="zh-CN" altLang="en-US" dirty="0" smtClean="0">
                <a:latin typeface="+mj-ea"/>
              </a:rPr>
              <a:t>为相邻</a:t>
            </a:r>
            <a:r>
              <a:rPr lang="en-US" altLang="zh-CN" dirty="0" smtClean="0">
                <a:latin typeface="+mj-ea"/>
              </a:rPr>
              <a:t>OLMC</a:t>
            </a:r>
            <a:r>
              <a:rPr lang="zh-CN" altLang="en-US" dirty="0" smtClean="0">
                <a:latin typeface="+mj-ea"/>
              </a:rPr>
              <a:t>的编号</a:t>
            </a:r>
            <a:endParaRPr lang="en-US" altLang="zh-CN" dirty="0" smtClean="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52" y="4077072"/>
            <a:ext cx="8458200"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5484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母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穿越">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母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母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母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母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母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母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母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母板">
  <a:themeElements>
    <a:clrScheme name="母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母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母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母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母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母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母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母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母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1022模板</Template>
  <TotalTime>24570</TotalTime>
  <Words>4232</Words>
  <Application>Microsoft Office PowerPoint</Application>
  <PresentationFormat>全屏显示(4:3)</PresentationFormat>
  <Paragraphs>864</Paragraphs>
  <Slides>98</Slides>
  <Notes>16</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6</vt:i4>
      </vt:variant>
      <vt:variant>
        <vt:lpstr>幻灯片标题</vt:lpstr>
      </vt:variant>
      <vt:variant>
        <vt:i4>98</vt:i4>
      </vt:variant>
    </vt:vector>
  </HeadingPairs>
  <TitlesOfParts>
    <vt:vector size="123" baseType="lpstr">
      <vt:lpstr>Arial Unicode MS</vt:lpstr>
      <vt:lpstr>黑体</vt:lpstr>
      <vt:lpstr>华康简宋</vt:lpstr>
      <vt:lpstr>华文楷体</vt:lpstr>
      <vt:lpstr>华文隶书</vt:lpstr>
      <vt:lpstr>楷体_GB2312</vt:lpstr>
      <vt:lpstr>宋体</vt:lpstr>
      <vt:lpstr>Arial</vt:lpstr>
      <vt:lpstr>Calibri</vt:lpstr>
      <vt:lpstr>Cambria Math</vt:lpstr>
      <vt:lpstr>Consolas</vt:lpstr>
      <vt:lpstr>Corbel</vt:lpstr>
      <vt:lpstr>Symbol</vt:lpstr>
      <vt:lpstr>Tahoma</vt:lpstr>
      <vt:lpstr>Times New Roman</vt:lpstr>
      <vt:lpstr>Verdana</vt:lpstr>
      <vt:lpstr>Wingdings</vt:lpstr>
      <vt:lpstr>母板</vt:lpstr>
      <vt:lpstr>1_母板</vt:lpstr>
      <vt:lpstr>Image</vt:lpstr>
      <vt:lpstr>图片</vt:lpstr>
      <vt:lpstr>Visio</vt:lpstr>
      <vt:lpstr>Microsoft Visio 2003-2010 绘图</vt:lpstr>
      <vt:lpstr>Equation</vt:lpstr>
      <vt:lpstr>BMP 图象</vt:lpstr>
      <vt:lpstr>PowerPoint 演示文稿</vt:lpstr>
      <vt:lpstr>可编程逻辑器件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（1）熔丝(Fuse)和反熔丝编程技术</vt:lpstr>
      <vt:lpstr>PowerPoint 演示文稿</vt:lpstr>
      <vt:lpstr>熔丝结构</vt:lpstr>
      <vt:lpstr>反熔丝结构</vt:lpstr>
      <vt:lpstr>PowerPoint 演示文稿</vt:lpstr>
      <vt:lpstr>PowerPoint 演示文稿</vt:lpstr>
      <vt:lpstr>PowerPoint 演示文稿</vt:lpstr>
      <vt:lpstr>（2）浮栅型电可写紫外线擦除编程技术</vt:lpstr>
      <vt:lpstr>浮栅型紫外线擦除熔丝结构</vt:lpstr>
      <vt:lpstr>PowerPoint 演示文稿</vt:lpstr>
      <vt:lpstr>PowerPoint 演示文稿</vt:lpstr>
      <vt:lpstr>PowerPoint 演示文稿</vt:lpstr>
      <vt:lpstr>浮栅隧道MOS熔丝结构（Flotox MOS）</vt:lpstr>
      <vt:lpstr>PowerPoint 演示文稿</vt:lpstr>
      <vt:lpstr>（4）SRAM编程技术 </vt:lpstr>
      <vt:lpstr>PowerPoint 演示文稿</vt:lpstr>
      <vt:lpstr>PowerPoint 演示文稿</vt:lpstr>
      <vt:lpstr>PowerPoint 演示文稿</vt:lpstr>
      <vt:lpstr>PowerPoint 演示文稿</vt:lpstr>
      <vt:lpstr>PowerPoint 演示文稿</vt:lpstr>
      <vt:lpstr>PowerPoint 演示文稿</vt:lpstr>
      <vt:lpstr>可编程逻辑器件</vt:lpstr>
      <vt:lpstr>通用阵列逻辑</vt:lpstr>
      <vt:lpstr>可编程逻辑器件</vt:lpstr>
      <vt:lpstr>可编程逻辑器件</vt:lpstr>
      <vt:lpstr>可编程逻辑器件</vt:lpstr>
      <vt:lpstr>可编程逻辑器件</vt:lpstr>
      <vt:lpstr>可编程逻辑器件</vt:lpstr>
      <vt:lpstr>复杂的可编程逻辑器件(CPLD)</vt:lpstr>
      <vt:lpstr>复杂的可编程逻辑器件CPLD</vt:lpstr>
      <vt:lpstr>PowerPoint 演示文稿</vt:lpstr>
      <vt:lpstr>复杂的可编程逻辑器件CPLD</vt:lpstr>
      <vt:lpstr>复杂的可编程逻辑器件CPLD</vt:lpstr>
      <vt:lpstr>复杂的可编程逻辑器件CPLD</vt:lpstr>
      <vt:lpstr>复杂的可编程逻辑器件CPLD</vt:lpstr>
      <vt:lpstr>复杂的可编程逻辑器件CPLD</vt:lpstr>
      <vt:lpstr>现场可编程门阵列(FPGA)</vt:lpstr>
      <vt:lpstr>Xilinx Ultrascale FPGA</vt:lpstr>
      <vt:lpstr>现场可编程门阵列</vt:lpstr>
      <vt:lpstr>现场可编程门阵列</vt:lpstr>
      <vt:lpstr>现场可编程门阵列</vt:lpstr>
      <vt:lpstr>现场可编程门阵列</vt:lpstr>
      <vt:lpstr>现场可编程门阵列</vt:lpstr>
      <vt:lpstr>现场可编程门阵列</vt:lpstr>
      <vt:lpstr>现场可编程门阵列</vt:lpstr>
      <vt:lpstr>现场可编程门阵列</vt:lpstr>
      <vt:lpstr>现场可编程门阵列</vt:lpstr>
      <vt:lpstr>现场可编程门阵列</vt:lpstr>
      <vt:lpstr>现场可编程门阵列</vt:lpstr>
      <vt:lpstr>现场可编程门阵列</vt:lpstr>
      <vt:lpstr>现场可编程门阵列</vt:lpstr>
      <vt:lpstr>现场可编程门阵列</vt:lpstr>
      <vt:lpstr>现场可编程门阵列</vt:lpstr>
      <vt:lpstr>现场可编程门阵列</vt:lpstr>
      <vt:lpstr>可编程逻辑器件</vt:lpstr>
      <vt:lpstr>PLD的编程</vt:lpstr>
      <vt:lpstr>PLD的编程</vt:lpstr>
      <vt:lpstr>PowerPoint 演示文稿</vt:lpstr>
      <vt:lpstr>现场可编程逻辑阵列（FPLA）</vt:lpstr>
      <vt:lpstr>现场可编程逻辑阵列</vt:lpstr>
      <vt:lpstr>现场可编程逻辑阵列（FPLA）</vt:lpstr>
      <vt:lpstr>现场可编程逻辑阵列</vt:lpstr>
      <vt:lpstr>现场可编程逻辑阵列</vt:lpstr>
      <vt:lpstr>*现场可编程逻辑阵列</vt:lpstr>
      <vt:lpstr>PowerPoint 演示文稿</vt:lpstr>
      <vt:lpstr>可编程逻辑器件</vt:lpstr>
      <vt:lpstr>可编程阵列逻辑</vt:lpstr>
      <vt:lpstr>可编程阵列逻辑</vt:lpstr>
      <vt:lpstr>可编程阵列逻辑</vt:lpstr>
      <vt:lpstr>可编程阵列逻辑</vt:lpstr>
      <vt:lpstr>可编程阵列逻辑</vt:lpstr>
      <vt:lpstr>可编程阵列逻辑</vt:lpstr>
      <vt:lpstr>可编程阵列逻辑</vt:lpstr>
      <vt:lpstr>可编程阵列逻辑</vt:lpstr>
      <vt:lpstr>可编程阵列逻辑</vt:lpstr>
      <vt:lpstr>PAL的应用</vt:lpstr>
      <vt:lpstr>可编程逻辑器件</vt:lpstr>
      <vt:lpstr>通用阵列逻辑</vt:lpstr>
      <vt:lpstr>通用阵列逻辑</vt:lpstr>
      <vt:lpstr>通用阵列逻辑</vt:lpstr>
      <vt:lpstr>通用阵列逻辑</vt:lpstr>
      <vt:lpstr>通用阵列逻辑</vt:lpstr>
      <vt:lpstr>通用阵列逻辑</vt:lpstr>
      <vt:lpstr>通用阵列逻辑</vt:lpstr>
      <vt:lpstr>通用阵列逻辑</vt:lpstr>
      <vt:lpstr>通用阵列逻辑</vt:lpstr>
      <vt:lpstr>通用阵列逻辑</vt:lpstr>
      <vt:lpstr>通用阵列逻辑</vt:lpstr>
    </vt:vector>
  </TitlesOfParts>
  <Company>中国石油大学</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3NMedia</dc:creator>
  <cp:lastModifiedBy>An Xuejun</cp:lastModifiedBy>
  <cp:revision>1502</cp:revision>
  <dcterms:created xsi:type="dcterms:W3CDTF">2010-09-19T02:42:02Z</dcterms:created>
  <dcterms:modified xsi:type="dcterms:W3CDTF">2018-11-19T05:10:25Z</dcterms:modified>
</cp:coreProperties>
</file>